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9"/>
  </p:notesMasterIdLst>
  <p:sldIdLst>
    <p:sldId id="256" r:id="rId5"/>
    <p:sldId id="258" r:id="rId6"/>
    <p:sldId id="279" r:id="rId7"/>
    <p:sldId id="310" r:id="rId8"/>
    <p:sldId id="311" r:id="rId9"/>
    <p:sldId id="312" r:id="rId10"/>
    <p:sldId id="280" r:id="rId11"/>
    <p:sldId id="377" r:id="rId12"/>
    <p:sldId id="297" r:id="rId13"/>
    <p:sldId id="276" r:id="rId14"/>
    <p:sldId id="309" r:id="rId15"/>
    <p:sldId id="277" r:id="rId16"/>
    <p:sldId id="281" r:id="rId17"/>
    <p:sldId id="356" r:id="rId18"/>
    <p:sldId id="298" r:id="rId19"/>
    <p:sldId id="352" r:id="rId20"/>
    <p:sldId id="350" r:id="rId21"/>
    <p:sldId id="355" r:id="rId22"/>
    <p:sldId id="314" r:id="rId23"/>
    <p:sldId id="300" r:id="rId24"/>
    <p:sldId id="319" r:id="rId25"/>
    <p:sldId id="320" r:id="rId26"/>
    <p:sldId id="321" r:id="rId27"/>
    <p:sldId id="323" r:id="rId28"/>
    <p:sldId id="315" r:id="rId29"/>
    <p:sldId id="316" r:id="rId30"/>
    <p:sldId id="299" r:id="rId31"/>
    <p:sldId id="324" r:id="rId32"/>
    <p:sldId id="325" r:id="rId33"/>
    <p:sldId id="326" r:id="rId34"/>
    <p:sldId id="327" r:id="rId35"/>
    <p:sldId id="328" r:id="rId36"/>
    <p:sldId id="330" r:id="rId37"/>
    <p:sldId id="33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>
          <a:xfrm>
            <a:off x="191" y="0"/>
            <a:ext cx="12191809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" y="0"/>
            <a:ext cx="12191617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46116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35360" y="1220755"/>
            <a:ext cx="114252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3862" y="2130425"/>
            <a:ext cx="10364275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517" y="3886200"/>
            <a:ext cx="853296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42" y="274638"/>
            <a:ext cx="109735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242" y="1600200"/>
            <a:ext cx="1097351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244" y="4406900"/>
            <a:ext cx="1036427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244" y="2906713"/>
            <a:ext cx="1036427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42" y="274638"/>
            <a:ext cx="109735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242" y="1600200"/>
            <a:ext cx="54007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2011" y="1600200"/>
            <a:ext cx="54007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42" y="274638"/>
            <a:ext cx="1097351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242" y="1535113"/>
            <a:ext cx="53864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242" y="2174875"/>
            <a:ext cx="53864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762" y="1535113"/>
            <a:ext cx="53899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762" y="2174875"/>
            <a:ext cx="538999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42" y="274638"/>
            <a:ext cx="109735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42" y="273050"/>
            <a:ext cx="401203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420" y="273050"/>
            <a:ext cx="681633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242" y="1435100"/>
            <a:ext cx="401203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77" y="4800600"/>
            <a:ext cx="731448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77" y="612775"/>
            <a:ext cx="73144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77" y="5367338"/>
            <a:ext cx="731448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42" y="274638"/>
            <a:ext cx="1097351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242" y="1600200"/>
            <a:ext cx="1097351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380" y="274638"/>
            <a:ext cx="274337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242" y="274638"/>
            <a:ext cx="805811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B907-3628-471D-95D5-ACE58E55F2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60D2-EA65-4FC4-91DE-2E79760951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3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南平旅游项目PPT背景素材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2" y="3175"/>
            <a:ext cx="12193791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image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5704" y="6278563"/>
            <a:ext cx="3338286" cy="6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image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427788"/>
            <a:ext cx="12202751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 descr="image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8939" y="5302250"/>
            <a:ext cx="254448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tags" Target="../tags/tag7.xml"/><Relationship Id="rId4" Type="http://schemas.openxmlformats.org/officeDocument/2006/relationships/image" Target="../media/image13.jpeg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jpe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jpeg"/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tags" Target="../tags/tag17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jpeg"/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jpeg"/><Relationship Id="rId3" Type="http://schemas.openxmlformats.org/officeDocument/2006/relationships/tags" Target="../tags/tag23.xml"/><Relationship Id="rId2" Type="http://schemas.openxmlformats.org/officeDocument/2006/relationships/image" Target="../media/image8.png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8.jpeg"/><Relationship Id="rId3" Type="http://schemas.openxmlformats.org/officeDocument/2006/relationships/tags" Target="../tags/tag25.xml"/><Relationship Id="rId2" Type="http://schemas.openxmlformats.org/officeDocument/2006/relationships/image" Target="../media/image8.png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683173" y="1788160"/>
            <a:ext cx="874352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针灸治疗疑难病案举隅</a:t>
            </a:r>
            <a:endParaRPr lang="zh-CN" altLang="en-US" sz="66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3785" y="4374515"/>
            <a:ext cx="33121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/>
              <a:t>主讲人：王富春教授</a:t>
            </a:r>
            <a:endParaRPr lang="zh-CN" altLang="en-US" sz="26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3122" y="1989799"/>
            <a:ext cx="6853671" cy="3455425"/>
            <a:chOff x="859979" y="1733550"/>
            <a:chExt cx="5838825" cy="4319588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859979" y="1733550"/>
              <a:ext cx="5838825" cy="647700"/>
              <a:chOff x="369" y="754"/>
              <a:chExt cx="3678" cy="408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369" y="973"/>
                <a:ext cx="3678" cy="35"/>
              </a:xfrm>
              <a:prstGeom prst="line">
                <a:avLst/>
              </a:prstGeom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135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>
                <a:off x="521" y="754"/>
                <a:ext cx="1037" cy="4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诊断要点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>
                <a:off x="1651" y="754"/>
                <a:ext cx="1037" cy="408"/>
              </a:xfrm>
              <a:prstGeom prst="rect">
                <a:avLst/>
              </a:prstGeom>
              <a:solidFill>
                <a:srgbClr val="876940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病因病机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>
                <a:off x="2835" y="754"/>
                <a:ext cx="1037" cy="4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治法治则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86979" y="2813050"/>
              <a:ext cx="1800225" cy="3240088"/>
            </a:xfrm>
            <a:prstGeom prst="roundRect">
              <a:avLst>
                <a:gd name="adj" fmla="val 3767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2800" b="1" dirty="0">
                  <a:sym typeface="+mn-ea"/>
                </a:rPr>
                <a:t>·</a:t>
              </a:r>
              <a:r>
                <a:rPr lang="en-US" altLang="zh-CN" sz="1860" dirty="0">
                  <a:sym typeface="+mn-ea"/>
                </a:rPr>
                <a:t>  </a:t>
              </a:r>
              <a:r>
                <a:rPr lang="zh-CN" altLang="en-US" sz="1860" dirty="0">
                  <a:sym typeface="+mn-ea"/>
                </a:rPr>
                <a:t>鳞屑、薄膜、点状出血是该病的三大临床特点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2800" b="1" dirty="0">
                  <a:sym typeface="+mn-ea"/>
                </a:rPr>
                <a:t>· </a:t>
              </a:r>
              <a:r>
                <a:rPr lang="zh-CN" altLang="en-US" sz="1860" dirty="0">
                  <a:sym typeface="+mn-ea"/>
                </a:rPr>
                <a:t>好发于膝、肘关节伸侧和头部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2800" b="1" dirty="0">
                  <a:sym typeface="+mn-ea"/>
                </a:rPr>
                <a:t>· </a:t>
              </a:r>
              <a:r>
                <a:rPr lang="zh-CN" altLang="en-US" sz="1860" dirty="0">
                  <a:sym typeface="+mn-ea"/>
                </a:rPr>
                <a:t>临床上可分为：急性进展期、静止期和消退期</a:t>
              </a:r>
              <a:endParaRPr lang="zh-CN" altLang="en-US" sz="1860" dirty="0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58641" y="2813050"/>
              <a:ext cx="1800225" cy="3240088"/>
            </a:xfrm>
            <a:prstGeom prst="roundRect">
              <a:avLst>
                <a:gd name="adj" fmla="val 2961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endParaRPr lang="zh-CN" altLang="zh-CN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>
                  <a:sym typeface="+mn-ea"/>
                </a:rPr>
                <a:t>机体正气不足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>
                  <a:sym typeface="+mn-ea"/>
                </a:rPr>
                <a:t>脉络空虚卫外不固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>
                  <a:sym typeface="+mn-ea"/>
                </a:rPr>
                <a:t>外邪乘虚而入经络致气血痹阻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>
                  <a:sym typeface="+mn-ea"/>
                </a:rPr>
                <a:t>经筋功能失调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>
                  <a:sym typeface="+mn-ea"/>
                </a:rPr>
                <a:t>筋肉失于约束</a:t>
              </a:r>
              <a:endParaRPr lang="zh-CN" altLang="en-US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>
                  <a:sym typeface="+mn-ea"/>
                </a:rPr>
                <a:t>出现本病</a:t>
              </a:r>
              <a:endParaRPr lang="zh-CN" altLang="en-US" sz="1860" dirty="0"/>
            </a:p>
            <a:p>
              <a:pPr marL="285750" indent="-285750" algn="ctr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16016" y="2813050"/>
              <a:ext cx="1800225" cy="3240088"/>
            </a:xfrm>
            <a:prstGeom prst="roundRect">
              <a:avLst>
                <a:gd name="adj" fmla="val 4573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endParaRPr lang="zh-CN" altLang="zh-CN" sz="1860" dirty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zh-CN" sz="1860" dirty="0">
                  <a:sym typeface="+mn-ea"/>
                </a:rPr>
                <a:t>泻火解毒</a:t>
              </a:r>
              <a:endParaRPr lang="zh-CN" altLang="zh-CN" sz="1860" dirty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zh-CN" sz="1860" dirty="0">
                  <a:sym typeface="+mn-ea"/>
                </a:rPr>
                <a:t>滋阴润燥</a:t>
              </a:r>
              <a:endParaRPr lang="zh-CN" altLang="zh-CN" sz="1860" dirty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zh-CN" sz="1860" dirty="0">
                  <a:sym typeface="+mn-ea"/>
                </a:rPr>
                <a:t>清热驱</a:t>
              </a:r>
              <a:r>
                <a:rPr lang="zh-CN" altLang="zh-CN" sz="1860" dirty="0" smtClean="0">
                  <a:sym typeface="+mn-ea"/>
                </a:rPr>
                <a:t>风</a:t>
              </a:r>
              <a:endPara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  <a:p>
              <a:pPr indent="0"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789940" y="2644140"/>
            <a:ext cx="2882265" cy="265557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ECE1C5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19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牛皮癣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我的作品\4比3标准\中国风\传统风格类型模板\PSD00276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9" y="2324980"/>
            <a:ext cx="2952753" cy="24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8650" y="2310765"/>
            <a:ext cx="71748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王富春教授认为该病主要是由于风热相搏于肌肤，病久则邪郁化火，耗伤阴血，进而导致其肌肤失养。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治法以祛风止痒、活血化瘀、养血润肤以及清热凉血为主。</a:t>
            </a:r>
            <a:endParaRPr lang="zh-CN" altLang="en-US" sz="1865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98938" y="2224095"/>
            <a:ext cx="0" cy="292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名医治法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8650" y="3809365"/>
            <a:ext cx="698881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dirty="0">
                <a:sym typeface="+mn-ea"/>
              </a:rPr>
              <a:t>委中为膀胱经合穴，又为血郗，有调和阴阳、凉血解表   清热解毒之效。</a:t>
            </a:r>
            <a:endParaRPr lang="zh-CN" altLang="zh-CN" sz="20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dirty="0">
                <a:sym typeface="+mn-ea"/>
              </a:rPr>
              <a:t>膈俞为血之会穴，能调和营血，清血分风热。</a:t>
            </a:r>
            <a:endParaRPr lang="zh-CN" altLang="zh-CN" sz="20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dirty="0">
                <a:sym typeface="+mn-ea"/>
              </a:rPr>
              <a:t>肺</a:t>
            </a:r>
            <a:r>
              <a:rPr lang="zh-CN" altLang="zh-CN" sz="2000" dirty="0">
                <a:sym typeface="+mn-ea"/>
              </a:rPr>
              <a:t>俞</a:t>
            </a:r>
            <a:r>
              <a:rPr lang="zh-CN" altLang="zh-CN" sz="2000" dirty="0">
                <a:sym typeface="+mn-ea"/>
              </a:rPr>
              <a:t>是膀胱经的背俞穴，可养阴润燥，清热补虚。配和刺血拔罐可疏通经络，流畅血行，祛除瘀滞，消炎止痒。</a:t>
            </a:r>
            <a:endParaRPr lang="zh-CN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牛皮癣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85835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 descr="C:\Users\ADMINI~1\AppData\Local\Temp\WeChat Files\b1c14d97a5af7adb425fe630acbce92.jpg"/>
          <p:cNvPicPr/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794385" y="1667510"/>
            <a:ext cx="2528570" cy="390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C:\Users\ADMINI~1\AppData\Local\Temp\WeChat Files\d9d2f286e6399b5c83d6236cfbeb8a0.jpg"/>
          <p:cNvPicPr/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930" y="2233295"/>
            <a:ext cx="2406015" cy="333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287135" y="1336675"/>
            <a:ext cx="5228590" cy="439991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zh-CN" sz="2000" b="1" dirty="0"/>
          </a:p>
          <a:p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患者潘某，男，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主诉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：牛皮癣二十余年。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 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患者于十五岁开始，无明显诱因双上肢、背部出现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红色小丘疹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，并逐渐扩大为斑状丘疹，多层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银白色干燥鳞屑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，将鳞屑刮去，可见一层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红色半透明的湿润薄膜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，刮去薄膜又见多个针尖大小的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出血点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，伴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瘙痒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 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患者使用了近二十年的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激素药膏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，病情极易反复，难以治愈。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中医诊断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：牛皮癣（顽癣、白疕）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中医辨证</a:t>
            </a:r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：血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热化</a:t>
            </a:r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燥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西医诊断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：寻常型银屑病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治疗原则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：泻火解毒、滋阴润燥、清热驱风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0930" y="1711325"/>
            <a:ext cx="23787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 smtClean="0">
                <a:sym typeface="+mn-ea"/>
              </a:rPr>
              <a:t>就诊时间：</a:t>
            </a:r>
            <a:r>
              <a:rPr lang="en-US" altLang="zh-CN" b="1" dirty="0" smtClean="0">
                <a:sym typeface="+mn-ea"/>
              </a:rPr>
              <a:t>2018.11.15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4815" y="1505585"/>
            <a:ext cx="835850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针刺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处方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针刺承山、足三里、委中、殷门及背俞穴等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留针三十分钟，每日一次。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7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DMINI~1\AppData\Local\Temp\WeChat Files\f4730940a1576b00b3cf4cc285a786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710" y="2890520"/>
            <a:ext cx="2694940" cy="252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/>
        </p:nvSpPr>
        <p:spPr>
          <a:xfrm>
            <a:off x="4658995" y="2813050"/>
            <a:ext cx="62363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刺血拔罐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治疗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治法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取委中、肺俞、肾俞、膈俞等穴，配                    合耳背点刺</a:t>
            </a:r>
            <a:r>
              <a:rPr lang="zh-CN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放血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en-US" altLang="zh-CN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zh-CN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58995" y="3950335"/>
            <a:ext cx="63385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治疗开始是每隔一天刺血拔罐，后病情好转，采取一周两次刺血拔罐。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火罐中拔出来的血液颜色由开始的黑紫色变为暗红色，出血量也由多到少。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病案举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隅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707" y="1953307"/>
            <a:ext cx="4242552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/>
              <a:t>治疗前：</a:t>
            </a:r>
            <a:endParaRPr lang="zh-CN" altLang="en-US" sz="2400" b="1" dirty="0" smtClean="0"/>
          </a:p>
        </p:txBody>
      </p:sp>
      <p:pic>
        <p:nvPicPr>
          <p:cNvPr id="10" name="图片 9" descr="C:\Users\ADMINI~1\AppData\Local\Temp\WeChat Files\b1c14d97a5af7adb425fe630acbce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850" y="2455545"/>
            <a:ext cx="1827530" cy="26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C:\Users\ADMINI~1\AppData\Local\Temp\WeChat Files\f595e27cfe18fc4ec55fb449561e1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3475" y="2468880"/>
            <a:ext cx="1900555" cy="267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6103596" y="1993946"/>
            <a:ext cx="4242552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/>
              <a:t>治疗后：</a:t>
            </a:r>
            <a:endParaRPr lang="zh-CN" altLang="zh-CN" sz="2400" b="1" dirty="0"/>
          </a:p>
        </p:txBody>
      </p:sp>
      <p:pic>
        <p:nvPicPr>
          <p:cNvPr id="12" name="图片 11" descr="C:\Users\ADMINI~1\AppData\Local\Temp\WeChat Files\d9d2f286e6399b5c83d6236cfbeb8a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2468880"/>
            <a:ext cx="1827530" cy="26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C:\Users\ADMINI~1\AppData\Local\Temp\WeChat Files\30d5c69b05359bec70b35acde3fedd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4540" y="2487930"/>
            <a:ext cx="1782445" cy="26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623615" flipH="1">
            <a:off x="1064714" y="1720254"/>
            <a:ext cx="2001899" cy="2146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2865" y="2551430"/>
            <a:ext cx="6511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针刺治疗顽固性三叉神经痛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859280" y="2305050"/>
            <a:ext cx="1379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dirty="0" smtClean="0">
                <a:latin typeface="楷体" panose="02010609060101010101" charset="-122"/>
                <a:ea typeface="楷体" panose="02010609060101010101" charset="-122"/>
              </a:rPr>
              <a:t>03</a:t>
            </a:r>
            <a:endParaRPr lang="zh-CN" altLang="en-US" sz="6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3122" y="1989799"/>
            <a:ext cx="6853671" cy="3455425"/>
            <a:chOff x="859979" y="1733550"/>
            <a:chExt cx="5838825" cy="4319588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859979" y="1733550"/>
              <a:ext cx="5838825" cy="647700"/>
              <a:chOff x="369" y="754"/>
              <a:chExt cx="3678" cy="408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369" y="973"/>
                <a:ext cx="3678" cy="35"/>
              </a:xfrm>
              <a:prstGeom prst="line">
                <a:avLst/>
              </a:prstGeom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135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>
                <a:off x="521" y="754"/>
                <a:ext cx="1037" cy="4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诊断要点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>
                <a:off x="1651" y="754"/>
                <a:ext cx="1037" cy="408"/>
              </a:xfrm>
              <a:prstGeom prst="rect">
                <a:avLst/>
              </a:prstGeom>
              <a:solidFill>
                <a:srgbClr val="876940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病因病机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>
                <a:off x="2835" y="754"/>
                <a:ext cx="1037" cy="4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系统检查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86979" y="2813050"/>
              <a:ext cx="1800225" cy="3240088"/>
            </a:xfrm>
            <a:prstGeom prst="roundRect">
              <a:avLst>
                <a:gd name="adj" fmla="val 3767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1860" b="1" dirty="0">
                  <a:sym typeface="+mn-ea"/>
                </a:rPr>
                <a:t> · </a:t>
              </a: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三叉神经分布区内反复发作阵发性剧痛疾病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1860" b="1" dirty="0">
                  <a:sym typeface="+mn-ea"/>
                </a:rPr>
                <a:t>· </a:t>
              </a: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表现为一侧面部骤发剧痛，持续数秒至1～2分钟</a:t>
              </a:r>
              <a:endParaRPr lang="zh-CN" altLang="en-US" sz="1860" dirty="0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58641" y="2813050"/>
              <a:ext cx="1800225" cy="3240088"/>
            </a:xfrm>
            <a:prstGeom prst="roundRect">
              <a:avLst>
                <a:gd name="adj" fmla="val 2961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l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原发性三叉神经痛的病因至今不明 现代西医学亦缺乏有效而又无副作用的疗法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16016" y="2813050"/>
              <a:ext cx="1800225" cy="3240088"/>
            </a:xfrm>
            <a:prstGeom prst="roundRect">
              <a:avLst>
                <a:gd name="adj" fmla="val 4573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·扳机点：三叉神经旁稍触发即引起疼痛的区域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19" name="文本框 11"/>
            <p:cNvSpPr txBox="1"/>
            <p:nvPr/>
          </p:nvSpPr>
          <p:spPr>
            <a:xfrm>
              <a:off x="1067365" y="394005"/>
              <a:ext cx="3867110" cy="42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三叉神经痛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 descr="1498705578140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2620645"/>
            <a:ext cx="3477260" cy="19316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9285" y="2224405"/>
            <a:ext cx="7174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早在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黄帝内经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中就有类似本病的记载，如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灵枢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经脉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篇提到颔痛、颊痛、目外眦痛；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素问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缪刺论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有“齿唇寒痛”之症等。</a:t>
            </a:r>
            <a:endParaRPr lang="zh-CN" altLang="en-US" sz="2000" b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后世医家对本病的征候特点有较细致的描绘和较深入的认识 如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医林绳墨</a:t>
            </a:r>
            <a:r>
              <a:rPr lang="en-US" altLang="zh-CN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0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谓：“亦有浮游之火，上攻头目或齿异不定而作痛者。”阐述了其病机与症状。</a:t>
            </a:r>
            <a:endParaRPr lang="zh-CN" altLang="zh-CN" sz="20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98938" y="2224095"/>
            <a:ext cx="0" cy="292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经典论述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工作\正在干的活\老师材料\出国演讲PPT\素材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310765"/>
            <a:ext cx="2872105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牛皮癣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71220" y="2821305"/>
            <a:ext cx="5228590" cy="28613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zh-CN" sz="2000" b="1" dirty="0"/>
          </a:p>
          <a:p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患者荆某，男，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70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岁，退休干部。</a:t>
            </a:r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主诉</a:t>
            </a:r>
            <a:r>
              <a:rPr 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左侧面部阵发性针刺样疼痛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25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年，近期加重半年。</a:t>
            </a:r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既往史：高血压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dirty="0" smtClean="0">
              <a:sym typeface="+mn-ea"/>
            </a:endParaRPr>
          </a:p>
          <a:p>
            <a:endParaRPr lang="zh-CN" altLang="zh-CN" sz="2000" dirty="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220" y="2392680"/>
            <a:ext cx="26136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就诊时间：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2018.9.</a:t>
            </a:r>
            <a:r>
              <a:rPr 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</a:t>
            </a:r>
            <a:endParaRPr 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9810" y="2392680"/>
            <a:ext cx="511937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现病史：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患者于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25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前在当地医院诊断为原发性三叉神经痛，常因咀嚼或刺激嘴角后发生疼痛，曾服用苯妥英钠或止痛片缓解疼痛。半年前因思虑过度、情绪过激而诱发，现左侧颞骨，下颌，嘴角呈持续性针刺样疼痛，夜间加重，痛苦面容，情绪波动、疲劳时，痛感增强，现每日多次服止痛片方可缓解。患者平素易怒，口苦咽干，眠差，纳可，大便秘结（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日一次），小便短赤；舌红苔黄腻，边有齿痕，脉弦滑有力。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病案举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隅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6855" y="1743075"/>
            <a:ext cx="98577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b="1" dirty="0" smtClean="0">
                <a:sym typeface="+mn-ea"/>
              </a:rPr>
              <a:t>西医诊断：</a:t>
            </a:r>
            <a:r>
              <a:rPr lang="zh-CN" altLang="en-US" dirty="0" smtClean="0">
                <a:sym typeface="+mn-ea"/>
              </a:rPr>
              <a:t>三叉神经痛（第三支）。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b="1" dirty="0" smtClean="0">
                <a:sym typeface="+mn-ea"/>
              </a:rPr>
              <a:t>中医诊断：</a:t>
            </a:r>
            <a:r>
              <a:rPr lang="zh-CN" altLang="en-US" dirty="0" smtClean="0">
                <a:sym typeface="+mn-ea"/>
              </a:rPr>
              <a:t>面痛（肝火旺盛，气滞血瘀）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b="1" dirty="0" smtClean="0">
                <a:sym typeface="+mn-ea"/>
              </a:rPr>
              <a:t>治则：</a:t>
            </a:r>
            <a:r>
              <a:rPr lang="zh-CN" altLang="en-US" dirty="0" smtClean="0">
                <a:sym typeface="+mn-ea"/>
              </a:rPr>
              <a:t>清肝降火，行气活血止痛。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b="1" dirty="0" smtClean="0">
                <a:sym typeface="+mn-ea"/>
              </a:rPr>
              <a:t>针刺处方：</a:t>
            </a:r>
            <a:r>
              <a:rPr lang="zh-CN" altLang="en-US" dirty="0" smtClean="0">
                <a:sym typeface="+mn-ea"/>
              </a:rPr>
              <a:t>左侧承浆、大迎、颊车、地仓，双侧合谷、太冲、足三里、三阴交及局部阿是穴。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06855" y="3496310"/>
            <a:ext cx="94208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dirty="0" smtClean="0">
                <a:sym typeface="+mn-ea"/>
              </a:rPr>
              <a:t>具体操作方法：用</a:t>
            </a:r>
            <a:r>
              <a:rPr lang="en-US" altLang="zh-CN" dirty="0" smtClean="0">
                <a:sym typeface="+mn-ea"/>
              </a:rPr>
              <a:t>0.30mm×40mm</a:t>
            </a:r>
            <a:r>
              <a:rPr lang="zh-CN" altLang="en-US" dirty="0" smtClean="0">
                <a:sym typeface="+mn-ea"/>
              </a:rPr>
              <a:t>毫针针刺诸穴。地仓透颊车，平刺进针</a:t>
            </a:r>
            <a:r>
              <a:rPr lang="en-US" altLang="zh-CN" dirty="0" smtClean="0">
                <a:sym typeface="+mn-ea"/>
              </a:rPr>
              <a:t>1</a:t>
            </a:r>
            <a:r>
              <a:rPr lang="zh-CN" altLang="en-US" dirty="0" smtClean="0">
                <a:sym typeface="+mn-ea"/>
              </a:rPr>
              <a:t>～</a:t>
            </a:r>
            <a:r>
              <a:rPr lang="en-US" altLang="zh-CN" dirty="0" smtClean="0">
                <a:sym typeface="+mn-ea"/>
              </a:rPr>
              <a:t>1.5</a:t>
            </a:r>
            <a:r>
              <a:rPr lang="zh-CN" altLang="en-US" dirty="0" smtClean="0">
                <a:sym typeface="+mn-ea"/>
              </a:rPr>
              <a:t>寸，捻转泻法；双侧合谷、太冲，捻转泻法；足三里，三阴交平补平泻，留针</a:t>
            </a:r>
            <a:r>
              <a:rPr lang="en-US" altLang="zh-CN" dirty="0" smtClean="0">
                <a:sym typeface="+mn-ea"/>
              </a:rPr>
              <a:t>30min</a:t>
            </a:r>
            <a:r>
              <a:rPr lang="zh-CN" altLang="en-US" dirty="0" smtClean="0">
                <a:sym typeface="+mn-ea"/>
              </a:rPr>
              <a:t>。</a:t>
            </a:r>
            <a:endParaRPr lang="en-US" altLang="zh-CN" dirty="0" smtClean="0"/>
          </a:p>
          <a:p>
            <a:pPr algn="just"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dirty="0" smtClean="0">
                <a:sym typeface="+mn-ea"/>
              </a:rPr>
              <a:t>疗程</a:t>
            </a:r>
            <a:r>
              <a:rPr lang="en-US" altLang="zh-CN" dirty="0" smtClean="0">
                <a:sym typeface="+mn-ea"/>
              </a:rPr>
              <a:t>: </a:t>
            </a:r>
            <a:r>
              <a:rPr lang="zh-CN" altLang="en-US" dirty="0" smtClean="0">
                <a:sym typeface="+mn-ea"/>
              </a:rPr>
              <a:t>每日</a:t>
            </a:r>
            <a:r>
              <a:rPr lang="en-US" altLang="zh-CN" dirty="0" smtClean="0">
                <a:sym typeface="+mn-ea"/>
              </a:rPr>
              <a:t>1</a:t>
            </a:r>
            <a:r>
              <a:rPr lang="zh-CN" altLang="en-US" dirty="0" smtClean="0">
                <a:sym typeface="+mn-ea"/>
              </a:rPr>
              <a:t>次，</a:t>
            </a:r>
            <a:r>
              <a:rPr lang="en-US" altLang="zh-CN" dirty="0" smtClean="0">
                <a:sym typeface="+mn-ea"/>
              </a:rPr>
              <a:t>10</a:t>
            </a:r>
            <a:r>
              <a:rPr lang="zh-CN" altLang="en-US" dirty="0" smtClean="0">
                <a:sym typeface="+mn-ea"/>
              </a:rPr>
              <a:t>次为</a:t>
            </a:r>
            <a:r>
              <a:rPr lang="en-US" altLang="zh-CN" dirty="0" smtClean="0">
                <a:sym typeface="+mn-ea"/>
              </a:rPr>
              <a:t>1</a:t>
            </a:r>
            <a:r>
              <a:rPr lang="zh-CN" altLang="en-US" dirty="0" smtClean="0">
                <a:sym typeface="+mn-ea"/>
              </a:rPr>
              <a:t>个疗程。</a:t>
            </a:r>
            <a:endParaRPr lang="en-US" altLang="zh-CN" dirty="0" smtClean="0"/>
          </a:p>
          <a:p>
            <a:pPr algn="just">
              <a:lnSpc>
                <a:spcPct val="150000"/>
              </a:lnSpc>
            </a:pPr>
            <a:r>
              <a:rPr lang="en-US" altLang="zh-CN" b="1" dirty="0" smtClean="0">
                <a:sym typeface="+mn-ea"/>
              </a:rPr>
              <a:t>· </a:t>
            </a:r>
            <a:r>
              <a:rPr lang="zh-CN" altLang="en-US" b="1" dirty="0" smtClean="0">
                <a:sym typeface="+mn-ea"/>
              </a:rPr>
              <a:t>效果：</a:t>
            </a:r>
            <a:r>
              <a:rPr lang="zh-CN" altLang="en-US" dirty="0" smtClean="0">
                <a:sym typeface="+mn-ea"/>
              </a:rPr>
              <a:t>治疗</a:t>
            </a:r>
            <a:r>
              <a:rPr lang="en-US" altLang="zh-CN" dirty="0" smtClean="0">
                <a:sym typeface="+mn-ea"/>
              </a:rPr>
              <a:t>5</a:t>
            </a:r>
            <a:r>
              <a:rPr lang="zh-CN" altLang="en-US" dirty="0" smtClean="0">
                <a:sym typeface="+mn-ea"/>
              </a:rPr>
              <a:t>次后患者自诉情绪好转，疼痛明显减轻，夜间发作减轻但仍有发作。无口苦咽干，舌红苔薄黄，脉弦数。针刺</a:t>
            </a:r>
            <a:r>
              <a:rPr lang="en-US" altLang="zh-CN" dirty="0" smtClean="0">
                <a:sym typeface="+mn-ea"/>
              </a:rPr>
              <a:t>5</a:t>
            </a:r>
            <a:r>
              <a:rPr lang="zh-CN" altLang="en-US" dirty="0" smtClean="0">
                <a:sym typeface="+mn-ea"/>
              </a:rPr>
              <a:t>次后，患者已基本恢复，为巩固疗效又针</a:t>
            </a:r>
            <a:r>
              <a:rPr lang="en-US" altLang="zh-CN" dirty="0" smtClean="0">
                <a:sym typeface="+mn-ea"/>
              </a:rPr>
              <a:t>5</a:t>
            </a:r>
            <a:r>
              <a:rPr lang="zh-CN" altLang="en-US" dirty="0" smtClean="0">
                <a:sym typeface="+mn-ea"/>
              </a:rPr>
              <a:t>次，疼痛消失。</a:t>
            </a:r>
            <a:r>
              <a:rPr lang="en-US" altLang="zh-CN" dirty="0" smtClean="0">
                <a:sym typeface="+mn-ea"/>
              </a:rPr>
              <a:t>2</a:t>
            </a:r>
            <a:r>
              <a:rPr lang="zh-CN" altLang="en-US" dirty="0" smtClean="0">
                <a:sym typeface="+mn-ea"/>
              </a:rPr>
              <a:t>个月后随访，未有发作。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目录</a:t>
            </a:r>
            <a:endParaRPr lang="zh-CN" altLang="en-US" sz="40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27648" y="1883668"/>
            <a:ext cx="6912768" cy="448969"/>
            <a:chOff x="2699792" y="2649480"/>
            <a:chExt cx="5184576" cy="336727"/>
          </a:xfrm>
        </p:grpSpPr>
        <p:sp>
          <p:nvSpPr>
            <p:cNvPr id="8" name="TextBox 7"/>
            <p:cNvSpPr txBox="1"/>
            <p:nvPr/>
          </p:nvSpPr>
          <p:spPr>
            <a:xfrm>
              <a:off x="2699792" y="2649480"/>
              <a:ext cx="576064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865" b="1" dirty="0" smtClean="0"/>
                <a:t>&gt;&gt;</a:t>
              </a:r>
              <a:endParaRPr lang="zh-CN" altLang="en-US" sz="1865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08304" y="2687122"/>
              <a:ext cx="576064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楷体" panose="02010609060101010101" charset="-122"/>
                  <a:ea typeface="楷体" panose="02010609060101010101" charset="-122"/>
                </a:rPr>
                <a:t>01</a:t>
              </a:r>
              <a:endParaRPr lang="zh-CN" altLang="en-US" sz="2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27648" y="1923832"/>
            <a:ext cx="6912768" cy="1266868"/>
            <a:chOff x="2699792" y="2036056"/>
            <a:chExt cx="5184576" cy="950151"/>
          </a:xfrm>
        </p:grpSpPr>
        <p:sp>
          <p:nvSpPr>
            <p:cNvPr id="11" name="TextBox 10"/>
            <p:cNvSpPr txBox="1"/>
            <p:nvPr/>
          </p:nvSpPr>
          <p:spPr>
            <a:xfrm>
              <a:off x="3324156" y="2036056"/>
              <a:ext cx="3514725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针刺联合中药治疗结肠癌术后尿潴留</a:t>
              </a:r>
              <a:endPara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9792" y="2649480"/>
              <a:ext cx="576064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865" b="1" dirty="0" smtClean="0"/>
                <a:t>&gt;&gt;</a:t>
              </a:r>
              <a:endParaRPr lang="zh-CN" altLang="en-US" sz="1865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304" y="2687122"/>
              <a:ext cx="576064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楷体" panose="02010609060101010101" charset="-122"/>
                  <a:ea typeface="楷体" panose="02010609060101010101" charset="-122"/>
                </a:rPr>
                <a:t>02</a:t>
              </a:r>
              <a:endParaRPr lang="zh-CN" altLang="en-US" sz="2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25108" y="3629644"/>
            <a:ext cx="6912768" cy="419759"/>
            <a:chOff x="2699792" y="2846652"/>
            <a:chExt cx="5184576" cy="314819"/>
          </a:xfrm>
        </p:grpSpPr>
        <p:sp>
          <p:nvSpPr>
            <p:cNvPr id="17" name="TextBox 16"/>
            <p:cNvSpPr txBox="1"/>
            <p:nvPr/>
          </p:nvSpPr>
          <p:spPr>
            <a:xfrm>
              <a:off x="3335113" y="2857606"/>
              <a:ext cx="3108008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针刺治疗顽固性三叉神经痛</a:t>
              </a:r>
              <a:endPara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2846652"/>
              <a:ext cx="576064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865" b="1" dirty="0" smtClean="0"/>
                <a:t>&gt;&gt;</a:t>
              </a:r>
              <a:endParaRPr lang="zh-CN" altLang="en-US" sz="1865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08304" y="2862386"/>
              <a:ext cx="576064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楷体" panose="02010609060101010101" charset="-122"/>
                  <a:ea typeface="楷体" panose="02010609060101010101" charset="-122"/>
                </a:rPr>
                <a:t>03</a:t>
              </a:r>
              <a:endParaRPr lang="en-US" altLang="zh-CN" sz="2000" dirty="0" smtClean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27648" y="4449623"/>
            <a:ext cx="6912768" cy="398780"/>
            <a:chOff x="2699792" y="2643306"/>
            <a:chExt cx="5184576" cy="299085"/>
          </a:xfrm>
        </p:grpSpPr>
        <p:sp>
          <p:nvSpPr>
            <p:cNvPr id="26" name="TextBox 25"/>
            <p:cNvSpPr txBox="1"/>
            <p:nvPr/>
          </p:nvSpPr>
          <p:spPr>
            <a:xfrm>
              <a:off x="2699792" y="2649480"/>
              <a:ext cx="576064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865" b="1" dirty="0" smtClean="0"/>
                <a:t>&gt;&gt;</a:t>
              </a:r>
              <a:endParaRPr lang="zh-CN" altLang="en-US" sz="1865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304" y="2643306"/>
              <a:ext cx="576064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楷体" panose="02010609060101010101" charset="-122"/>
                  <a:ea typeface="楷体" panose="02010609060101010101" charset="-122"/>
                </a:rPr>
                <a:t>04</a:t>
              </a:r>
              <a:endParaRPr lang="en-US" altLang="zh-CN" sz="2000" dirty="0" smtClean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335360" y="1220755"/>
            <a:ext cx="114252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771900" y="2777490"/>
            <a:ext cx="475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针刺联合放血疗法治疗血热化燥型牛皮癣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71900" y="4457700"/>
            <a:ext cx="297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针刺治疗老年周围型面瘫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923203" y="5233848"/>
            <a:ext cx="6912768" cy="398780"/>
            <a:chOff x="2699792" y="2643306"/>
            <a:chExt cx="5184576" cy="299085"/>
          </a:xfrm>
        </p:grpSpPr>
        <p:sp>
          <p:nvSpPr>
            <p:cNvPr id="34" name="TextBox 25"/>
            <p:cNvSpPr txBox="1"/>
            <p:nvPr/>
          </p:nvSpPr>
          <p:spPr>
            <a:xfrm>
              <a:off x="2699792" y="2649480"/>
              <a:ext cx="576064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1865" b="1" dirty="0" smtClean="0"/>
                <a:t>&gt;&gt;</a:t>
              </a:r>
              <a:endParaRPr lang="zh-CN" altLang="en-US" sz="1865" b="1" dirty="0"/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7308304" y="2643306"/>
              <a:ext cx="576064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dirty="0" smtClean="0">
                  <a:latin typeface="楷体" panose="02010609060101010101" charset="-122"/>
                  <a:ea typeface="楷体" panose="02010609060101010101" charset="-122"/>
                </a:rPr>
                <a:t>05</a:t>
              </a:r>
              <a:endParaRPr lang="zh-CN" altLang="en-US" sz="2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771900" y="5241925"/>
            <a:ext cx="373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穴位贴敷联合中药治疗卵巢囊肿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623615" flipH="1">
            <a:off x="1064714" y="1720254"/>
            <a:ext cx="2001899" cy="2146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9705" y="2551430"/>
            <a:ext cx="6511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针刺治疗老年周围型面瘫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859280" y="2305050"/>
            <a:ext cx="1379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dirty="0" smtClean="0">
                <a:latin typeface="楷体" panose="02010609060101010101" charset="-122"/>
                <a:ea typeface="楷体" panose="02010609060101010101" charset="-122"/>
              </a:rPr>
              <a:t>04</a:t>
            </a:r>
            <a:endParaRPr lang="en-US" altLang="zh-CN" sz="60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3122" y="1989799"/>
            <a:ext cx="6853671" cy="3455425"/>
            <a:chOff x="859979" y="1733550"/>
            <a:chExt cx="5838825" cy="4319588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859979" y="1733550"/>
              <a:ext cx="5838825" cy="647700"/>
              <a:chOff x="369" y="754"/>
              <a:chExt cx="3678" cy="408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369" y="973"/>
                <a:ext cx="3678" cy="35"/>
              </a:xfrm>
              <a:prstGeom prst="line">
                <a:avLst/>
              </a:prstGeom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135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>
                <a:off x="521" y="754"/>
                <a:ext cx="1037" cy="4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诊断要点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>
                <a:off x="1651" y="754"/>
                <a:ext cx="1037" cy="408"/>
              </a:xfrm>
              <a:prstGeom prst="rect">
                <a:avLst/>
              </a:prstGeom>
              <a:solidFill>
                <a:srgbClr val="876940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病因病机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>
                <a:off x="2835" y="754"/>
                <a:ext cx="1037" cy="4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治法治则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86979" y="2813050"/>
              <a:ext cx="1800225" cy="3240088"/>
            </a:xfrm>
            <a:prstGeom prst="roundRect">
              <a:avLst>
                <a:gd name="adj" fmla="val 3767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1860" b="1" dirty="0">
                  <a:sym typeface="+mn-ea"/>
                </a:rPr>
                <a:t> ·  </a:t>
              </a:r>
              <a:r>
                <a:rPr lang="zh-CN" altLang="zh-CN" sz="1860" dirty="0">
                  <a:sym typeface="+mn-ea"/>
                </a:rPr>
                <a:t>面部肌肉一侧瘫痪，以突发面部麻木，病侧面部肌肉松驰。纵缓不收，口眼歪向健侧为主症</a:t>
              </a:r>
              <a:endParaRPr lang="zh-CN" altLang="zh-CN" sz="1860" dirty="0">
                <a:sym typeface="+mn-ea"/>
              </a:endParaRPr>
            </a:p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1860" b="1" dirty="0">
                  <a:sym typeface="+mn-ea"/>
                </a:rPr>
                <a:t>·  </a:t>
              </a:r>
              <a:r>
                <a:rPr lang="zh-CN" altLang="zh-CN" sz="1860" dirty="0">
                  <a:sym typeface="+mn-ea"/>
                </a:rPr>
                <a:t>属中医“口僻”</a:t>
              </a:r>
              <a:endParaRPr lang="zh-CN" altLang="en-US" sz="1860" dirty="0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58641" y="2813050"/>
              <a:ext cx="1800225" cy="3240088"/>
            </a:xfrm>
            <a:prstGeom prst="roundRect">
              <a:avLst>
                <a:gd name="adj" fmla="val 2961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机体正气不足</a:t>
              </a:r>
              <a:endParaRPr lang="zh-CN" altLang="zh-CN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脉络空虚卫外不固</a:t>
              </a:r>
              <a:endParaRPr lang="zh-CN" altLang="zh-CN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风寒或风热乘虚入中面部经络</a:t>
              </a:r>
              <a:endParaRPr lang="zh-CN" altLang="zh-CN" sz="1860" dirty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致气血痹阻 经筋功能失调</a:t>
              </a:r>
              <a:r>
                <a:rPr lang="en-US" altLang="zh-CN" sz="1860" dirty="0">
                  <a:sym typeface="+mn-ea"/>
                </a:rPr>
                <a:t>  </a:t>
              </a:r>
              <a:r>
                <a:rPr lang="zh-CN" altLang="zh-CN" sz="1860" dirty="0">
                  <a:sym typeface="+mn-ea"/>
                </a:rPr>
                <a:t>筋肉失于约束</a:t>
              </a: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16016" y="2813050"/>
              <a:ext cx="1800225" cy="3240088"/>
            </a:xfrm>
            <a:prstGeom prst="roundRect">
              <a:avLst>
                <a:gd name="adj" fmla="val 4573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zh-CN" altLang="zh-CN" sz="1860" dirty="0">
                  <a:sym typeface="+mn-ea"/>
                </a:rPr>
                <a:t>疏散三阳经外邪</a:t>
              </a:r>
              <a:endParaRPr lang="zh-CN" altLang="zh-CN" sz="1860" dirty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zh-CN" sz="1860" dirty="0">
                  <a:sym typeface="+mn-ea"/>
                </a:rPr>
                <a:t>疏通三阳经气血</a:t>
              </a:r>
              <a:endParaRPr lang="zh-CN" altLang="zh-CN" sz="1860" dirty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zh-CN" sz="1860" dirty="0">
                  <a:sym typeface="+mn-ea"/>
                </a:rPr>
                <a:t>激发三阳经经气</a:t>
              </a: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19" name="文本框 11"/>
            <p:cNvSpPr txBox="1"/>
            <p:nvPr/>
          </p:nvSpPr>
          <p:spPr>
            <a:xfrm>
              <a:off x="1067365" y="394005"/>
              <a:ext cx="3867110" cy="42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面瘫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 descr="微信图片_20190216155302"/>
          <p:cNvPicPr/>
          <p:nvPr/>
        </p:nvPicPr>
        <p:blipFill>
          <a:blip r:embed="rId2"/>
          <a:srcRect l="3125" t="6437" r="1083" b="6320"/>
          <a:stretch>
            <a:fillRect/>
          </a:stretch>
        </p:blipFill>
        <p:spPr>
          <a:xfrm>
            <a:off x="1140460" y="2131695"/>
            <a:ext cx="2417445" cy="3313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9285" y="2224405"/>
            <a:ext cx="7174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《灵枢·经筋》云:“足之阳明，手之太阳筋急，则口目为噼”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周围性面瘫包括眼部和口颊部筋肉的症状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由于足太阳经筋为“目上冈”，足阳明经筋为“目下冈”，故眼睑不能闭合为足太阳和足阳明经筋功能失调所致；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口颊部主要为手太阳和手、足阳明经所主。因此，口歪主要是系该三条经筋功能失调所致。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98938" y="2224095"/>
            <a:ext cx="0" cy="292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经典论述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工作\正在干的活\老师材料\出国演讲PPT\素材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310765"/>
            <a:ext cx="2872105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牛皮癣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945255" y="1570990"/>
            <a:ext cx="7585075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zh-CN" sz="2000" b="1" dirty="0"/>
          </a:p>
          <a:p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姜某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女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78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岁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zh-CN" sz="2000" dirty="0"/>
          </a:p>
          <a:p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主诉：左侧口眼歪斜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现病史：患者于两天前因外出着凉出现左侧口眼歪斜，左侧面部麻痹，当时无恶寒发热、头晕头痛等症状</a:t>
            </a:r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症：左侧面部麻痹，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蹙眉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，额纹变浅，左眼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闭合不全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，左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鼻唇沟变浅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，人中沟偏右，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口角歪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向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右侧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，伸舌居中，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鼓腮漏气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，漱口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漏水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，进食时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食物残留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在左面颊口腔中，右耳内、耳后疼痛，纳寐正常，二便正常，舌淡，苔薄白，脉浮紧。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西医诊断</a:t>
            </a:r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：左侧周围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型</a:t>
            </a:r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面神经炎。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中医诊断：面瘫 风寒外袭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9365" y="1866265"/>
            <a:ext cx="23723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就诊时间：</a:t>
            </a: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2018.6.1</a:t>
            </a:r>
            <a:r>
              <a:rPr 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</a:t>
            </a:r>
            <a:endParaRPr 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1902161553022"/>
          <p:cNvPicPr/>
          <p:nvPr/>
        </p:nvPicPr>
        <p:blipFill>
          <a:blip r:embed="rId3"/>
          <a:srcRect l="381" t="7659" r="3389" b="7360"/>
          <a:stretch>
            <a:fillRect/>
          </a:stretch>
        </p:blipFill>
        <p:spPr>
          <a:xfrm>
            <a:off x="1396365" y="2599690"/>
            <a:ext cx="2071370" cy="293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87725" y="3426460"/>
            <a:ext cx="4788535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穴位贴敷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处方：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艾络康活血止痛贴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穴位：阿是穴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操作步骤：贴敷前在穴位处适度按揉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1-2min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  取穴贴敷于局部痛点并轻轻按压 贴敷时间为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4-6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小时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23645" y="1955800"/>
            <a:ext cx="173101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dirty="0" smtClean="0"/>
              <a:t>针刺治疗：</a:t>
            </a:r>
            <a:endParaRPr lang="zh-CN" altLang="en-US" sz="2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8618220" y="1955800"/>
            <a:ext cx="219710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dirty="0" smtClean="0"/>
              <a:t>穴位贴敷治疗：</a:t>
            </a:r>
            <a:endParaRPr lang="zh-CN" altLang="en-US" sz="2000" dirty="0" smtClean="0"/>
          </a:p>
        </p:txBody>
      </p:sp>
      <p:grpSp>
        <p:nvGrpSpPr>
          <p:cNvPr id="5" name="组合 4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7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 descr="微信图片_20190216155302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05535" y="2416175"/>
            <a:ext cx="1966595" cy="294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微信图片_201902161553029"/>
          <p:cNvPicPr/>
          <p:nvPr/>
        </p:nvPicPr>
        <p:blipFill>
          <a:blip r:embed="rId5"/>
          <a:stretch>
            <a:fillRect/>
          </a:stretch>
        </p:blipFill>
        <p:spPr>
          <a:xfrm>
            <a:off x="8618220" y="2475230"/>
            <a:ext cx="1937385" cy="28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/>
          <p:nvPr/>
        </p:nvSpPr>
        <p:spPr>
          <a:xfrm>
            <a:off x="3387725" y="2042795"/>
            <a:ext cx="4915535" cy="1383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针刺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处方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阳白、攒竹、鱼腰、丝竹空、四白 颧髎、迎香、水沟、地仓、颊车、承浆、合</a:t>
            </a:r>
            <a:r>
              <a:rPr lang="zh-CN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谷，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留针三十分钟，每日一次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病案举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隅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4010" y="1600835"/>
            <a:ext cx="205613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/>
              <a:t>治疗五天：</a:t>
            </a:r>
            <a:endParaRPr lang="zh-CN" altLang="en-US" sz="24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6936105" y="1600835"/>
            <a:ext cx="205613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/>
              <a:t>治疗十五天：</a:t>
            </a:r>
            <a:endParaRPr lang="zh-CN" altLang="en-US" sz="2400" b="1" dirty="0" smtClean="0"/>
          </a:p>
        </p:txBody>
      </p:sp>
      <p:pic>
        <p:nvPicPr>
          <p:cNvPr id="15" name="图片 14" descr="微信图片_20190216155302"/>
          <p:cNvPicPr/>
          <p:nvPr/>
        </p:nvPicPr>
        <p:blipFill>
          <a:blip r:embed="rId3"/>
          <a:srcRect l="3125" t="6437" r="1083" b="6320"/>
          <a:stretch>
            <a:fillRect/>
          </a:stretch>
        </p:blipFill>
        <p:spPr>
          <a:xfrm>
            <a:off x="2639622" y="2208207"/>
            <a:ext cx="2290640" cy="3313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pic>
        <p:nvPicPr>
          <p:cNvPr id="5" name="图片 4" descr="微信图片_2019021615530212"/>
          <p:cNvPicPr/>
          <p:nvPr/>
        </p:nvPicPr>
        <p:blipFill>
          <a:blip r:embed="rId4"/>
          <a:stretch>
            <a:fillRect/>
          </a:stretch>
        </p:blipFill>
        <p:spPr>
          <a:xfrm>
            <a:off x="6750685" y="2155825"/>
            <a:ext cx="2343150" cy="337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病案举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隅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5035" y="2033905"/>
            <a:ext cx="6029960" cy="286131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此为接受治疗的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2018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患者左侧</a:t>
            </a:r>
            <a:r>
              <a:rPr lang="zh-CN" altLang="zh-CN" sz="20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面部麻痹消失，</a:t>
            </a:r>
            <a:r>
              <a:rPr lang="zh-CN" altLang="zh-CN" sz="20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额纹出现，左眼</a:t>
            </a:r>
            <a:r>
              <a:rPr lang="zh-CN" altLang="zh-CN" sz="2000" b="1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闭合</a:t>
            </a:r>
            <a:r>
              <a:rPr lang="zh-CN" altLang="en-US" sz="2000" b="1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正常</a:t>
            </a:r>
            <a:endParaRPr lang="zh-CN" altLang="en-US" sz="2000" b="1" kern="1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左鼻唇沟、人中沟、</a:t>
            </a:r>
            <a:r>
              <a:rPr lang="zh-CN" altLang="zh-CN" sz="20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口角恢复正常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蹙眉不能、鼓腮漏气、漱口漏水等</a:t>
            </a:r>
            <a:r>
              <a:rPr lang="zh-CN" altLang="zh-CN" sz="20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症状好转</a:t>
            </a:r>
            <a:endParaRPr lang="zh-CN" altLang="zh-CN" sz="20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进食时口腔无食物残留</a:t>
            </a:r>
            <a:endParaRPr lang="zh-CN" altLang="zh-CN" sz="20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左耳内、耳后</a:t>
            </a:r>
            <a:r>
              <a:rPr lang="zh-CN" altLang="zh-CN" sz="2000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疼痛消失</a:t>
            </a:r>
            <a:endParaRPr lang="zh-CN" altLang="zh-CN" sz="20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1"/>
          <p:cNvPicPr/>
          <p:nvPr/>
        </p:nvPicPr>
        <p:blipFill>
          <a:blip r:embed="rId3"/>
          <a:srcRect l="1240" t="10794" r="413" b="7010"/>
          <a:stretch>
            <a:fillRect/>
          </a:stretch>
        </p:blipFill>
        <p:spPr>
          <a:xfrm>
            <a:off x="1545590" y="1776095"/>
            <a:ext cx="2586990" cy="337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623615" flipH="1">
            <a:off x="1064714" y="1720254"/>
            <a:ext cx="2001899" cy="2146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4580" y="2551430"/>
            <a:ext cx="6511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穴位贴敷联合中药治疗卵巢囊肿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859280" y="2305050"/>
            <a:ext cx="1379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dirty="0" smtClean="0">
                <a:latin typeface="楷体" panose="02010609060101010101" charset="-122"/>
                <a:ea typeface="楷体" panose="02010609060101010101" charset="-122"/>
              </a:rPr>
              <a:t>05</a:t>
            </a:r>
            <a:endParaRPr lang="en-US" altLang="zh-CN" sz="60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3122" y="1989799"/>
            <a:ext cx="6853671" cy="3455425"/>
            <a:chOff x="859979" y="1733550"/>
            <a:chExt cx="5838825" cy="4319588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859979" y="1733550"/>
              <a:ext cx="5838825" cy="647700"/>
              <a:chOff x="369" y="754"/>
              <a:chExt cx="3678" cy="408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369" y="973"/>
                <a:ext cx="3678" cy="35"/>
              </a:xfrm>
              <a:prstGeom prst="line">
                <a:avLst/>
              </a:prstGeom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135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>
                <a:off x="521" y="754"/>
                <a:ext cx="1037" cy="4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诊断要点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>
                <a:off x="1651" y="754"/>
                <a:ext cx="1037" cy="408"/>
              </a:xfrm>
              <a:prstGeom prst="rect">
                <a:avLst/>
              </a:prstGeom>
              <a:solidFill>
                <a:srgbClr val="876940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病因病机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>
                <a:off x="2835" y="754"/>
                <a:ext cx="1037" cy="4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治法治则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86979" y="2813050"/>
              <a:ext cx="1800225" cy="3240088"/>
            </a:xfrm>
            <a:prstGeom prst="roundRect">
              <a:avLst>
                <a:gd name="adj" fmla="val 3767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1860" b="1" dirty="0">
                  <a:sym typeface="+mn-ea"/>
                </a:rPr>
                <a:t> </a:t>
              </a:r>
              <a:r>
                <a:rPr lang="zh-CN" altLang="zh-CN" sz="1860" dirty="0">
                  <a:sym typeface="+mn-ea"/>
                </a:rPr>
                <a:t>女性常见肿瘤之一，有各种不同的性质和形态</a:t>
              </a:r>
              <a:endParaRPr lang="zh-CN" altLang="zh-CN" sz="1860" dirty="0">
                <a:sym typeface="+mn-ea"/>
              </a:endParaRPr>
            </a:p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以囊性多见</a:t>
              </a:r>
              <a:endParaRPr lang="en-US" altLang="zh-CN" sz="1860" dirty="0" smtClean="0"/>
            </a:p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属于中医“癥瘕”</a:t>
              </a:r>
              <a:endParaRPr lang="zh-CN" altLang="zh-CN" sz="1860" dirty="0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58641" y="2813050"/>
              <a:ext cx="1800225" cy="3240088"/>
            </a:xfrm>
            <a:prstGeom prst="roundRect">
              <a:avLst>
                <a:gd name="adj" fmla="val 2961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本虚标实</a:t>
              </a:r>
              <a:endParaRPr lang="en-US" altLang="zh-CN" sz="1860" dirty="0"/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en-US" altLang="zh-CN" sz="1860" dirty="0">
                  <a:sym typeface="+mn-ea"/>
                </a:rPr>
                <a:t> </a:t>
              </a:r>
              <a:r>
                <a:rPr lang="zh-CN" altLang="zh-CN" sz="1860" dirty="0">
                  <a:sym typeface="+mn-ea"/>
                </a:rPr>
                <a:t>肝血不足、肝郁脾虚为本</a:t>
              </a:r>
              <a:endParaRPr lang="zh-CN" altLang="zh-CN" sz="1860" dirty="0"/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zh-CN" sz="1860" dirty="0">
                  <a:sym typeface="+mn-ea"/>
                </a:rPr>
                <a:t> 气滞血瘀、痰瘀互结为标</a:t>
              </a:r>
              <a:endParaRPr lang="zh-CN" altLang="zh-CN" sz="1860" dirty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16016" y="2813050"/>
              <a:ext cx="1800225" cy="3240088"/>
            </a:xfrm>
            <a:prstGeom prst="roundRect">
              <a:avLst>
                <a:gd name="adj" fmla="val 4573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sym typeface="+mn-ea"/>
                </a:rPr>
                <a:t>扶正固本</a:t>
              </a:r>
              <a:endParaRPr lang="zh-CN" altLang="en-US" sz="1860" dirty="0" smtClean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sym typeface="+mn-ea"/>
                </a:rPr>
                <a:t>缓消癥瘕</a:t>
              </a: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19" name="文本框 11"/>
            <p:cNvSpPr txBox="1"/>
            <p:nvPr/>
          </p:nvSpPr>
          <p:spPr>
            <a:xfrm>
              <a:off x="1067365" y="394005"/>
              <a:ext cx="3867110" cy="42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卵巢囊肿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155825"/>
            <a:ext cx="2696210" cy="29368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9285" y="2391410"/>
            <a:ext cx="717486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《三因极一病证方论》中认为：“若妇人七癥八瘕，则由内外、不内外因，动伤五脏气血而成。”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治疗上应围绕气血辨证。癥瘕的发病特点多为正气不足、素体虚弱，或经产感邪，或脏腑功能失调，迫及冲任，冲任气血失调，阻滞而发，病势缠绵。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98938" y="2224095"/>
            <a:ext cx="0" cy="292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经典论述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工作\正在干的活\老师材料\出国演讲PPT\素材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310765"/>
            <a:ext cx="2872105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623615" flipH="1">
            <a:off x="1064714" y="1720254"/>
            <a:ext cx="2001899" cy="2146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4580" y="2551430"/>
            <a:ext cx="6511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针刺联合中药治疗结肠癌术后尿潴留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859280" y="2305050"/>
            <a:ext cx="1379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dirty="0" smtClean="0">
                <a:latin typeface="楷体" panose="02010609060101010101" charset="-122"/>
                <a:ea typeface="楷体" panose="02010609060101010101" charset="-122"/>
              </a:rPr>
              <a:t>01</a:t>
            </a:r>
            <a:endParaRPr lang="en-US" altLang="zh-CN" sz="60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牛皮癣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959225" y="1624330"/>
            <a:ext cx="7585075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zh-CN" sz="2000" b="1" dirty="0"/>
          </a:p>
          <a:p>
            <a:r>
              <a:rPr lang="zh-CN" altLang="zh-CN" sz="2000" dirty="0">
                <a:sym typeface="+mn-ea"/>
              </a:rPr>
              <a:t>患者李某，女，</a:t>
            </a:r>
            <a:r>
              <a:rPr lang="en-US" altLang="zh-CN" sz="2000" dirty="0">
                <a:sym typeface="+mn-ea"/>
              </a:rPr>
              <a:t>35</a:t>
            </a:r>
            <a:r>
              <a:rPr lang="zh-CN" altLang="zh-CN" sz="2000" dirty="0">
                <a:sym typeface="+mn-ea"/>
              </a:rPr>
              <a:t>岁</a:t>
            </a:r>
            <a:r>
              <a:rPr lang="en-US" altLang="zh-CN" sz="2000" dirty="0">
                <a:sym typeface="+mn-ea"/>
              </a:rPr>
              <a:t>  </a:t>
            </a:r>
            <a:endParaRPr lang="en-US" altLang="zh-CN" sz="2000" dirty="0">
              <a:sym typeface="+mn-ea"/>
            </a:endParaRPr>
          </a:p>
          <a:p>
            <a:endParaRPr lang="zh-CN" altLang="zh-CN" sz="2000" dirty="0"/>
          </a:p>
          <a:p>
            <a:r>
              <a:rPr lang="zh-CN" altLang="zh-CN" sz="2000" b="1" dirty="0">
                <a:sym typeface="+mn-ea"/>
              </a:rPr>
              <a:t>主诉</a:t>
            </a:r>
            <a:r>
              <a:rPr lang="zh-CN" altLang="zh-CN" sz="2000" dirty="0">
                <a:sym typeface="+mn-ea"/>
              </a:rPr>
              <a:t>：卵巢囊肿</a:t>
            </a:r>
            <a:r>
              <a:rPr lang="en-US" altLang="zh-CN" sz="2000" dirty="0">
                <a:sym typeface="+mn-ea"/>
              </a:rPr>
              <a:t>3</a:t>
            </a:r>
            <a:r>
              <a:rPr lang="zh-CN" altLang="zh-CN" sz="2000" dirty="0">
                <a:sym typeface="+mn-ea"/>
              </a:rPr>
              <a:t>月余。</a:t>
            </a:r>
            <a:endParaRPr lang="zh-CN" altLang="zh-CN" sz="2000" dirty="0"/>
          </a:p>
          <a:p>
            <a:r>
              <a:rPr lang="zh-CN" altLang="zh-CN" sz="2000" dirty="0">
                <a:sym typeface="+mn-ea"/>
              </a:rPr>
              <a:t>患者平素气短乏力，腰酸背痛，手足冰冷，身沉，小腹冷痛，偶有胸痛彻背的症状出现，经期腹痛两年，大便不成形，纳可。于今年九月检查身体</a:t>
            </a:r>
            <a:endParaRPr lang="zh-CN" altLang="zh-CN" sz="2000" dirty="0">
              <a:sym typeface="+mn-ea"/>
            </a:endParaRPr>
          </a:p>
          <a:p>
            <a:r>
              <a:rPr lang="zh-CN" altLang="zh-CN" sz="2000" dirty="0">
                <a:sym typeface="+mn-ea"/>
              </a:rPr>
              <a:t>经</a:t>
            </a:r>
            <a:r>
              <a:rPr lang="zh-CN" altLang="zh-CN" sz="2000" b="1" dirty="0">
                <a:sym typeface="+mn-ea"/>
              </a:rPr>
              <a:t>诊断泌尿系彩超</a:t>
            </a:r>
            <a:r>
              <a:rPr lang="zh-CN" altLang="zh-CN" sz="2000" b="1" dirty="0" smtClean="0">
                <a:sym typeface="+mn-ea"/>
              </a:rPr>
              <a:t>显示</a:t>
            </a:r>
            <a:r>
              <a:rPr lang="zh-CN" altLang="en-US" sz="2000" b="1" dirty="0" smtClean="0">
                <a:sym typeface="+mn-ea"/>
              </a:rPr>
              <a:t>：左侧</a:t>
            </a:r>
            <a:r>
              <a:rPr lang="zh-CN" altLang="zh-CN" sz="2000" b="1" dirty="0" smtClean="0">
                <a:sym typeface="+mn-ea"/>
              </a:rPr>
              <a:t>卵巢囊肿</a:t>
            </a:r>
            <a:r>
              <a:rPr lang="zh-CN" altLang="en-US" sz="2000" b="1" dirty="0" smtClean="0">
                <a:sym typeface="+mn-ea"/>
              </a:rPr>
              <a:t>大小：</a:t>
            </a:r>
            <a:r>
              <a:rPr lang="en-US" altLang="zh-CN" sz="2000" b="1" dirty="0" smtClean="0">
                <a:sym typeface="+mn-ea"/>
              </a:rPr>
              <a:t>2.27</a:t>
            </a:r>
            <a:r>
              <a:rPr lang="zh-CN" altLang="en-US" sz="2000" b="1" dirty="0" smtClean="0">
                <a:sym typeface="+mn-ea"/>
              </a:rPr>
              <a:t>*</a:t>
            </a:r>
            <a:r>
              <a:rPr lang="en-US" altLang="zh-CN" sz="2000" b="1" dirty="0" smtClean="0">
                <a:sym typeface="+mn-ea"/>
              </a:rPr>
              <a:t>2.23cm</a:t>
            </a:r>
            <a:r>
              <a:rPr lang="zh-CN" altLang="zh-CN" sz="2000" dirty="0" smtClean="0">
                <a:sym typeface="+mn-ea"/>
              </a:rPr>
              <a:t>。</a:t>
            </a:r>
            <a:endParaRPr lang="zh-CN" altLang="zh-CN" sz="2000" dirty="0"/>
          </a:p>
          <a:p>
            <a:r>
              <a:rPr lang="zh-CN" altLang="zh-CN" sz="2000" dirty="0">
                <a:sym typeface="+mn-ea"/>
              </a:rPr>
              <a:t>舌体胖大有齿痕，舌色淡紫。</a:t>
            </a:r>
            <a:endParaRPr lang="zh-CN" altLang="zh-CN" sz="2000" dirty="0"/>
          </a:p>
          <a:p>
            <a:r>
              <a:rPr lang="zh-CN" altLang="zh-CN" sz="2000" b="1" dirty="0">
                <a:sym typeface="+mn-ea"/>
              </a:rPr>
              <a:t>西医诊断</a:t>
            </a:r>
            <a:r>
              <a:rPr lang="zh-CN" altLang="zh-CN" sz="2000" dirty="0">
                <a:sym typeface="+mn-ea"/>
              </a:rPr>
              <a:t>：左侧卵巢囊肿</a:t>
            </a:r>
            <a:endParaRPr lang="zh-CN" altLang="zh-CN" sz="2000" dirty="0"/>
          </a:p>
          <a:p>
            <a:r>
              <a:rPr lang="zh-CN" altLang="zh-CN" sz="2000" b="1" dirty="0">
                <a:sym typeface="+mn-ea"/>
              </a:rPr>
              <a:t>中医诊断</a:t>
            </a:r>
            <a:r>
              <a:rPr lang="zh-CN" altLang="zh-CN" sz="2000" dirty="0">
                <a:sym typeface="+mn-ea"/>
              </a:rPr>
              <a:t>：妇人癥瘕</a:t>
            </a:r>
            <a:r>
              <a:rPr lang="en-US" altLang="zh-CN" sz="2000" dirty="0">
                <a:sym typeface="+mn-ea"/>
              </a:rPr>
              <a:t>  </a:t>
            </a:r>
            <a:endParaRPr lang="zh-CN" altLang="zh-CN" sz="2000" dirty="0"/>
          </a:p>
          <a:p>
            <a:r>
              <a:rPr lang="zh-CN" altLang="zh-CN" sz="2000" b="1" dirty="0">
                <a:sym typeface="+mn-ea"/>
              </a:rPr>
              <a:t>辩证分型</a:t>
            </a:r>
            <a:r>
              <a:rPr lang="zh-CN" altLang="zh-CN" sz="2000" dirty="0">
                <a:sym typeface="+mn-ea"/>
              </a:rPr>
              <a:t>：气虚血瘀</a:t>
            </a:r>
            <a:r>
              <a:rPr lang="en-US" altLang="zh-CN" sz="2000" dirty="0">
                <a:sym typeface="+mn-ea"/>
              </a:rPr>
              <a:t>  </a:t>
            </a:r>
            <a:r>
              <a:rPr lang="zh-CN" altLang="zh-CN" sz="2000" dirty="0">
                <a:sym typeface="+mn-ea"/>
              </a:rPr>
              <a:t>湿瘀互</a:t>
            </a:r>
            <a:r>
              <a:rPr lang="zh-CN" altLang="zh-CN" sz="2000" dirty="0" smtClean="0">
                <a:sym typeface="+mn-ea"/>
              </a:rPr>
              <a:t>结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2350" y="1880235"/>
            <a:ext cx="2487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就诊时间：</a:t>
            </a: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2018.10.15</a:t>
            </a:r>
            <a:endParaRPr 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ef03dda3f8c3abcb61afcdd3589697c"/>
          <p:cNvPicPr/>
          <p:nvPr/>
        </p:nvPicPr>
        <p:blipFill>
          <a:blip r:embed="rId3"/>
          <a:stretch>
            <a:fillRect/>
          </a:stretch>
        </p:blipFill>
        <p:spPr>
          <a:xfrm>
            <a:off x="892175" y="2462530"/>
            <a:ext cx="2748915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7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098290" y="2344420"/>
            <a:ext cx="7502525" cy="25533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穴位贴敷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</a:t>
            </a:r>
            <a:endParaRPr lang="zh-CN" altLang="zh-CN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dirty="0">
                <a:sym typeface="+mn-ea"/>
              </a:rPr>
              <a:t>1</a:t>
            </a:r>
            <a:r>
              <a:rPr lang="en-US" altLang="zh-CN" sz="2000" b="1" dirty="0">
                <a:sym typeface="+mn-ea"/>
              </a:rPr>
              <a:t>.</a:t>
            </a:r>
            <a:r>
              <a:rPr lang="zh-CN" altLang="zh-CN" sz="2000" b="1" dirty="0">
                <a:sym typeface="+mn-ea"/>
              </a:rPr>
              <a:t>穴贴组成</a:t>
            </a:r>
            <a:r>
              <a:rPr lang="zh-CN" altLang="zh-CN" sz="2000" dirty="0">
                <a:sym typeface="+mn-ea"/>
              </a:rPr>
              <a:t>：吴茱萸、肉桂、细辛</a:t>
            </a:r>
            <a:r>
              <a:rPr lang="zh-CN" altLang="en-US" sz="2000" dirty="0">
                <a:sym typeface="+mn-ea"/>
              </a:rPr>
              <a:t>、</a:t>
            </a:r>
            <a:r>
              <a:rPr lang="zh-CN" altLang="zh-CN" sz="2000" dirty="0">
                <a:sym typeface="+mn-ea"/>
              </a:rPr>
              <a:t>当归</a:t>
            </a:r>
            <a:r>
              <a:rPr lang="zh-CN" altLang="en-US" sz="2000" dirty="0">
                <a:sym typeface="+mn-ea"/>
              </a:rPr>
              <a:t>、乳香、没药、</a:t>
            </a:r>
            <a:r>
              <a:rPr lang="zh-CN" altLang="zh-CN" sz="2000" dirty="0">
                <a:sym typeface="+mn-ea"/>
              </a:rPr>
              <a:t>艾叶等</a:t>
            </a:r>
            <a:endParaRPr lang="zh-CN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2.</a:t>
            </a:r>
            <a:r>
              <a:rPr lang="zh-CN" altLang="zh-CN" sz="2000" b="1" dirty="0">
                <a:sym typeface="+mn-ea"/>
              </a:rPr>
              <a:t>选穴</a:t>
            </a:r>
            <a:r>
              <a:rPr lang="zh-CN" altLang="zh-CN" sz="2000" dirty="0">
                <a:sym typeface="+mn-ea"/>
              </a:rPr>
              <a:t>：气海、子宫穴、关元、气旁（双侧）、气穴（双侧）</a:t>
            </a:r>
            <a:endParaRPr lang="zh-CN" altLang="zh-CN" sz="2000" dirty="0"/>
          </a:p>
          <a:p>
            <a:r>
              <a:rPr lang="en-US" altLang="zh-CN" sz="2000" dirty="0">
                <a:sym typeface="+mn-ea"/>
              </a:rPr>
              <a:t>3.</a:t>
            </a:r>
            <a:r>
              <a:rPr lang="zh-CN" altLang="zh-CN" sz="2000" b="1" dirty="0">
                <a:sym typeface="+mn-ea"/>
              </a:rPr>
              <a:t>贴法：</a:t>
            </a:r>
            <a:r>
              <a:rPr lang="zh-CN" altLang="zh-CN" sz="2000" dirty="0">
                <a:sym typeface="+mn-ea"/>
              </a:rPr>
              <a:t>贴经期前</a:t>
            </a:r>
            <a:r>
              <a:rPr lang="en-US" altLang="zh-CN" sz="2000" dirty="0">
                <a:sym typeface="+mn-ea"/>
              </a:rPr>
              <a:t>3</a:t>
            </a:r>
            <a:r>
              <a:rPr lang="zh-CN" altLang="zh-CN" sz="2000" dirty="0">
                <a:sym typeface="+mn-ea"/>
              </a:rPr>
              <a:t>天，于经期第一天贴于关元穴、气旁穴（双侧）</a:t>
            </a:r>
            <a:endParaRPr lang="zh-CN" altLang="zh-CN" sz="2000" dirty="0">
              <a:sym typeface="+mn-ea"/>
            </a:endParaRPr>
          </a:p>
          <a:p>
            <a:r>
              <a:rPr lang="zh-CN" altLang="zh-CN" sz="2000" dirty="0">
                <a:sym typeface="+mn-ea"/>
              </a:rPr>
              <a:t>经期第二天贴于子宫穴、关元</a:t>
            </a:r>
            <a:r>
              <a:rPr lang="zh-CN" altLang="zh-CN" sz="2000" dirty="0">
                <a:sym typeface="+mn-ea"/>
              </a:rPr>
              <a:t>穴</a:t>
            </a:r>
            <a:r>
              <a:rPr lang="zh-CN" altLang="zh-CN" sz="2000" dirty="0">
                <a:sym typeface="+mn-ea"/>
              </a:rPr>
              <a:t>、气海穴</a:t>
            </a:r>
            <a:endParaRPr lang="zh-CN" altLang="zh-CN" sz="2000" dirty="0">
              <a:sym typeface="+mn-ea"/>
            </a:endParaRPr>
          </a:p>
          <a:p>
            <a:r>
              <a:rPr lang="zh-CN" altLang="zh-CN" sz="2000" dirty="0">
                <a:sym typeface="+mn-ea"/>
              </a:rPr>
              <a:t>经期第三天贴关元</a:t>
            </a:r>
            <a:r>
              <a:rPr lang="zh-CN" altLang="zh-CN" sz="2000" dirty="0">
                <a:sym typeface="+mn-ea"/>
              </a:rPr>
              <a:t>穴</a:t>
            </a:r>
            <a:r>
              <a:rPr lang="zh-CN" altLang="zh-CN" sz="2000" dirty="0">
                <a:sym typeface="+mn-ea"/>
              </a:rPr>
              <a:t>、子宫</a:t>
            </a:r>
            <a:r>
              <a:rPr lang="zh-CN" altLang="zh-CN" sz="2000" dirty="0">
                <a:sym typeface="+mn-ea"/>
              </a:rPr>
              <a:t>穴</a:t>
            </a:r>
            <a:r>
              <a:rPr lang="zh-CN" altLang="zh-CN" sz="2000" dirty="0">
                <a:sym typeface="+mn-ea"/>
              </a:rPr>
              <a:t>，气穴（双侧）  每次</a:t>
            </a:r>
            <a:r>
              <a:rPr lang="en-US" altLang="zh-CN" sz="2000" dirty="0">
                <a:sym typeface="+mn-ea"/>
              </a:rPr>
              <a:t>8</a:t>
            </a:r>
            <a:r>
              <a:rPr lang="zh-CN" altLang="zh-CN" sz="2000" dirty="0">
                <a:sym typeface="+mn-ea"/>
              </a:rPr>
              <a:t>到</a:t>
            </a:r>
            <a:r>
              <a:rPr lang="en-US" altLang="zh-CN" sz="2000" dirty="0">
                <a:sym typeface="+mn-ea"/>
              </a:rPr>
              <a:t>12</a:t>
            </a:r>
            <a:r>
              <a:rPr lang="zh-CN" altLang="zh-CN" sz="2000" dirty="0">
                <a:sym typeface="+mn-ea"/>
              </a:rPr>
              <a:t>小时</a:t>
            </a:r>
            <a:endParaRPr lang="zh-CN" altLang="zh-CN" sz="2000" dirty="0"/>
          </a:p>
          <a:p>
            <a:r>
              <a:rPr lang="en-US" altLang="zh-CN" sz="2000" dirty="0">
                <a:sym typeface="+mn-ea"/>
              </a:rPr>
              <a:t>4.</a:t>
            </a:r>
            <a:r>
              <a:rPr lang="zh-CN" altLang="zh-CN" sz="2000" b="1" dirty="0">
                <a:sym typeface="+mn-ea"/>
              </a:rPr>
              <a:t>疗程</a:t>
            </a:r>
            <a:r>
              <a:rPr lang="zh-CN" altLang="zh-CN" sz="2000" dirty="0">
                <a:sym typeface="+mn-ea"/>
              </a:rPr>
              <a:t>：每月一次，三个月一个疗程</a:t>
            </a:r>
            <a:r>
              <a:rPr lang="zh-CN" altLang="zh-CN" sz="2000" dirty="0" smtClean="0">
                <a:sym typeface="+mn-ea"/>
              </a:rPr>
              <a:t>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 descr="https://timgsa.baidu.com/timg?image&amp;quality=80&amp;size=b9999_10000&amp;sec=1551444676754&amp;di=6c7067cc01ad899d73c13a6dc755c9ce&amp;imgtype=0&amp;src=http%3A%2F%2F5b0988e595225.cdn.sohucs.com%2Fq_70%2Cc_zoom%2Cw_640%2Fimages%2F20181229%2F671539e1bef74a7fadedb91ab112185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" y="2462530"/>
            <a:ext cx="3134995" cy="231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7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800725" y="2344420"/>
            <a:ext cx="4589145" cy="25533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中药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</a:t>
            </a:r>
            <a:endParaRPr lang="zh-CN" altLang="zh-CN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dirty="0">
                <a:sym typeface="+mn-ea"/>
              </a:rPr>
              <a:t>处方：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桂枝、茯苓、赤芍、牡丹皮、红花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桃仁、炮姜、薤白、瓜蒌、益母草等</a:t>
            </a:r>
            <a:endParaRPr lang="zh-CN" altLang="en-US" sz="2000" dirty="0">
              <a:sym typeface="+mn-ea"/>
            </a:endParaRPr>
          </a:p>
          <a:p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疗程：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五付水煎服，日两次，服十天一疗程。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Picture 3" descr="E:\工作\正在干的活\老师材料\出国演讲PPT\法国\素材\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72335"/>
            <a:ext cx="3051175" cy="289750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牛皮癣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52645" y="1498600"/>
            <a:ext cx="6569710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zh-CN" sz="2000" b="1" dirty="0"/>
          </a:p>
          <a:p>
            <a:r>
              <a:rPr lang="en-US" altLang="zh-CN" sz="2000" dirty="0">
                <a:sym typeface="+mn-ea"/>
              </a:rPr>
              <a:t>  </a:t>
            </a:r>
            <a:endParaRPr lang="en-US" altLang="zh-CN" sz="2000" dirty="0">
              <a:sym typeface="+mn-ea"/>
            </a:endParaRPr>
          </a:p>
          <a:p>
            <a:endParaRPr lang="zh-CN" altLang="zh-CN" sz="2000" dirty="0"/>
          </a:p>
          <a:p>
            <a:r>
              <a:rPr lang="zh-CN" altLang="zh-CN" sz="2000" dirty="0">
                <a:sym typeface="+mn-ea"/>
              </a:rPr>
              <a:t>患者自述每次使用过后排出大量血块，经期腹冷痛减轻</a:t>
            </a:r>
            <a:endParaRPr lang="zh-CN" altLang="zh-CN" sz="2000" dirty="0">
              <a:sym typeface="+mn-ea"/>
            </a:endParaRPr>
          </a:p>
          <a:p>
            <a:endParaRPr lang="zh-CN" altLang="zh-CN" sz="2000" dirty="0"/>
          </a:p>
          <a:p>
            <a:r>
              <a:rPr lang="zh-CN" altLang="zh-CN" sz="2000" dirty="0">
                <a:sym typeface="+mn-ea"/>
              </a:rPr>
              <a:t>中药配合贴敷</a:t>
            </a:r>
            <a:r>
              <a:rPr lang="en-US" altLang="zh-CN" sz="2000" dirty="0">
                <a:sym typeface="+mn-ea"/>
              </a:rPr>
              <a:t>3</a:t>
            </a:r>
            <a:r>
              <a:rPr lang="zh-CN" altLang="zh-CN" sz="2000" dirty="0">
                <a:sym typeface="+mn-ea"/>
              </a:rPr>
              <a:t>个月后</a:t>
            </a:r>
            <a:endParaRPr lang="zh-CN" altLang="zh-CN" sz="2000" dirty="0">
              <a:sym typeface="+mn-ea"/>
            </a:endParaRPr>
          </a:p>
          <a:p>
            <a:endParaRPr lang="zh-CN" altLang="zh-CN" sz="2000" dirty="0">
              <a:sym typeface="+mn-ea"/>
            </a:endParaRPr>
          </a:p>
          <a:p>
            <a:r>
              <a:rPr lang="zh-CN" altLang="zh-CN" sz="2000" dirty="0">
                <a:sym typeface="+mn-ea"/>
              </a:rPr>
              <a:t>患者于</a:t>
            </a:r>
            <a:r>
              <a:rPr lang="en-US" altLang="zh-CN" sz="2000" dirty="0">
                <a:sym typeface="+mn-ea"/>
              </a:rPr>
              <a:t>2019</a:t>
            </a:r>
            <a:r>
              <a:rPr lang="zh-CN" altLang="zh-CN" sz="2000" dirty="0">
                <a:sym typeface="+mn-ea"/>
              </a:rPr>
              <a:t>年</a:t>
            </a:r>
            <a:r>
              <a:rPr lang="en-US" altLang="zh-CN" sz="2000" dirty="0">
                <a:sym typeface="+mn-ea"/>
              </a:rPr>
              <a:t>1</a:t>
            </a:r>
            <a:r>
              <a:rPr lang="zh-CN" altLang="zh-CN" sz="2000" dirty="0">
                <a:sym typeface="+mn-ea"/>
              </a:rPr>
              <a:t>月</a:t>
            </a:r>
            <a:r>
              <a:rPr lang="en-US" altLang="zh-CN" sz="2000" dirty="0">
                <a:sym typeface="+mn-ea"/>
              </a:rPr>
              <a:t>20</a:t>
            </a:r>
            <a:r>
              <a:rPr lang="zh-CN" altLang="zh-CN" sz="2000" dirty="0">
                <a:sym typeface="+mn-ea"/>
              </a:rPr>
              <a:t>日复查泌尿系统彩超</a:t>
            </a:r>
            <a:endParaRPr lang="zh-CN" altLang="zh-CN" sz="2000" dirty="0">
              <a:sym typeface="+mn-ea"/>
            </a:endParaRPr>
          </a:p>
          <a:p>
            <a:r>
              <a:rPr lang="zh-CN" altLang="zh-CN" sz="2000" dirty="0">
                <a:sym typeface="+mn-ea"/>
              </a:rPr>
              <a:t>患者来时喜笑颜开     诉经期腹痛减轻</a:t>
            </a:r>
            <a:endParaRPr lang="zh-CN" altLang="zh-CN" sz="2000" dirty="0">
              <a:sym typeface="+mn-ea"/>
            </a:endParaRPr>
          </a:p>
          <a:p>
            <a:r>
              <a:rPr lang="zh-CN" altLang="zh-CN" sz="2000" dirty="0">
                <a:sym typeface="+mn-ea"/>
              </a:rPr>
              <a:t>平素气短乏力减轻，小腹冷痛，胸痛彻背的症状未出现</a:t>
            </a:r>
            <a:endParaRPr lang="zh-CN" altLang="zh-CN" sz="2000" dirty="0">
              <a:sym typeface="+mn-ea"/>
            </a:endParaRPr>
          </a:p>
          <a:p>
            <a:endParaRPr lang="en-US" altLang="zh-CN" sz="2000" dirty="0"/>
          </a:p>
          <a:p>
            <a:r>
              <a:rPr lang="zh-CN" altLang="zh-CN" sz="2000" b="1" dirty="0">
                <a:sym typeface="+mn-ea"/>
              </a:rPr>
              <a:t>泌尿系统彩超示：卵巢囊肿完全消失。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2440" y="1796415"/>
            <a:ext cx="12230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2019.1.20</a:t>
            </a:r>
            <a:endParaRPr 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IMG_260"/>
          <p:cNvPicPr/>
          <p:nvPr/>
        </p:nvPicPr>
        <p:blipFill>
          <a:blip r:embed="rId3"/>
          <a:stretch>
            <a:fillRect/>
          </a:stretch>
        </p:blipFill>
        <p:spPr>
          <a:xfrm>
            <a:off x="1042670" y="2346325"/>
            <a:ext cx="2847975" cy="29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64932" y="2008909"/>
            <a:ext cx="10363200" cy="1470025"/>
          </a:xfrm>
        </p:spPr>
        <p:txBody>
          <a:bodyPr>
            <a:normAutofit/>
          </a:bodyPr>
          <a:lstStyle/>
          <a:p>
            <a:pPr algn="l"/>
            <a:r>
              <a:rPr lang="en-US" altLang="zh-CN" sz="4265" b="1" dirty="0" smtClean="0">
                <a:latin typeface="+mj-ea"/>
              </a:rPr>
              <a:t>THANKS</a:t>
            </a:r>
            <a:endParaRPr lang="zh-CN" altLang="en-US" sz="4265" b="1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11522" y="2999405"/>
            <a:ext cx="8534400" cy="480053"/>
          </a:xfrm>
        </p:spPr>
        <p:txBody>
          <a:bodyPr>
            <a:noAutofit/>
          </a:bodyPr>
          <a:lstStyle/>
          <a:p>
            <a:pPr algn="l"/>
            <a:r>
              <a:rPr lang="zh-CN" altLang="en-US" sz="2665" b="1" dirty="0" smtClean="0">
                <a:solidFill>
                  <a:schemeClr val="tx1"/>
                </a:solidFill>
              </a:rPr>
              <a:t>谢谢大家</a:t>
            </a:r>
            <a:endParaRPr lang="zh-CN" altLang="en-US" sz="2665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3122" y="1989799"/>
            <a:ext cx="6853671" cy="3455425"/>
            <a:chOff x="859979" y="1733550"/>
            <a:chExt cx="5838825" cy="4319588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859979" y="1733550"/>
              <a:ext cx="5838825" cy="647700"/>
              <a:chOff x="369" y="754"/>
              <a:chExt cx="3678" cy="408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369" y="973"/>
                <a:ext cx="3678" cy="35"/>
              </a:xfrm>
              <a:prstGeom prst="line">
                <a:avLst/>
              </a:prstGeom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135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>
                <a:off x="521" y="754"/>
                <a:ext cx="1037" cy="4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诊断要点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>
                <a:off x="1651" y="754"/>
                <a:ext cx="1037" cy="408"/>
              </a:xfrm>
              <a:prstGeom prst="rect">
                <a:avLst/>
              </a:prstGeom>
              <a:solidFill>
                <a:srgbClr val="876940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病因病机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>
                <a:off x="2835" y="754"/>
                <a:ext cx="1037" cy="4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治法治则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86979" y="2813050"/>
              <a:ext cx="1800225" cy="3240088"/>
            </a:xfrm>
            <a:prstGeom prst="roundRect">
              <a:avLst>
                <a:gd name="adj" fmla="val 3767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l" fontAlgn="auto">
                <a:lnSpc>
                  <a:spcPts val="22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膀胱内积有大量尿液不能排出</a:t>
              </a:r>
              <a:endParaRPr lang="zh-CN" altLang="en-US" sz="1860" dirty="0" smtClean="0">
                <a:sym typeface="+mn-ea"/>
              </a:endParaRPr>
            </a:p>
            <a:p>
              <a:pPr algn="l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1860" b="1" dirty="0" smtClean="0">
                  <a:sym typeface="+mn-ea"/>
                </a:rPr>
                <a:t>· </a:t>
              </a:r>
              <a:r>
                <a:rPr lang="zh-CN" altLang="en-US" sz="1860" dirty="0" smtClean="0">
                  <a:sym typeface="+mn-ea"/>
                </a:rPr>
                <a:t>根据病理分为急</a:t>
              </a:r>
              <a:endParaRPr lang="zh-CN" altLang="en-US" sz="1860" dirty="0" smtClean="0">
                <a:sym typeface="+mn-ea"/>
              </a:endParaRPr>
            </a:p>
            <a:p>
              <a:pPr algn="l" fontAlgn="auto">
                <a:lnSpc>
                  <a:spcPts val="22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慢性尿潴留</a:t>
              </a:r>
              <a:endParaRPr lang="zh-CN" altLang="en-US" sz="1860" dirty="0" smtClean="0">
                <a:sym typeface="+mn-ea"/>
              </a:endParaRPr>
            </a:p>
            <a:p>
              <a:pPr algn="l" fontAlgn="auto">
                <a:lnSpc>
                  <a:spcPts val="2200"/>
                </a:lnSpc>
                <a:spcBef>
                  <a:spcPts val="0"/>
                </a:spcBef>
              </a:pPr>
              <a:r>
                <a:rPr lang="en-US" altLang="zh-CN" sz="1860" b="1" dirty="0" smtClean="0">
                  <a:sym typeface="+mn-ea"/>
                </a:rPr>
                <a:t>· </a:t>
              </a:r>
              <a:r>
                <a:rPr lang="zh-CN" altLang="en-US" sz="1860" dirty="0" smtClean="0">
                  <a:sym typeface="+mn-ea"/>
                </a:rPr>
                <a:t>根据病因分为</a:t>
              </a:r>
              <a:endParaRPr lang="zh-CN" altLang="en-US" sz="1860" dirty="0" smtClean="0">
                <a:sym typeface="+mn-ea"/>
              </a:endParaRPr>
            </a:p>
            <a:p>
              <a:pPr algn="l" fontAlgn="auto">
                <a:lnSpc>
                  <a:spcPts val="22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阻塞性及非阻塞性尿潴留</a:t>
              </a:r>
              <a:endParaRPr lang="zh-CN" altLang="en-US" sz="1860" dirty="0" smtClean="0">
                <a:sym typeface="+mn-ea"/>
              </a:endParaRPr>
            </a:p>
            <a:p>
              <a:pPr algn="ctr" fontAlgn="auto">
                <a:lnSpc>
                  <a:spcPts val="2200"/>
                </a:lnSpc>
                <a:spcBef>
                  <a:spcPts val="0"/>
                </a:spcBef>
              </a:pPr>
              <a:endParaRPr lang="zh-CN" altLang="en-US" sz="1860" dirty="0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58641" y="2813050"/>
              <a:ext cx="1800225" cy="3240088"/>
            </a:xfrm>
            <a:prstGeom prst="roundRect">
              <a:avLst>
                <a:gd name="adj" fmla="val 2961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气虚失约</a:t>
              </a:r>
              <a:endParaRPr lang="zh-CN" altLang="en-US" sz="1860" dirty="0" smtClean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邪热客于下焦</a:t>
              </a:r>
              <a:endParaRPr lang="zh-CN" altLang="en-US" sz="1860" dirty="0" smtClean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肾关开合无能</a:t>
              </a:r>
              <a:endParaRPr lang="zh-CN" altLang="en-US" sz="1860" dirty="0" smtClean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sym typeface="+mn-ea"/>
                </a:rPr>
                <a:t>膀胱气化无力</a:t>
              </a:r>
              <a:endParaRPr lang="zh-CN" altLang="en-US" sz="1860" dirty="0" smtClean="0"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endParaRPr lang="zh-CN" altLang="en-US" sz="1860" dirty="0" smtClean="0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16016" y="2813050"/>
              <a:ext cx="1800225" cy="3240088"/>
            </a:xfrm>
            <a:prstGeom prst="roundRect">
              <a:avLst>
                <a:gd name="adj" fmla="val 4573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endParaRPr lang="zh-CN" altLang="zh-CN" sz="1860" dirty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sym typeface="+mn-ea"/>
                </a:rPr>
                <a:t>益气通尿</a:t>
              </a:r>
              <a:endParaRPr lang="zh-CN" altLang="en-US" sz="1860" dirty="0" smtClean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sym typeface="+mn-ea"/>
                </a:rPr>
                <a:t>升清降浊</a:t>
              </a:r>
              <a:endParaRPr lang="zh-CN" altLang="en-US" sz="1860" dirty="0" smtClean="0"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endParaRPr lang="en-US" altLang="zh-CN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  <a:p>
              <a:pPr indent="0"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19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尿潴留</a:t>
              </a:r>
              <a:endPara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dministrator\Desktop\963641300.jpg963641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013" y="2631440"/>
            <a:ext cx="3272155" cy="245427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3890" y="2187575"/>
            <a:ext cx="7174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尿潴留属于中医癃闭范畴，</a:t>
            </a: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癃闭之名首见于《黄帝内经·素问》该书病位、病因病机都作了比较详细的论述。《黄帝内经素问·宣明五气篇》说：“膀胱不利为癃，不约为遗溺”；《黄帝内经灵枢·本输》篇说：“三焦……实则闭癃，虚则遗溺。”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阐明了本病的病位是在膀胱，膀胱和三焦的气化不利，可导致本病的发生。</a:t>
            </a:r>
            <a:endParaRPr lang="zh-CN" altLang="zh-CN" sz="2000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98938" y="2224095"/>
            <a:ext cx="0" cy="292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/>
          <a:srcRect t="10387" r="2300"/>
          <a:stretch>
            <a:fillRect/>
          </a:stretch>
        </p:blipFill>
        <p:spPr>
          <a:xfrm>
            <a:off x="284480" y="171450"/>
            <a:ext cx="5131435" cy="1165225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经典论述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工作\正在干的活\老师材料\出国演讲PPT\素材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310765"/>
            <a:ext cx="2872105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1"/>
          <p:cNvSpPr txBox="1"/>
          <p:nvPr/>
        </p:nvSpPr>
        <p:spPr>
          <a:xfrm>
            <a:off x="1140421" y="354468"/>
            <a:ext cx="4659961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牛皮癣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69620" y="2084705"/>
            <a:ext cx="5228590" cy="286131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 </a:t>
            </a:r>
            <a:endParaRPr lang="zh-CN" altLang="zh-CN" sz="2000" b="1" dirty="0"/>
          </a:p>
          <a:p>
            <a:r>
              <a:rPr lang="zh-CN" altLang="en-US" sz="2000" dirty="0" smtClean="0">
                <a:latin typeface="+mn-ea"/>
                <a:cs typeface="+mn-ea"/>
                <a:sym typeface="+mn-ea"/>
              </a:rPr>
              <a:t>常某，男，</a:t>
            </a:r>
            <a:r>
              <a:rPr lang="en-US" sz="2000" dirty="0" smtClean="0">
                <a:latin typeface="+mn-ea"/>
                <a:cs typeface="+mn-ea"/>
                <a:sym typeface="+mn-ea"/>
              </a:rPr>
              <a:t>78</a:t>
            </a:r>
            <a:r>
              <a:rPr lang="zh-CN" altLang="en-US" sz="2000" dirty="0" smtClean="0">
                <a:latin typeface="+mn-ea"/>
                <a:cs typeface="+mn-ea"/>
                <a:sym typeface="+mn-ea"/>
              </a:rPr>
              <a:t>岁，汉族，农民，已婚。</a:t>
            </a:r>
            <a:endParaRPr lang="zh-CN" altLang="en-US" sz="2000" dirty="0" smtClean="0">
              <a:latin typeface="+mn-ea"/>
              <a:cs typeface="+mn-ea"/>
              <a:sym typeface="+mn-ea"/>
            </a:endParaRPr>
          </a:p>
          <a:p>
            <a:endParaRPr lang="zh-CN" altLang="zh-CN" sz="2000" dirty="0">
              <a:latin typeface="+mn-ea"/>
              <a:cs typeface="+mn-ea"/>
            </a:endParaRPr>
          </a:p>
          <a:p>
            <a:r>
              <a:rPr lang="zh-CN" altLang="zh-CN" sz="2000" b="1" dirty="0">
                <a:latin typeface="+mn-ea"/>
                <a:cs typeface="+mn-ea"/>
              </a:rPr>
              <a:t>主诉</a:t>
            </a:r>
            <a:r>
              <a:rPr lang="zh-CN" altLang="zh-CN" sz="2000" dirty="0">
                <a:latin typeface="+mn-ea"/>
                <a:cs typeface="+mn-ea"/>
              </a:rPr>
              <a:t>：</a:t>
            </a:r>
            <a:r>
              <a:rPr lang="zh-CN" altLang="en-US" sz="2000" dirty="0" smtClean="0">
                <a:latin typeface="+mn-ea"/>
                <a:cs typeface="+mn-ea"/>
                <a:sym typeface="+mn-ea"/>
              </a:rPr>
              <a:t>无自主排尿一月余。</a:t>
            </a:r>
            <a:endParaRPr lang="zh-CN" altLang="en-US" sz="2000" dirty="0" smtClean="0">
              <a:latin typeface="+mn-ea"/>
              <a:cs typeface="+mn-ea"/>
              <a:sym typeface="+mn-ea"/>
            </a:endParaRPr>
          </a:p>
          <a:p>
            <a:endParaRPr lang="zh-CN" altLang="en-US" sz="2000" dirty="0" smtClean="0">
              <a:latin typeface="+mn-ea"/>
              <a:cs typeface="+mn-ea"/>
              <a:sym typeface="+mn-ea"/>
            </a:endParaRPr>
          </a:p>
          <a:p>
            <a:r>
              <a:rPr lang="en-US" altLang="zh-CN" sz="2000" b="1" dirty="0">
                <a:latin typeface="+mn-ea"/>
                <a:cs typeface="+mn-ea"/>
                <a:sym typeface="+mn-ea"/>
              </a:rPr>
              <a:t>· </a:t>
            </a:r>
            <a:r>
              <a:rPr lang="zh-CN" altLang="en-US" sz="2000" dirty="0" smtClean="0">
                <a:latin typeface="+mn-ea"/>
                <a:cs typeface="+mn-ea"/>
                <a:sym typeface="+mn-ea"/>
              </a:rPr>
              <a:t>病史：患者于</a:t>
            </a:r>
            <a:r>
              <a:rPr lang="en-US" sz="2000" dirty="0" smtClean="0">
                <a:latin typeface="+mn-ea"/>
                <a:cs typeface="+mn-ea"/>
                <a:sym typeface="+mn-ea"/>
              </a:rPr>
              <a:t>2019</a:t>
            </a:r>
            <a:r>
              <a:rPr lang="zh-CN" altLang="en-US" sz="2000" dirty="0" smtClean="0">
                <a:latin typeface="+mn-ea"/>
                <a:cs typeface="+mn-ea"/>
                <a:sym typeface="+mn-ea"/>
              </a:rPr>
              <a:t>年春节前查出结肠癌，</a:t>
            </a:r>
            <a:r>
              <a:rPr lang="en-US" sz="2000" dirty="0" smtClean="0">
                <a:latin typeface="+mn-ea"/>
                <a:cs typeface="+mn-ea"/>
                <a:sym typeface="+mn-ea"/>
              </a:rPr>
              <a:t>3</a:t>
            </a:r>
            <a:r>
              <a:rPr lang="zh-CN" altLang="en-US" sz="2000" dirty="0" smtClean="0">
                <a:latin typeface="+mn-ea"/>
                <a:cs typeface="+mn-ea"/>
                <a:sym typeface="+mn-ea"/>
              </a:rPr>
              <a:t>月</a:t>
            </a:r>
            <a:r>
              <a:rPr lang="en-US" sz="2000" dirty="0" smtClean="0">
                <a:latin typeface="+mn-ea"/>
                <a:cs typeface="+mn-ea"/>
                <a:sym typeface="+mn-ea"/>
              </a:rPr>
              <a:t>25</a:t>
            </a:r>
            <a:r>
              <a:rPr lang="zh-CN" altLang="en-US" sz="2000" dirty="0" smtClean="0">
                <a:latin typeface="+mn-ea"/>
                <a:cs typeface="+mn-ea"/>
                <a:sym typeface="+mn-ea"/>
              </a:rPr>
              <a:t>日于吉大三院手术，术后插导尿管被动排尿，一个月来，每十日更换导尿管一次，至今无自主排尿。</a:t>
            </a:r>
            <a:endParaRPr lang="zh-CN" altLang="zh-CN" sz="2000" dirty="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225" y="1716405"/>
            <a:ext cx="26136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就诊时间：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2019.4.24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4570" y="2392680"/>
            <a:ext cx="51193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现小腹疼痛隆起，乏力，饮食尚可，睡眠不佳，便溏，既往身体健康，无高血压史，无糖尿病史。刻下：患者表情痛苦，气短懒言，腰膝酸软，小腹膨胀，虽有尿意，但欲解不出，舌红苔薄白，脉细弱无力。</a:t>
            </a:r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en-US" altLang="zh-CN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超声检查前列腺大小为</a:t>
            </a:r>
            <a:r>
              <a:rPr 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5.7*4.8*4.4cm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，且回声不均匀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1" y="1627828"/>
            <a:ext cx="9987658" cy="22453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西医诊断：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前列腺增生症</a:t>
            </a:r>
            <a:endParaRPr lang="en-US" altLang="zh-CN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中医诊断：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癃闭脾肾气虚，膀胱气化不利</a:t>
            </a:r>
            <a:endParaRPr lang="en-US" altLang="zh-CN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治则：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健脾温肾，益气利尿</a:t>
            </a:r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针刺治疗</a:t>
            </a:r>
            <a:r>
              <a:rPr 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取穴：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四神聪、神门、中脘、下脘、天枢、中极、归来、关元、足三里、三阴交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2" name="文本框 11"/>
            <p:cNvSpPr txBox="1"/>
            <p:nvPr/>
          </p:nvSpPr>
          <p:spPr>
            <a:xfrm>
              <a:off x="1067365" y="394005"/>
              <a:ext cx="3867110" cy="65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14400" y="4169410"/>
            <a:ext cx="93148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中药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治疗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处方</a:t>
            </a:r>
            <a:r>
              <a:rPr lang="zh-CN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茯苓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、人参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、白术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、白芍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、熟地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、当归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、车前子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、萹蓄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川芎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、羊火叶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、黄芪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20g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、甘草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10g     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五付水煎服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86122" y="1864069"/>
            <a:ext cx="6853671" cy="3455425"/>
            <a:chOff x="859979" y="1733550"/>
            <a:chExt cx="5838825" cy="4319588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859979" y="1733550"/>
              <a:ext cx="5838825" cy="647700"/>
              <a:chOff x="369" y="754"/>
              <a:chExt cx="3678" cy="408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369" y="973"/>
                <a:ext cx="3678" cy="35"/>
              </a:xfrm>
              <a:prstGeom prst="line">
                <a:avLst/>
              </a:prstGeom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135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>
                <a:off x="521" y="754"/>
                <a:ext cx="1037" cy="4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治疗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周后</a:t>
                </a:r>
                <a:endParaRPr lang="zh-CN" altLang="en-US" sz="24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>
                <a:off x="1651" y="754"/>
                <a:ext cx="1037" cy="408"/>
              </a:xfrm>
              <a:prstGeom prst="rect">
                <a:avLst/>
              </a:prstGeom>
              <a:solidFill>
                <a:srgbClr val="876940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治疗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月后</a:t>
                </a:r>
                <a:endPara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>
                <a:off x="2835" y="754"/>
                <a:ext cx="1037" cy="4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59266" rIns="60960" bIns="59266" anchor="ctr" anchorCtr="1"/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治疗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月后</a:t>
                </a:r>
                <a:endPara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86979" y="2813050"/>
              <a:ext cx="1800225" cy="3240088"/>
            </a:xfrm>
            <a:prstGeom prst="roundRect">
              <a:avLst>
                <a:gd name="adj" fmla="val 3767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</a:t>
              </a: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尿管拔出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可以排尿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有排不净之感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腹胀减轻</a:t>
              </a:r>
              <a:endParaRPr lang="zh-CN" altLang="en-US" sz="1860" dirty="0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2858641" y="2813050"/>
              <a:ext cx="1800225" cy="3240088"/>
            </a:xfrm>
            <a:prstGeom prst="roundRect">
              <a:avLst>
                <a:gd name="adj" fmla="val 2961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基本可以自主排尿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气短、乏力症状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ctr" fontAlgn="auto">
                <a:lnSpc>
                  <a:spcPts val="2500"/>
                </a:lnSpc>
                <a:spcBef>
                  <a:spcPts val="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有所减轻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4716016" y="2813050"/>
              <a:ext cx="1800225" cy="3240088"/>
            </a:xfrm>
            <a:prstGeom prst="roundRect">
              <a:avLst>
                <a:gd name="adj" fmla="val 4573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小便可自主排出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小腹疼痛减轻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latin typeface="+mn-ea"/>
                  <a:sym typeface="+mn-ea"/>
                </a:rPr>
                <a:t>睡眠好转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60" dirty="0" smtClean="0">
                  <a:latin typeface="+mn-ea"/>
                  <a:sym typeface="+mn-ea"/>
                </a:rPr>
                <a:t>前方加山药继服</a:t>
              </a:r>
              <a:endParaRPr lang="zh-CN" altLang="en-US" sz="1860" dirty="0" smtClean="0">
                <a:latin typeface="+mn-ea"/>
                <a:sym typeface="+mn-ea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1860" dirty="0" smtClean="0">
                  <a:latin typeface="+mn-ea"/>
                  <a:sym typeface="+mn-ea"/>
                </a:rPr>
                <a:t>5</a:t>
              </a:r>
              <a:r>
                <a:rPr lang="zh-CN" altLang="en-US" sz="1860" dirty="0" smtClean="0">
                  <a:latin typeface="+mn-ea"/>
                  <a:sym typeface="+mn-ea"/>
                </a:rPr>
                <a:t>付以巩固疗效</a:t>
              </a:r>
              <a:endParaRPr lang="zh-CN" altLang="en-US" sz="186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4502" y="171230"/>
            <a:ext cx="5515880" cy="1165201"/>
            <a:chOff x="357073" y="243800"/>
            <a:chExt cx="4577402" cy="95514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email"/>
            <a:srcRect t="10387" r="2300"/>
            <a:stretch>
              <a:fillRect/>
            </a:stretch>
          </p:blipFill>
          <p:spPr>
            <a:xfrm>
              <a:off x="357073" y="243800"/>
              <a:ext cx="4258470" cy="955148"/>
            </a:xfrm>
            <a:prstGeom prst="rect">
              <a:avLst/>
            </a:prstGeom>
          </p:spPr>
        </p:pic>
        <p:sp>
          <p:nvSpPr>
            <p:cNvPr id="19" name="文本框 11"/>
            <p:cNvSpPr txBox="1"/>
            <p:nvPr/>
          </p:nvSpPr>
          <p:spPr>
            <a:xfrm>
              <a:off x="1067365" y="394005"/>
              <a:ext cx="3867110" cy="42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病案举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隅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623615" flipH="1">
            <a:off x="1064714" y="1720254"/>
            <a:ext cx="2001899" cy="2146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4580" y="2551430"/>
            <a:ext cx="7145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针刺联合放血疗法治疗血热化燥型牛皮癣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859280" y="2305050"/>
            <a:ext cx="13792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dirty="0" smtClean="0">
                <a:latin typeface="楷体" panose="02010609060101010101" charset="-122"/>
                <a:ea typeface="楷体" panose="02010609060101010101" charset="-122"/>
              </a:rPr>
              <a:t>02</a:t>
            </a:r>
            <a:endParaRPr lang="en-US" altLang="zh-CN" sz="60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0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1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2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3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4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5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6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7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8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19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0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1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2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3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4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5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26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3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4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5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6.xml><?xml version="1.0" encoding="utf-8"?>
<p:tagLst xmlns:p="http://schemas.openxmlformats.org/presentationml/2006/main">
  <p:tag name="KSO_WM_UNIT_PLACING_PICTURE_USER_VIEWPORT" val="{&quot;height&quot;:5546.6787401574802,&quot;width&quot;:3982.1354330708659}"/>
</p:tagLst>
</file>

<file path=ppt/tags/tag7.xml><?xml version="1.0" encoding="utf-8"?>
<p:tagLst xmlns:p="http://schemas.openxmlformats.org/presentationml/2006/main">
  <p:tag name="KSO_WM_UNIT_PLACING_PICTURE_USER_VIEWPORT" val="{&quot;height&quot;:4801.2393700787397,&quot;width&quot;:3789.0850393700789}"/>
</p:tagLst>
</file>

<file path=ppt/tags/tag8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ags/tag9.xml><?xml version="1.0" encoding="utf-8"?>
<p:tagLst xmlns:p="http://schemas.openxmlformats.org/presentationml/2006/main">
  <p:tag name="KSO_WM_UNIT_PLACING_PICTURE_USER_VIEWPORT" val="{&quot;height&quot;:1834.9622047244095,&quot;width&quot;:8081.195645047452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4">
      <a:majorFont>
        <a:latin typeface="Calibri"/>
        <a:ea typeface="方正宋黑简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4010</Words>
  <Application>WPS 演示</Application>
  <PresentationFormat>宽屏</PresentationFormat>
  <Paragraphs>448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宋体</vt:lpstr>
      <vt:lpstr>Wingdings</vt:lpstr>
      <vt:lpstr>楷体</vt:lpstr>
      <vt:lpstr>Tahoma</vt:lpstr>
      <vt:lpstr>华文楷体</vt:lpstr>
      <vt:lpstr>Times New Roman</vt:lpstr>
      <vt:lpstr>微软雅黑</vt:lpstr>
      <vt:lpstr>隶书</vt:lpstr>
      <vt:lpstr>华文新魏</vt:lpstr>
      <vt:lpstr>Calibri</vt:lpstr>
      <vt:lpstr>Arial Unicode MS</vt:lpstr>
      <vt:lpstr>方正宋黑简体</vt:lpstr>
      <vt:lpstr>Office 主题</vt:lpstr>
      <vt:lpstr>Office 主题​​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张晓旭</cp:lastModifiedBy>
  <cp:revision>98</cp:revision>
  <dcterms:created xsi:type="dcterms:W3CDTF">2021-12-17T05:47:00Z</dcterms:created>
  <dcterms:modified xsi:type="dcterms:W3CDTF">2022-01-14T07:17:44Z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