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Lst>
  <p:notesMasterIdLst>
    <p:notesMasterId r:id="rId98"/>
  </p:notesMasterIdLst>
  <p:sldIdLst>
    <p:sldId id="257" r:id="rId6"/>
    <p:sldId id="258"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414" r:id="rId62"/>
    <p:sldId id="356" r:id="rId63"/>
    <p:sldId id="357" r:id="rId64"/>
    <p:sldId id="358" r:id="rId65"/>
    <p:sldId id="359" r:id="rId66"/>
    <p:sldId id="360" r:id="rId67"/>
    <p:sldId id="361" r:id="rId68"/>
    <p:sldId id="362" r:id="rId69"/>
    <p:sldId id="363" r:id="rId70"/>
    <p:sldId id="364" r:id="rId71"/>
    <p:sldId id="365" r:id="rId72"/>
    <p:sldId id="366" r:id="rId73"/>
    <p:sldId id="368" r:id="rId74"/>
    <p:sldId id="369" r:id="rId75"/>
    <p:sldId id="370" r:id="rId76"/>
    <p:sldId id="386" r:id="rId77"/>
    <p:sldId id="387" r:id="rId78"/>
    <p:sldId id="388" r:id="rId79"/>
    <p:sldId id="389" r:id="rId80"/>
    <p:sldId id="390" r:id="rId81"/>
    <p:sldId id="391" r:id="rId82"/>
    <p:sldId id="392" r:id="rId83"/>
    <p:sldId id="393" r:id="rId84"/>
    <p:sldId id="371" r:id="rId85"/>
    <p:sldId id="372" r:id="rId86"/>
    <p:sldId id="394" r:id="rId87"/>
    <p:sldId id="395" r:id="rId88"/>
    <p:sldId id="396" r:id="rId89"/>
    <p:sldId id="379" r:id="rId90"/>
    <p:sldId id="398" r:id="rId91"/>
    <p:sldId id="399" r:id="rId92"/>
    <p:sldId id="397" r:id="rId93"/>
    <p:sldId id="400" r:id="rId94"/>
    <p:sldId id="401" r:id="rId95"/>
    <p:sldId id="402" r:id="rId96"/>
    <p:sldId id="276" r:id="rId9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Rg st="1" end="133"/>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7" d="100"/>
          <a:sy n="67" d="100"/>
        </p:scale>
        <p:origin x="452" y="44"/>
      </p:cViewPr>
      <p:guideLst>
        <p:guide orient="horz" pos="217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1C84C-8295-4FE2-918E-27E1899FB5DC}" type="datetimeFigureOut">
              <a:rPr lang="zh-CN" altLang="en-US" smtClean="0"/>
              <a:pPr/>
              <a:t>2022/4/15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5985A-8A5C-4ED8-AE88-EA4BFA47F686}" type="slidenum">
              <a:rPr lang="zh-CN" altLang="en-US" smtClean="0"/>
              <a:pPr/>
              <a:t>‹#›</a:t>
            </a:fld>
            <a:endParaRPr lang="zh-CN" altLang="en-US"/>
          </a:p>
        </p:txBody>
      </p:sp>
    </p:spTree>
    <p:extLst>
      <p:ext uri="{BB962C8B-B14F-4D97-AF65-F5344CB8AC3E}">
        <p14:creationId xmlns:p14="http://schemas.microsoft.com/office/powerpoint/2010/main" val="74825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a:miter lim="800000"/>
          </a:ln>
        </p:spPr>
      </p:sp>
      <p:sp>
        <p:nvSpPr>
          <p:cNvPr id="120835"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extLst>
      <p:ext uri="{BB962C8B-B14F-4D97-AF65-F5344CB8AC3E}">
        <p14:creationId xmlns:p14="http://schemas.microsoft.com/office/powerpoint/2010/main" val="265160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36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6545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p>
        </p:txBody>
      </p:sp>
      <p:sp>
        <p:nvSpPr>
          <p:cNvPr id="7" name="日期占位符 2"/>
          <p:cNvSpPr>
            <a:spLocks noGrp="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fontAlgn="base">
              <a:spcBef>
                <a:spcPct val="0"/>
              </a:spcBef>
              <a:spcAft>
                <a:spcPct val="0"/>
              </a:spcAft>
              <a:buFont typeface="Arial" panose="020B0604020202020204" pitchFamily="34" charset="0"/>
              <a:buNone/>
              <a:defRPr/>
            </a:pPr>
            <a:fld id="{E71236FE-9A36-4044-97A5-1B22D1219A0A}" type="datetime1">
              <a:rPr lang="zh-CN" altLang="en-US">
                <a:solidFill>
                  <a:srgbClr val="898989"/>
                </a:solidFill>
                <a:ea typeface="宋体" panose="02010600030101010101" pitchFamily="2" charset="-122"/>
              </a:rPr>
              <a:pPr fontAlgn="base">
                <a:spcBef>
                  <a:spcPct val="0"/>
                </a:spcBef>
                <a:spcAft>
                  <a:spcPct val="0"/>
                </a:spcAft>
                <a:buFont typeface="Arial" panose="020B0604020202020204" pitchFamily="34" charset="0"/>
                <a:buNone/>
                <a:defRPr/>
              </a:pPr>
              <a:t>2022/4/15</a:t>
            </a:fld>
            <a:endParaRPr lang="zh-CN" altLang="en-US" sz="1800">
              <a:solidFill>
                <a:srgbClr val="000000"/>
              </a:solidFill>
              <a:ea typeface="宋体" panose="02010600030101010101" pitchFamily="2" charset="-122"/>
            </a:endParaRPr>
          </a:p>
        </p:txBody>
      </p:sp>
      <p:sp>
        <p:nvSpPr>
          <p:cNvPr id="8" name="页脚占位符 3"/>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fontAlgn="base">
              <a:spcBef>
                <a:spcPct val="0"/>
              </a:spcBef>
              <a:spcAft>
                <a:spcPct val="0"/>
              </a:spcAft>
              <a:buFont typeface="Arial" panose="020B0604020202020204" pitchFamily="34" charset="0"/>
              <a:buNone/>
              <a:defRPr/>
            </a:pPr>
            <a:endParaRPr lang="zh-CN" altLang="zh-CN">
              <a:solidFill>
                <a:srgbClr val="898989"/>
              </a:solidFill>
              <a:ea typeface="宋体" panose="02010600030101010101" pitchFamily="2" charset="-122"/>
            </a:endParaRPr>
          </a:p>
        </p:txBody>
      </p:sp>
      <p:sp>
        <p:nvSpPr>
          <p:cNvPr id="9" name="灯片编号占位符 4"/>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fld id="{9A0DB2DC-4C9A-4742-B13C-FB6460FD3503}" type="slidenum">
              <a:rPr lang="zh-CN" altLang="en-US" dirty="0">
                <a:solidFill>
                  <a:srgbClr val="000000">
                    <a:tint val="75000"/>
                  </a:srgbClr>
                </a:solidFill>
              </a:rPr>
              <a:pPr/>
              <a:t>‹#›</a:t>
            </a:fld>
            <a:endParaRPr lang="zh-CN" altLang="en-US" dirty="0">
              <a:solidFill>
                <a:srgbClr val="000000">
                  <a:tint val="75000"/>
                </a:srgbClr>
              </a:solidFill>
            </a:endParaRP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43966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00784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6889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2149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12970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05536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26109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000000">
                    <a:tint val="75000"/>
                  </a:srgbClr>
                </a:solidFill>
              </a:rPr>
              <a:pPr/>
              <a:t>2022/4/15</a:t>
            </a:fld>
            <a:endParaRPr lang="zh-CN" altLang="en-US" dirty="0">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7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877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868564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p>
        </p:txBody>
      </p:sp>
      <p:sp>
        <p:nvSpPr>
          <p:cNvPr id="7" name="日期占位符 2"/>
          <p:cNvSpPr>
            <a:spLocks noGrp="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fontAlgn="base">
              <a:spcBef>
                <a:spcPct val="0"/>
              </a:spcBef>
              <a:spcAft>
                <a:spcPct val="0"/>
              </a:spcAft>
              <a:buFont typeface="Arial" panose="020B0604020202020204" pitchFamily="34" charset="0"/>
              <a:buNone/>
              <a:defRPr/>
            </a:pPr>
            <a:fld id="{E71236FE-9A36-4044-97A5-1B22D1219A0A}" type="datetime1">
              <a:rPr lang="zh-CN" altLang="en-US">
                <a:solidFill>
                  <a:srgbClr val="898989"/>
                </a:solidFill>
                <a:ea typeface="宋体" panose="02010600030101010101" pitchFamily="2" charset="-122"/>
              </a:rPr>
              <a:pPr fontAlgn="base">
                <a:spcBef>
                  <a:spcPct val="0"/>
                </a:spcBef>
                <a:spcAft>
                  <a:spcPct val="0"/>
                </a:spcAft>
                <a:buFont typeface="Arial" panose="020B0604020202020204" pitchFamily="34" charset="0"/>
                <a:buNone/>
                <a:defRPr/>
              </a:pPr>
              <a:t>2022/4/15</a:t>
            </a:fld>
            <a:endParaRPr lang="zh-CN" altLang="en-US" sz="1800">
              <a:solidFill>
                <a:srgbClr val="000000"/>
              </a:solidFill>
              <a:ea typeface="宋体" panose="02010600030101010101" pitchFamily="2" charset="-122"/>
            </a:endParaRPr>
          </a:p>
        </p:txBody>
      </p:sp>
      <p:sp>
        <p:nvSpPr>
          <p:cNvPr id="8" name="页脚占位符 3"/>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fontAlgn="base">
              <a:spcBef>
                <a:spcPct val="0"/>
              </a:spcBef>
              <a:spcAft>
                <a:spcPct val="0"/>
              </a:spcAft>
              <a:buFont typeface="Arial" panose="020B0604020202020204" pitchFamily="34" charset="0"/>
              <a:buNone/>
              <a:defRPr/>
            </a:pPr>
            <a:endParaRPr lang="zh-CN" altLang="zh-CN">
              <a:solidFill>
                <a:srgbClr val="898989"/>
              </a:solidFill>
              <a:ea typeface="宋体" panose="02010600030101010101" pitchFamily="2" charset="-122"/>
            </a:endParaRPr>
          </a:p>
        </p:txBody>
      </p:sp>
      <p:sp>
        <p:nvSpPr>
          <p:cNvPr id="9" name="灯片编号占位符 4"/>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fld id="{9A0DB2DC-4C9A-4742-B13C-FB6460FD3503}" type="slidenum">
              <a:rPr lang="zh-CN" altLang="en-US" dirty="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135742378"/>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8759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03469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86561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26553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15262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15230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9311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000000">
                    <a:tint val="75000"/>
                  </a:srgbClr>
                </a:solidFill>
              </a:rPr>
              <a:pPr/>
              <a:t>2022/4/15</a:t>
            </a:fld>
            <a:endParaRPr lang="zh-CN" altLang="en-US" dirty="0">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971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90064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846087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p>
        </p:txBody>
      </p:sp>
      <p:sp>
        <p:nvSpPr>
          <p:cNvPr id="7" name="日期占位符 2"/>
          <p:cNvSpPr>
            <a:spLocks noGrp="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fontAlgn="base">
              <a:spcBef>
                <a:spcPct val="0"/>
              </a:spcBef>
              <a:spcAft>
                <a:spcPct val="0"/>
              </a:spcAft>
              <a:buFont typeface="Arial" panose="020B0604020202020204" pitchFamily="34" charset="0"/>
              <a:buNone/>
              <a:defRPr/>
            </a:pPr>
            <a:fld id="{E71236FE-9A36-4044-97A5-1B22D1219A0A}" type="datetime1">
              <a:rPr lang="zh-CN" altLang="en-US">
                <a:solidFill>
                  <a:srgbClr val="898989"/>
                </a:solidFill>
                <a:ea typeface="宋体" panose="02010600030101010101" pitchFamily="2" charset="-122"/>
              </a:rPr>
              <a:pPr fontAlgn="base">
                <a:spcBef>
                  <a:spcPct val="0"/>
                </a:spcBef>
                <a:spcAft>
                  <a:spcPct val="0"/>
                </a:spcAft>
                <a:buFont typeface="Arial" panose="020B0604020202020204" pitchFamily="34" charset="0"/>
                <a:buNone/>
                <a:defRPr/>
              </a:pPr>
              <a:t>2022/4/15</a:t>
            </a:fld>
            <a:endParaRPr lang="zh-CN" altLang="en-US" sz="1800">
              <a:solidFill>
                <a:srgbClr val="000000"/>
              </a:solidFill>
              <a:ea typeface="宋体" panose="02010600030101010101" pitchFamily="2" charset="-122"/>
            </a:endParaRPr>
          </a:p>
        </p:txBody>
      </p:sp>
      <p:sp>
        <p:nvSpPr>
          <p:cNvPr id="8" name="页脚占位符 3"/>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fontAlgn="base">
              <a:spcBef>
                <a:spcPct val="0"/>
              </a:spcBef>
              <a:spcAft>
                <a:spcPct val="0"/>
              </a:spcAft>
              <a:buFont typeface="Arial" panose="020B0604020202020204" pitchFamily="34" charset="0"/>
              <a:buNone/>
              <a:defRPr/>
            </a:pPr>
            <a:endParaRPr lang="zh-CN" altLang="zh-CN">
              <a:solidFill>
                <a:srgbClr val="898989"/>
              </a:solidFill>
              <a:ea typeface="宋体" panose="02010600030101010101" pitchFamily="2" charset="-122"/>
            </a:endParaRPr>
          </a:p>
        </p:txBody>
      </p:sp>
      <p:sp>
        <p:nvSpPr>
          <p:cNvPr id="9" name="灯片编号占位符 4"/>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fld id="{9A0DB2DC-4C9A-4742-B13C-FB6460FD3503}" type="slidenum">
              <a:rPr lang="zh-CN" altLang="en-US" dirty="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728388364"/>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03823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04665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69009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54071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81998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6751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21335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000000">
                    <a:tint val="75000"/>
                  </a:srgbClr>
                </a:solidFill>
              </a:rPr>
              <a:pPr/>
              <a:t>2022/4/15</a:t>
            </a:fld>
            <a:endParaRPr lang="zh-CN" altLang="en-US" dirty="0">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458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72268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332382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p>
        </p:txBody>
      </p:sp>
      <p:sp>
        <p:nvSpPr>
          <p:cNvPr id="7" name="日期占位符 2"/>
          <p:cNvSpPr>
            <a:spLocks noGrp="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fontAlgn="base">
              <a:spcBef>
                <a:spcPct val="0"/>
              </a:spcBef>
              <a:spcAft>
                <a:spcPct val="0"/>
              </a:spcAft>
              <a:buFont typeface="Arial" panose="020B0604020202020204" pitchFamily="34" charset="0"/>
              <a:buNone/>
              <a:defRPr/>
            </a:pPr>
            <a:fld id="{E71236FE-9A36-4044-97A5-1B22D1219A0A}" type="datetime1">
              <a:rPr lang="zh-CN" altLang="en-US">
                <a:solidFill>
                  <a:srgbClr val="898989"/>
                </a:solidFill>
                <a:ea typeface="宋体" panose="02010600030101010101" pitchFamily="2" charset="-122"/>
              </a:rPr>
              <a:pPr fontAlgn="base">
                <a:spcBef>
                  <a:spcPct val="0"/>
                </a:spcBef>
                <a:spcAft>
                  <a:spcPct val="0"/>
                </a:spcAft>
                <a:buFont typeface="Arial" panose="020B0604020202020204" pitchFamily="34" charset="0"/>
                <a:buNone/>
                <a:defRPr/>
              </a:pPr>
              <a:t>2022/4/15</a:t>
            </a:fld>
            <a:endParaRPr lang="zh-CN" altLang="en-US" sz="1800">
              <a:solidFill>
                <a:srgbClr val="000000"/>
              </a:solidFill>
              <a:ea typeface="宋体" panose="02010600030101010101" pitchFamily="2" charset="-122"/>
            </a:endParaRPr>
          </a:p>
        </p:txBody>
      </p:sp>
      <p:sp>
        <p:nvSpPr>
          <p:cNvPr id="8" name="页脚占位符 3"/>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fontAlgn="base">
              <a:spcBef>
                <a:spcPct val="0"/>
              </a:spcBef>
              <a:spcAft>
                <a:spcPct val="0"/>
              </a:spcAft>
              <a:buFont typeface="Arial" panose="020B0604020202020204" pitchFamily="34" charset="0"/>
              <a:buNone/>
              <a:defRPr/>
            </a:pPr>
            <a:endParaRPr lang="zh-CN" altLang="zh-CN">
              <a:solidFill>
                <a:srgbClr val="898989"/>
              </a:solidFill>
              <a:ea typeface="宋体" panose="02010600030101010101" pitchFamily="2" charset="-122"/>
            </a:endParaRPr>
          </a:p>
        </p:txBody>
      </p:sp>
      <p:sp>
        <p:nvSpPr>
          <p:cNvPr id="9" name="灯片编号占位符 4"/>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fld id="{9A0DB2DC-4C9A-4742-B13C-FB6460FD3503}" type="slidenum">
              <a:rPr lang="zh-CN" altLang="en-US" dirty="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995678840"/>
      </p:ext>
    </p:extLst>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7585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80766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66553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30634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6999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90516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7332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000000">
                    <a:tint val="75000"/>
                  </a:srgbClr>
                </a:solidFill>
              </a:rPr>
              <a:pPr/>
              <a:t>2022/4/15</a:t>
            </a:fld>
            <a:endParaRPr lang="zh-CN" altLang="en-US" dirty="0">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383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436526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752830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p>
        </p:txBody>
      </p:sp>
      <p:sp>
        <p:nvSpPr>
          <p:cNvPr id="7" name="日期占位符 2"/>
          <p:cNvSpPr>
            <a:spLocks noGrp="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fontAlgn="base">
              <a:spcBef>
                <a:spcPct val="0"/>
              </a:spcBef>
              <a:spcAft>
                <a:spcPct val="0"/>
              </a:spcAft>
              <a:buFont typeface="Arial" panose="020B0604020202020204" pitchFamily="34" charset="0"/>
              <a:buNone/>
              <a:defRPr/>
            </a:pPr>
            <a:fld id="{E71236FE-9A36-4044-97A5-1B22D1219A0A}" type="datetime1">
              <a:rPr lang="zh-CN" altLang="en-US">
                <a:solidFill>
                  <a:srgbClr val="898989"/>
                </a:solidFill>
                <a:ea typeface="宋体" panose="02010600030101010101" pitchFamily="2" charset="-122"/>
              </a:rPr>
              <a:pPr fontAlgn="base">
                <a:spcBef>
                  <a:spcPct val="0"/>
                </a:spcBef>
                <a:spcAft>
                  <a:spcPct val="0"/>
                </a:spcAft>
                <a:buFont typeface="Arial" panose="020B0604020202020204" pitchFamily="34" charset="0"/>
                <a:buNone/>
                <a:defRPr/>
              </a:pPr>
              <a:t>2022/4/15</a:t>
            </a:fld>
            <a:endParaRPr lang="zh-CN" altLang="en-US" sz="1800">
              <a:solidFill>
                <a:srgbClr val="000000"/>
              </a:solidFill>
              <a:ea typeface="宋体" panose="02010600030101010101" pitchFamily="2" charset="-122"/>
            </a:endParaRPr>
          </a:p>
        </p:txBody>
      </p:sp>
      <p:sp>
        <p:nvSpPr>
          <p:cNvPr id="8" name="页脚占位符 3"/>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fontAlgn="base">
              <a:spcBef>
                <a:spcPct val="0"/>
              </a:spcBef>
              <a:spcAft>
                <a:spcPct val="0"/>
              </a:spcAft>
              <a:buFont typeface="Arial" panose="020B0604020202020204" pitchFamily="34" charset="0"/>
              <a:buNone/>
              <a:defRPr/>
            </a:pPr>
            <a:endParaRPr lang="zh-CN" altLang="zh-CN">
              <a:solidFill>
                <a:srgbClr val="898989"/>
              </a:solidFill>
              <a:ea typeface="宋体" panose="02010600030101010101" pitchFamily="2" charset="-122"/>
            </a:endParaRPr>
          </a:p>
        </p:txBody>
      </p:sp>
      <p:sp>
        <p:nvSpPr>
          <p:cNvPr id="9" name="灯片编号占位符 4"/>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fld id="{9A0DB2DC-4C9A-4742-B13C-FB6460FD3503}" type="slidenum">
              <a:rPr lang="zh-CN" altLang="en-US" dirty="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516938179"/>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000000">
                    <a:tint val="75000"/>
                  </a:srgbClr>
                </a:solidFill>
              </a:rPr>
              <a:pPr/>
              <a:t>2022/4/15</a:t>
            </a:fld>
            <a:endParaRPr lang="zh-CN" altLang="en-US" dirty="0">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7.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9.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0.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12.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1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ags" Target="../tags/tag1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34178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91548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276514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solidFill>
                  <a:srgbClr val="000000">
                    <a:tint val="75000"/>
                  </a:srgbClr>
                </a:solidFill>
              </a:rPr>
              <a:pPr/>
              <a:t>2022/4/15</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639827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8.jpeg"/><Relationship Id="rId4"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21.jpeg"/><Relationship Id="rId4"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4.jpeg"/><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5.jpeg"/><Relationship Id="rId4"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30.xml"/><Relationship Id="rId1" Type="http://schemas.openxmlformats.org/officeDocument/2006/relationships/tags" Target="../tags/tag29.xml"/></Relationships>
</file>

<file path=ppt/slides/_rels/slide5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26.jpeg"/><Relationship Id="rId4"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35.xml"/><Relationship Id="rId1" Type="http://schemas.openxmlformats.org/officeDocument/2006/relationships/tags" Target="../tags/tag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36.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37.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38.xml"/></Relationships>
</file>

<file path=ppt/slides/_rels/slide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9" name="Picture 17" descr="C:\Users\oysdfx\Desktop\large51c0028f1ce3c_副本.jpg"/>
          <p:cNvPicPr>
            <a:picLocks noChangeAspect="1"/>
          </p:cNvPicPr>
          <p:nvPr/>
        </p:nvPicPr>
        <p:blipFill>
          <a:blip r:embed="rId2" cstate="print"/>
          <a:stretch>
            <a:fillRect/>
          </a:stretch>
        </p:blipFill>
        <p:spPr>
          <a:xfrm>
            <a:off x="10856043" y="2912235"/>
            <a:ext cx="1332270" cy="1330921"/>
          </a:xfrm>
          <a:prstGeom prst="rect">
            <a:avLst/>
          </a:prstGeom>
          <a:noFill/>
          <a:ln w="9525">
            <a:noFill/>
          </a:ln>
        </p:spPr>
      </p:pic>
      <p:sp>
        <p:nvSpPr>
          <p:cNvPr id="14338" name="矩形 15"/>
          <p:cNvSpPr/>
          <p:nvPr/>
        </p:nvSpPr>
        <p:spPr>
          <a:xfrm rot="5400000">
            <a:off x="4940935" y="925830"/>
            <a:ext cx="1203325" cy="8166100"/>
          </a:xfrm>
          <a:custGeom>
            <a:avLst/>
            <a:gdLst>
              <a:gd name="txL" fmla="*/ 0 w 911614"/>
              <a:gd name="txT" fmla="*/ 0 h 8165642"/>
              <a:gd name="txR" fmla="*/ 911614 w 911614"/>
              <a:gd name="txB" fmla="*/ 8165642 h 8165642"/>
            </a:gdLst>
            <a:ahLst/>
            <a:cxnLst>
              <a:cxn ang="0">
                <a:pos x="0" y="0"/>
              </a:cxn>
              <a:cxn ang="0">
                <a:pos x="894197" y="0"/>
              </a:cxn>
              <a:cxn ang="0">
                <a:pos x="911614" y="6998693"/>
              </a:cxn>
              <a:cxn ang="0">
                <a:pos x="0" y="8165642"/>
              </a:cxn>
              <a:cxn ang="0">
                <a:pos x="0" y="0"/>
              </a:cxn>
            </a:cxnLst>
            <a:rect l="txL" t="txT" r="txR" b="txB"/>
            <a:pathLst>
              <a:path w="911614" h="8165642">
                <a:moveTo>
                  <a:pt x="0" y="0"/>
                </a:moveTo>
                <a:lnTo>
                  <a:pt x="894197" y="0"/>
                </a:lnTo>
                <a:cubicBezTo>
                  <a:pt x="900003" y="2332898"/>
                  <a:pt x="905808" y="4665795"/>
                  <a:pt x="911614" y="6998693"/>
                </a:cubicBezTo>
                <a:lnTo>
                  <a:pt x="0" y="8165642"/>
                </a:lnTo>
                <a:lnTo>
                  <a:pt x="0" y="0"/>
                </a:lnTo>
                <a:close/>
              </a:path>
            </a:pathLst>
          </a:custGeom>
          <a:solidFill>
            <a:srgbClr val="21A2DB"/>
          </a:solidFill>
          <a:ln w="12700">
            <a:noFill/>
          </a:ln>
        </p:spPr>
        <p:txBody>
          <a:bodyPr/>
          <a:lstStyle/>
          <a:p>
            <a:endParaRPr lang="zh-CN" altLang="en-US" dirty="0">
              <a:solidFill>
                <a:srgbClr val="000000"/>
              </a:solidFill>
            </a:endParaRPr>
          </a:p>
        </p:txBody>
      </p:sp>
      <p:sp>
        <p:nvSpPr>
          <p:cNvPr id="14339" name="矩形 12"/>
          <p:cNvSpPr/>
          <p:nvPr/>
        </p:nvSpPr>
        <p:spPr>
          <a:xfrm rot="5400000">
            <a:off x="11071225" y="781050"/>
            <a:ext cx="152400" cy="2216150"/>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4340" name="矩形 5"/>
          <p:cNvSpPr/>
          <p:nvPr/>
        </p:nvSpPr>
        <p:spPr>
          <a:xfrm>
            <a:off x="0" y="1812925"/>
            <a:ext cx="1074738" cy="2578100"/>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4341" name="矩形 7"/>
          <p:cNvSpPr/>
          <p:nvPr/>
        </p:nvSpPr>
        <p:spPr>
          <a:xfrm>
            <a:off x="1231900" y="1965325"/>
            <a:ext cx="227013" cy="2425700"/>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4342" name="矩形 11"/>
          <p:cNvSpPr/>
          <p:nvPr/>
        </p:nvSpPr>
        <p:spPr>
          <a:xfrm rot="845931">
            <a:off x="10589320" y="1884203"/>
            <a:ext cx="314325" cy="2587625"/>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4343" name="文本框 17"/>
          <p:cNvSpPr/>
          <p:nvPr/>
        </p:nvSpPr>
        <p:spPr>
          <a:xfrm>
            <a:off x="1459230" y="2069148"/>
            <a:ext cx="9255662" cy="769441"/>
          </a:xfrm>
          <a:prstGeom prst="rect">
            <a:avLst/>
          </a:prstGeom>
          <a:noFill/>
          <a:ln w="9525">
            <a:noFill/>
          </a:ln>
        </p:spPr>
        <p:txBody>
          <a:bodyPr wrap="square">
            <a:spAutoFit/>
          </a:bodyPr>
          <a:lstStyle/>
          <a:p>
            <a:r>
              <a:rPr lang="zh-CN" altLang="en-US" sz="4400" b="1" dirty="0">
                <a:solidFill>
                  <a:srgbClr val="006EA3"/>
                </a:solidFill>
                <a:latin typeface="微软雅黑" panose="020B0503020204020204" charset="-122"/>
                <a:sym typeface="微软雅黑" panose="020B0503020204020204" charset="-122"/>
              </a:rPr>
              <a:t>长白山通经调脏特色针法</a:t>
            </a:r>
            <a:r>
              <a:rPr sz="4400" b="1" dirty="0">
                <a:solidFill>
                  <a:srgbClr val="006EA3"/>
                </a:solidFill>
                <a:latin typeface="微软雅黑" panose="020B0503020204020204" charset="-122"/>
                <a:sym typeface="微软雅黑" panose="020B0503020204020204" charset="-122"/>
              </a:rPr>
              <a:t>与</a:t>
            </a:r>
            <a:r>
              <a:rPr lang="zh-CN" altLang="en-US" sz="4400" b="1" dirty="0">
                <a:solidFill>
                  <a:srgbClr val="006EA3"/>
                </a:solidFill>
                <a:latin typeface="微软雅黑" panose="020B0503020204020204" charset="-122"/>
                <a:sym typeface="微软雅黑" panose="020B0503020204020204" charset="-122"/>
              </a:rPr>
              <a:t>应用（二）</a:t>
            </a:r>
          </a:p>
        </p:txBody>
      </p:sp>
      <p:sp>
        <p:nvSpPr>
          <p:cNvPr id="14344" name="矩形 9"/>
          <p:cNvSpPr/>
          <p:nvPr/>
        </p:nvSpPr>
        <p:spPr>
          <a:xfrm rot="5400000">
            <a:off x="6042025" y="-1758950"/>
            <a:ext cx="107950" cy="12192000"/>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4345" name="矩形 10"/>
          <p:cNvSpPr/>
          <p:nvPr/>
        </p:nvSpPr>
        <p:spPr>
          <a:xfrm rot="5400000">
            <a:off x="10255885" y="3594735"/>
            <a:ext cx="1203325" cy="2795270"/>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4346" name="文本框 18"/>
          <p:cNvSpPr/>
          <p:nvPr/>
        </p:nvSpPr>
        <p:spPr>
          <a:xfrm>
            <a:off x="5750560" y="4407535"/>
            <a:ext cx="3875405" cy="521970"/>
          </a:xfrm>
          <a:prstGeom prst="rect">
            <a:avLst/>
          </a:prstGeom>
          <a:noFill/>
          <a:ln w="9525">
            <a:noFill/>
          </a:ln>
        </p:spPr>
        <p:txBody>
          <a:bodyPr wrap="square">
            <a:spAutoFit/>
          </a:bodyPr>
          <a:lstStyle/>
          <a:p>
            <a:r>
              <a:rPr lang="zh-CN" altLang="en-US" sz="2800" dirty="0">
                <a:solidFill>
                  <a:srgbClr val="FFFFFF"/>
                </a:solidFill>
                <a:latin typeface="微软雅黑" panose="020B0503020204020204" charset="-122"/>
                <a:sym typeface="微软雅黑" panose="020B0503020204020204" charset="-122"/>
              </a:rPr>
              <a:t>主讲人：王富春 教授</a:t>
            </a:r>
          </a:p>
        </p:txBody>
      </p:sp>
      <p:sp>
        <p:nvSpPr>
          <p:cNvPr id="14347" name="矩形 13"/>
          <p:cNvSpPr/>
          <p:nvPr/>
        </p:nvSpPr>
        <p:spPr>
          <a:xfrm rot="5400000">
            <a:off x="6634163" y="-3589337"/>
            <a:ext cx="152400" cy="10960100"/>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4348" name="矩形 16"/>
          <p:cNvSpPr/>
          <p:nvPr/>
        </p:nvSpPr>
        <p:spPr>
          <a:xfrm rot="5400000">
            <a:off x="1327150" y="-61912"/>
            <a:ext cx="549275" cy="3203575"/>
          </a:xfrm>
          <a:custGeom>
            <a:avLst/>
            <a:gdLst>
              <a:gd name="txL" fmla="*/ 0 w 551390"/>
              <a:gd name="txT" fmla="*/ 0 h 3204479"/>
              <a:gd name="txR" fmla="*/ 551390 w 551390"/>
              <a:gd name="txB" fmla="*/ 3204479 h 3204479"/>
            </a:gdLst>
            <a:ahLst/>
            <a:cxnLst>
              <a:cxn ang="0">
                <a:pos x="0" y="409303"/>
              </a:cxn>
              <a:cxn ang="0">
                <a:pos x="551390" y="0"/>
              </a:cxn>
              <a:cxn ang="0">
                <a:pos x="551390" y="3204479"/>
              </a:cxn>
              <a:cxn ang="0">
                <a:pos x="0" y="3204479"/>
              </a:cxn>
              <a:cxn ang="0">
                <a:pos x="0" y="409303"/>
              </a:cxn>
            </a:cxnLst>
            <a:rect l="txL" t="txT" r="txR" b="txB"/>
            <a:pathLst>
              <a:path w="551390" h="3204479">
                <a:moveTo>
                  <a:pt x="0" y="409303"/>
                </a:moveTo>
                <a:lnTo>
                  <a:pt x="551390" y="0"/>
                </a:lnTo>
                <a:lnTo>
                  <a:pt x="551390" y="3204479"/>
                </a:lnTo>
                <a:lnTo>
                  <a:pt x="0" y="3204479"/>
                </a:lnTo>
                <a:lnTo>
                  <a:pt x="0" y="409303"/>
                </a:lnTo>
                <a:close/>
              </a:path>
            </a:pathLst>
          </a:custGeom>
          <a:solidFill>
            <a:srgbClr val="0088CC"/>
          </a:solidFill>
          <a:ln w="12700">
            <a:noFill/>
          </a:ln>
        </p:spPr>
        <p:txBody>
          <a:bodyPr/>
          <a:lstStyle/>
          <a:p>
            <a:endParaRPr lang="zh-CN" altLang="en-US" dirty="0">
              <a:solidFill>
                <a:srgbClr val="000000"/>
              </a:solidFill>
            </a:endParaRPr>
          </a:p>
        </p:txBody>
      </p:sp>
      <p:pic>
        <p:nvPicPr>
          <p:cNvPr id="2" name="图片 1" descr="针灸学会"/>
          <p:cNvPicPr>
            <a:picLocks noChangeAspect="1"/>
          </p:cNvPicPr>
          <p:nvPr/>
        </p:nvPicPr>
        <p:blipFill>
          <a:blip r:embed="rId3" cstate="print"/>
          <a:stretch>
            <a:fillRect/>
          </a:stretch>
        </p:blipFill>
        <p:spPr>
          <a:xfrm>
            <a:off x="-1905" y="-5080"/>
            <a:ext cx="1233170" cy="1233170"/>
          </a:xfrm>
          <a:prstGeom prst="rect">
            <a:avLst/>
          </a:prstGeom>
        </p:spPr>
      </p:pic>
      <p:sp>
        <p:nvSpPr>
          <p:cNvPr id="3" name="文本框 2"/>
          <p:cNvSpPr txBox="1"/>
          <p:nvPr/>
        </p:nvSpPr>
        <p:spPr>
          <a:xfrm>
            <a:off x="1587583" y="2940824"/>
            <a:ext cx="7425055" cy="64516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b="1" dirty="0">
                <a:solidFill>
                  <a:schemeClr val="accent1">
                    <a:lumMod val="50000"/>
                  </a:schemeClr>
                </a:solidFill>
                <a:effectLst/>
              </a:rPr>
              <a:t>Characteristics and Techniques of Diagnosis and Treatment of Changbai Mountain</a:t>
            </a:r>
          </a:p>
        </p:txBody>
      </p:sp>
      <p:sp>
        <p:nvSpPr>
          <p:cNvPr id="4" name="文本框 3"/>
          <p:cNvSpPr txBox="1"/>
          <p:nvPr/>
        </p:nvSpPr>
        <p:spPr>
          <a:xfrm>
            <a:off x="5750560" y="4929505"/>
            <a:ext cx="5583555" cy="460375"/>
          </a:xfrm>
          <a:prstGeom prst="rect">
            <a:avLst/>
          </a:prstGeom>
          <a:noFill/>
        </p:spPr>
        <p:txBody>
          <a:bodyPr wrap="square" rtlCol="0">
            <a:spAutoFit/>
          </a:bodyPr>
          <a:lstStyle/>
          <a:p>
            <a:r>
              <a:rPr sz="2400" b="1">
                <a:solidFill>
                  <a:schemeClr val="bg1"/>
                </a:solidFill>
                <a:latin typeface="楷体" panose="02010609060101010101" pitchFamily="49" charset="-122"/>
                <a:ea typeface="楷体" panose="02010609060101010101" pitchFamily="49" charset="-122"/>
              </a:rPr>
              <a:t>Speaker: Professor Wang Fuchun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4"/>
          <p:cNvSpPr/>
          <p:nvPr/>
        </p:nvSpPr>
        <p:spPr>
          <a:xfrm rot="5400000">
            <a:off x="1492250" y="-446087"/>
            <a:ext cx="46038" cy="3030537"/>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5" name="矩形 15"/>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6" name="矩形 16"/>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7" name="文本框 6"/>
          <p:cNvSpPr/>
          <p:nvPr/>
        </p:nvSpPr>
        <p:spPr>
          <a:xfrm>
            <a:off x="644525" y="417513"/>
            <a:ext cx="274002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理论来源</a:t>
            </a:r>
          </a:p>
        </p:txBody>
      </p:sp>
      <p:sp>
        <p:nvSpPr>
          <p:cNvPr id="23558" name="Rectangle 2"/>
          <p:cNvSpPr>
            <a:spLocks noGrp="1"/>
          </p:cNvSpPr>
          <p:nvPr>
            <p:ph type="title"/>
          </p:nvPr>
        </p:nvSpPr>
        <p:spPr>
          <a:xfrm>
            <a:off x="959689" y="3343228"/>
            <a:ext cx="2782888" cy="581025"/>
          </a:xfrm>
        </p:spPr>
        <p:txBody>
          <a:bodyPr vert="horz" wrap="square" lIns="91440" tIns="45720" rIns="91440" bIns="45720" anchor="ctr">
            <a:normAutofit fontScale="90000"/>
          </a:bodyPr>
          <a:lstStyle/>
          <a:p>
            <a:pPr eaLnBrk="1" hangingPunct="1"/>
            <a:r>
              <a:rPr lang="zh-CN" altLang="en-US" sz="3600" b="1" dirty="0">
                <a:solidFill>
                  <a:schemeClr val="accent1"/>
                </a:solidFill>
                <a:latin typeface="Arial" panose="020B0604020202020204" pitchFamily="34" charset="0"/>
                <a:ea typeface="+mn-ea"/>
                <a:cs typeface="+mn-cs"/>
              </a:rPr>
              <a:t>劳倦所伤</a:t>
            </a:r>
          </a:p>
        </p:txBody>
      </p:sp>
      <p:sp>
        <p:nvSpPr>
          <p:cNvPr id="23559" name="Rectangle 3"/>
          <p:cNvSpPr txBox="1"/>
          <p:nvPr/>
        </p:nvSpPr>
        <p:spPr>
          <a:xfrm>
            <a:off x="4185285" y="1778635"/>
            <a:ext cx="6413500" cy="4460240"/>
          </a:xfrm>
          <a:prstGeom prst="rect">
            <a:avLst/>
          </a:prstGeom>
          <a:blipFill>
            <a:blip r:embed="rId2" cstate="print"/>
            <a:tile tx="0" ty="0" sx="100000" sy="100000" flip="none" algn="tl"/>
          </a:blipFill>
          <a:ln w="19050" cap="flat" cmpd="sng">
            <a:solidFill>
              <a:schemeClr val="accent2"/>
            </a:solidFill>
            <a:prstDash val="solid"/>
            <a:round/>
            <a:headEnd type="none" w="med" len="med"/>
            <a:tailEnd type="none" w="med" len="med"/>
          </a:ln>
        </p:spPr>
        <p:txBody>
          <a:bodyPr lIns="90170" tIns="46990" rIns="90170" bIns="46990"/>
          <a:lstStyle/>
          <a:p>
            <a:pPr indent="457200">
              <a:spcBef>
                <a:spcPts val="1000"/>
              </a:spcBef>
              <a:buClr>
                <a:srgbClr val="000000"/>
              </a:buClr>
              <a:buFont typeface="Wingdings" panose="05000000000000000000" pitchFamily="2" charset="2"/>
              <a:buNone/>
            </a:pPr>
            <a:r>
              <a:rPr lang="zh-CN" altLang="en-US" sz="3200" dirty="0">
                <a:solidFill>
                  <a:srgbClr val="000000"/>
                </a:solidFill>
              </a:rPr>
              <a:t>劳倦内伤烦劳过度，伤耗阴精，阴虚而火旺，或阴不制阳易使阳气虚浮，引动风阳，内风旋动，则气火俱浮，或兼挟痰浊、瘀血上壅清窍脉络。</a:t>
            </a:r>
          </a:p>
          <a:p>
            <a:pPr indent="457200" algn="just">
              <a:spcBef>
                <a:spcPts val="1000"/>
              </a:spcBef>
              <a:buClr>
                <a:srgbClr val="000000"/>
              </a:buClr>
              <a:buFont typeface="Wingdings" panose="05000000000000000000" pitchFamily="2" charset="2"/>
              <a:buNone/>
            </a:pPr>
            <a:r>
              <a:rPr lang="en-US" altLang="zh-CN" b="1" dirty="0">
                <a:solidFill>
                  <a:srgbClr val="000000"/>
                </a:solidFill>
                <a:effectLst>
                  <a:outerShdw blurRad="38100" dist="19050" dir="2700000" algn="tl" rotWithShape="0">
                    <a:srgbClr val="000000">
                      <a:alpha val="40000"/>
                    </a:srgbClr>
                  </a:outerShdw>
                </a:effectLst>
                <a:latin typeface="微软雅黑" panose="020B0503020204020204" charset="-122"/>
                <a:sym typeface="Calibri" panose="020F0502020204030204" pitchFamily="34" charset="0"/>
              </a:rPr>
              <a:t>Fatigue and internal injury may cause the imbalance of Yin and Yang.Yin deficiency so fire flourishing,or Yin can not fight Yang.It is easy to make Yang Qi floating.The internal wind whirling,Qi and fire all floating,carrying turbid phlegm,blood stasis to block meridians. </a:t>
            </a:r>
          </a:p>
        </p:txBody>
      </p:sp>
      <p:sp>
        <p:nvSpPr>
          <p:cNvPr id="2" name="文本框 1"/>
          <p:cNvSpPr txBox="1"/>
          <p:nvPr/>
        </p:nvSpPr>
        <p:spPr>
          <a:xfrm>
            <a:off x="644525" y="1092835"/>
            <a:ext cx="2392680" cy="64516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en-US" altLang="zh-CN">
              <a:solidFill>
                <a:srgbClr val="000000"/>
              </a:solidFill>
            </a:endParaRPr>
          </a:p>
          <a:p>
            <a:endParaRPr lang="zh-CN" altLang="en-US">
              <a:solidFill>
                <a:srgbClr val="000000"/>
              </a:solidFill>
            </a:endParaRPr>
          </a:p>
        </p:txBody>
      </p:sp>
      <p:sp>
        <p:nvSpPr>
          <p:cNvPr id="4" name="文本框 3"/>
          <p:cNvSpPr txBox="1"/>
          <p:nvPr/>
        </p:nvSpPr>
        <p:spPr>
          <a:xfrm>
            <a:off x="644525" y="3824605"/>
            <a:ext cx="2976880" cy="368300"/>
          </a:xfrm>
          <a:prstGeom prst="rect">
            <a:avLst/>
          </a:prstGeom>
          <a:noFill/>
        </p:spPr>
        <p:txBody>
          <a:bodyPr wrap="square" rtlCol="0">
            <a:spAutoFit/>
          </a:bodyPr>
          <a:lstStyle/>
          <a:p>
            <a:r>
              <a:rPr lang="en-US" altLang="zh-CN">
                <a:solidFill>
                  <a:srgbClr val="477DEA"/>
                </a:solidFill>
                <a:effectLst>
                  <a:outerShdw blurRad="38100" dist="25400" dir="5400000" algn="ctr" rotWithShape="0">
                    <a:srgbClr val="6E747A">
                      <a:alpha val="43000"/>
                    </a:srgbClr>
                  </a:outerShdw>
                </a:effectLst>
                <a:sym typeface="+mn-ea"/>
              </a:rPr>
              <a:t>f</a:t>
            </a:r>
            <a:r>
              <a:rPr lang="zh-CN" altLang="en-US">
                <a:solidFill>
                  <a:srgbClr val="477DEA"/>
                </a:solidFill>
                <a:effectLst>
                  <a:outerShdw blurRad="38100" dist="25400" dir="5400000" algn="ctr" rotWithShape="0">
                    <a:srgbClr val="6E747A">
                      <a:alpha val="43000"/>
                    </a:srgbClr>
                  </a:outerShdw>
                </a:effectLst>
                <a:sym typeface="+mn-ea"/>
              </a:rPr>
              <a:t>atigue and internal injury</a:t>
            </a:r>
            <a:endParaRPr lang="zh-CN" altLang="en-US">
              <a:solidFill>
                <a:srgbClr val="000000"/>
              </a:solidFill>
            </a:endParaRPr>
          </a:p>
        </p:txBody>
      </p:sp>
    </p:spTree>
    <p:extLst>
      <p:ext uri="{BB962C8B-B14F-4D97-AF65-F5344CB8AC3E}">
        <p14:creationId xmlns:p14="http://schemas.microsoft.com/office/powerpoint/2010/main" val="36990897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2534" name="文本框 5"/>
          <p:cNvSpPr txBox="1"/>
          <p:nvPr/>
        </p:nvSpPr>
        <p:spPr>
          <a:xfrm>
            <a:off x="919738" y="1654381"/>
            <a:ext cx="800219" cy="4348162"/>
          </a:xfrm>
          <a:prstGeom prst="rect">
            <a:avLst/>
          </a:prstGeom>
          <a:noFill/>
          <a:ln w="9525">
            <a:noFill/>
          </a:ln>
        </p:spPr>
        <p:txBody>
          <a:bodyPr vert="eaVert">
            <a:spAutoFit/>
          </a:bodyPr>
          <a:lstStyle/>
          <a:p>
            <a:r>
              <a:rPr lang="zh-CN" altLang="en-US" sz="4000" b="1" dirty="0">
                <a:solidFill>
                  <a:srgbClr val="477DEA"/>
                </a:solidFill>
                <a:sym typeface="宋体" panose="02010600030101010101" pitchFamily="2" charset="-122"/>
              </a:rPr>
              <a:t>脾失健运</a:t>
            </a:r>
            <a:endParaRPr lang="zh-CN" altLang="en-US" sz="4000" b="1" dirty="0">
              <a:solidFill>
                <a:srgbClr val="477DEA"/>
              </a:solidFill>
            </a:endParaRPr>
          </a:p>
        </p:txBody>
      </p:sp>
      <p:sp>
        <p:nvSpPr>
          <p:cNvPr id="22535" name="文本框 6"/>
          <p:cNvSpPr txBox="1"/>
          <p:nvPr/>
        </p:nvSpPr>
        <p:spPr>
          <a:xfrm>
            <a:off x="2639695" y="1779270"/>
            <a:ext cx="9214485" cy="2245360"/>
          </a:xfrm>
          <a:prstGeom prst="rect">
            <a:avLst/>
          </a:prstGeom>
          <a:noFill/>
          <a:ln w="9525">
            <a:noFill/>
          </a:ln>
        </p:spPr>
        <p:txBody>
          <a:bodyPr wrap="square">
            <a:spAutoFit/>
          </a:bodyPr>
          <a:lstStyle/>
          <a:p>
            <a:pPr indent="457200" algn="just" eaLnBrk="0" hangingPunct="0"/>
            <a:r>
              <a:rPr lang="en-US" altLang="zh-CN" sz="2800" dirty="0">
                <a:solidFill>
                  <a:srgbClr val="477DEA"/>
                </a:solidFill>
                <a:latin typeface="微软雅黑" panose="020B0503020204020204" charset="-122"/>
                <a:sym typeface="黑体" panose="02010609060101010101" pitchFamily="49" charset="-122"/>
              </a:rPr>
              <a:t>   </a:t>
            </a:r>
            <a:r>
              <a:rPr lang="zh-CN" altLang="en-US" sz="2800" dirty="0">
                <a:solidFill>
                  <a:srgbClr val="477DEA"/>
                </a:solidFill>
                <a:latin typeface="微软雅黑" panose="020B0503020204020204" charset="-122"/>
              </a:rPr>
              <a:t>脾失健运过食肥甘醇酒，致使脾胃受伤，脾失运化，痰浊内生，郁久化热，痰热互结，壅滞经脉，上蒙清窍；或素体肝旺，气机郁结，克伐脾土，痰浊内生；或肝郁化火，炼津成痰，痰郁互结，携风阳之邪，窜扰经脉，发为本病。</a:t>
            </a:r>
            <a:endParaRPr lang="zh-CN" altLang="en-US" sz="2800" dirty="0">
              <a:solidFill>
                <a:srgbClr val="477DEA"/>
              </a:solidFill>
              <a:latin typeface="微软雅黑" panose="020B0503020204020204" charset="-122"/>
              <a:sym typeface="黑体" panose="02010609060101010101" pitchFamily="49" charset="-122"/>
            </a:endParaRPr>
          </a:p>
        </p:txBody>
      </p:sp>
      <p:sp>
        <p:nvSpPr>
          <p:cNvPr id="4" name="文本框 3"/>
          <p:cNvSpPr txBox="1"/>
          <p:nvPr/>
        </p:nvSpPr>
        <p:spPr>
          <a:xfrm>
            <a:off x="607060" y="1094740"/>
            <a:ext cx="2392680" cy="36830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zh-CN" altLang="en-US">
              <a:solidFill>
                <a:srgbClr val="000000"/>
              </a:solidFill>
            </a:endParaRPr>
          </a:p>
        </p:txBody>
      </p:sp>
      <p:sp>
        <p:nvSpPr>
          <p:cNvPr id="5" name="文本框 4"/>
          <p:cNvSpPr txBox="1"/>
          <p:nvPr/>
        </p:nvSpPr>
        <p:spPr>
          <a:xfrm>
            <a:off x="363220" y="3755390"/>
            <a:ext cx="2059940" cy="645160"/>
          </a:xfrm>
          <a:prstGeom prst="rect">
            <a:avLst/>
          </a:prstGeom>
          <a:noFill/>
        </p:spPr>
        <p:txBody>
          <a:bodyPr wrap="square" rtlCol="0">
            <a:spAutoFit/>
          </a:bodyPr>
          <a:lstStyle/>
          <a:p>
            <a:r>
              <a:rPr lang="en-US" altLang="zh-CN">
                <a:solidFill>
                  <a:srgbClr val="477DEA"/>
                </a:solidFill>
                <a:effectLst>
                  <a:outerShdw blurRad="38100" dist="25400" dir="5400000" algn="ctr" rotWithShape="0">
                    <a:srgbClr val="6E747A">
                      <a:alpha val="43000"/>
                    </a:srgbClr>
                  </a:outerShdw>
                </a:effectLst>
                <a:sym typeface="+mn-ea"/>
              </a:rPr>
              <a:t>f</a:t>
            </a:r>
            <a:r>
              <a:rPr lang="zh-CN" altLang="en-US">
                <a:solidFill>
                  <a:srgbClr val="477DEA"/>
                </a:solidFill>
                <a:effectLst>
                  <a:outerShdw blurRad="38100" dist="25400" dir="5400000" algn="ctr" rotWithShape="0">
                    <a:srgbClr val="6E747A">
                      <a:alpha val="43000"/>
                    </a:srgbClr>
                  </a:outerShdw>
                </a:effectLst>
                <a:sym typeface="+mn-ea"/>
              </a:rPr>
              <a:t>ailure of the spleen in functio</a:t>
            </a:r>
            <a:r>
              <a:rPr lang="en-US" altLang="zh-CN">
                <a:solidFill>
                  <a:srgbClr val="477DEA"/>
                </a:solidFill>
                <a:effectLst>
                  <a:outerShdw blurRad="38100" dist="25400" dir="5400000" algn="ctr" rotWithShape="0">
                    <a:srgbClr val="6E747A">
                      <a:alpha val="43000"/>
                    </a:srgbClr>
                  </a:outerShdw>
                </a:effectLst>
                <a:sym typeface="+mn-ea"/>
              </a:rPr>
              <a:t>n</a:t>
            </a:r>
            <a:endParaRPr lang="zh-CN" altLang="en-US">
              <a:solidFill>
                <a:srgbClr val="000000"/>
              </a:solidFill>
            </a:endParaRPr>
          </a:p>
        </p:txBody>
      </p:sp>
      <p:sp>
        <p:nvSpPr>
          <p:cNvPr id="6" name="文本框 5"/>
          <p:cNvSpPr txBox="1"/>
          <p:nvPr/>
        </p:nvSpPr>
        <p:spPr>
          <a:xfrm>
            <a:off x="2728595" y="4144645"/>
            <a:ext cx="9125585" cy="2306955"/>
          </a:xfrm>
          <a:prstGeom prst="rect">
            <a:avLst/>
          </a:prstGeom>
          <a:noFill/>
        </p:spPr>
        <p:txBody>
          <a:bodyPr wrap="square" rtlCol="0">
            <a:spAutoFit/>
          </a:bodyPr>
          <a:lstStyle/>
          <a:p>
            <a:pPr algn="just"/>
            <a:r>
              <a:rPr lang="en-US" altLang="zh-CN">
                <a:solidFill>
                  <a:srgbClr val="477DEA"/>
                </a:solidFill>
                <a:effectLst>
                  <a:outerShdw blurRad="38100" dist="25400" dir="5400000" algn="ctr" rotWithShape="0">
                    <a:srgbClr val="6E747A">
                      <a:alpha val="43000"/>
                    </a:srgbClr>
                  </a:outerShdw>
                </a:effectLst>
              </a:rPr>
              <a:t>Plus wine Feigan overeating causes t</a:t>
            </a:r>
            <a:r>
              <a:rPr lang="zh-CN" altLang="en-US">
                <a:solidFill>
                  <a:srgbClr val="477DEA"/>
                </a:solidFill>
                <a:effectLst>
                  <a:outerShdw blurRad="38100" dist="25400" dir="5400000" algn="ctr" rotWithShape="0">
                    <a:srgbClr val="6E747A">
                      <a:alpha val="43000"/>
                    </a:srgbClr>
                  </a:outerShdw>
                </a:effectLst>
              </a:rPr>
              <a:t>he </a:t>
            </a:r>
            <a:r>
              <a:rPr lang="en-US" altLang="zh-CN">
                <a:solidFill>
                  <a:srgbClr val="477DEA"/>
                </a:solidFill>
                <a:effectLst>
                  <a:outerShdw blurRad="38100" dist="25400" dir="5400000" algn="ctr" rotWithShape="0">
                    <a:srgbClr val="6E747A">
                      <a:alpha val="43000"/>
                    </a:srgbClr>
                  </a:outerShdw>
                </a:effectLst>
              </a:rPr>
              <a:t>malfunction of spleen,</a:t>
            </a:r>
            <a:r>
              <a:rPr lang="zh-CN" altLang="en-US">
                <a:solidFill>
                  <a:srgbClr val="477DEA"/>
                </a:solidFill>
                <a:effectLst>
                  <a:outerShdw blurRad="38100" dist="25400" dir="5400000" algn="ctr" rotWithShape="0">
                    <a:srgbClr val="6E747A">
                      <a:alpha val="43000"/>
                    </a:srgbClr>
                  </a:outerShdw>
                </a:effectLst>
              </a:rPr>
              <a:t>resulting in spleen and stomach </a:t>
            </a:r>
            <a:r>
              <a:rPr lang="en-US" altLang="zh-CN">
                <a:solidFill>
                  <a:srgbClr val="477DEA"/>
                </a:solidFill>
                <a:effectLst>
                  <a:outerShdw blurRad="38100" dist="25400" dir="5400000" algn="ctr" rotWithShape="0">
                    <a:srgbClr val="6E747A">
                      <a:alpha val="43000"/>
                    </a:srgbClr>
                  </a:outerShdw>
                </a:effectLst>
              </a:rPr>
              <a:t>dysfunction.</a:t>
            </a:r>
            <a:r>
              <a:rPr lang="en-US" altLang="zh-CN">
                <a:solidFill>
                  <a:srgbClr val="477DEA"/>
                </a:solidFill>
                <a:effectLst>
                  <a:outerShdw blurRad="38100" dist="25400" dir="5400000" algn="ctr" rotWithShape="0">
                    <a:srgbClr val="6E747A">
                      <a:alpha val="43000"/>
                    </a:srgbClr>
                  </a:outerShdw>
                </a:effectLst>
                <a:sym typeface="+mn-ea"/>
              </a:rPr>
              <a:t>F</a:t>
            </a:r>
            <a:r>
              <a:rPr lang="zh-CN" altLang="en-US">
                <a:solidFill>
                  <a:srgbClr val="477DEA"/>
                </a:solidFill>
                <a:effectLst>
                  <a:outerShdw blurRad="38100" dist="25400" dir="5400000" algn="ctr" rotWithShape="0">
                    <a:srgbClr val="6E747A">
                      <a:alpha val="43000"/>
                    </a:srgbClr>
                  </a:outerShdw>
                </a:effectLst>
                <a:sym typeface="+mn-ea"/>
              </a:rPr>
              <a:t>ailure of the spleen in functio</a:t>
            </a:r>
            <a:r>
              <a:rPr lang="en-US" altLang="zh-CN">
                <a:solidFill>
                  <a:srgbClr val="477DEA"/>
                </a:solidFill>
                <a:effectLst>
                  <a:outerShdw blurRad="38100" dist="25400" dir="5400000" algn="ctr" rotWithShape="0">
                    <a:srgbClr val="6E747A">
                      <a:alpha val="43000"/>
                    </a:srgbClr>
                  </a:outerShdw>
                </a:effectLst>
                <a:sym typeface="+mn-ea"/>
              </a:rPr>
              <a:t>n</a:t>
            </a:r>
            <a:r>
              <a:rPr lang="zh-CN" altLang="en-US">
                <a:solidFill>
                  <a:srgbClr val="477DEA"/>
                </a:solidFill>
                <a:effectLst>
                  <a:outerShdw blurRad="38100" dist="25400" dir="5400000" algn="ctr" rotWithShape="0">
                    <a:srgbClr val="6E747A">
                      <a:alpha val="43000"/>
                    </a:srgbClr>
                  </a:outerShdw>
                </a:effectLst>
              </a:rPr>
              <a:t>, </a:t>
            </a:r>
            <a:r>
              <a:rPr lang="en-US" altLang="zh-CN">
                <a:solidFill>
                  <a:srgbClr val="477DEA"/>
                </a:solidFill>
                <a:effectLst>
                  <a:outerShdw blurRad="38100" dist="25400" dir="5400000" algn="ctr" rotWithShape="0">
                    <a:srgbClr val="6E747A">
                      <a:alpha val="43000"/>
                    </a:srgbClr>
                  </a:outerShdw>
                </a:effectLst>
              </a:rPr>
              <a:t>and then </a:t>
            </a:r>
            <a:r>
              <a:rPr lang="zh-CN" altLang="en-US">
                <a:solidFill>
                  <a:srgbClr val="477DEA"/>
                </a:solidFill>
                <a:effectLst>
                  <a:outerShdw blurRad="38100" dist="25400" dir="5400000" algn="ctr" rotWithShape="0">
                    <a:srgbClr val="6E747A">
                      <a:alpha val="43000"/>
                    </a:srgbClr>
                  </a:outerShdw>
                </a:effectLst>
              </a:rPr>
              <a:t>phlegm is turbid</a:t>
            </a:r>
            <a:r>
              <a:rPr lang="en-US" altLang="zh-CN">
                <a:solidFill>
                  <a:srgbClr val="477DEA"/>
                </a:solidFill>
                <a:effectLst>
                  <a:outerShdw blurRad="38100" dist="25400" dir="5400000" algn="ctr" rotWithShape="0">
                    <a:srgbClr val="6E747A">
                      <a:alpha val="43000"/>
                    </a:srgbClr>
                  </a:outerShdw>
                </a:effectLst>
              </a:rPr>
              <a:t>.P</a:t>
            </a:r>
            <a:r>
              <a:rPr lang="zh-CN" altLang="en-US">
                <a:solidFill>
                  <a:srgbClr val="477DEA"/>
                </a:solidFill>
                <a:effectLst>
                  <a:outerShdw blurRad="38100" dist="25400" dir="5400000" algn="ctr" rotWithShape="0">
                    <a:srgbClr val="6E747A">
                      <a:alpha val="43000"/>
                    </a:srgbClr>
                  </a:outerShdw>
                </a:effectLst>
              </a:rPr>
              <a:t>hlegm and heat are combined with each other </a:t>
            </a:r>
            <a:r>
              <a:rPr lang="en-US" altLang="zh-CN">
                <a:solidFill>
                  <a:srgbClr val="477DEA"/>
                </a:solidFill>
                <a:effectLst>
                  <a:outerShdw blurRad="38100" dist="25400" dir="5400000" algn="ctr" rotWithShape="0">
                    <a:srgbClr val="6E747A">
                      <a:alpha val="43000"/>
                    </a:srgbClr>
                  </a:outerShdw>
                </a:effectLst>
              </a:rPr>
              <a:t>and block</a:t>
            </a:r>
            <a:r>
              <a:rPr lang="zh-CN" altLang="en-US">
                <a:solidFill>
                  <a:srgbClr val="477DEA"/>
                </a:solidFill>
                <a:effectLst>
                  <a:outerShdw blurRad="38100" dist="25400" dir="5400000" algn="ctr" rotWithShape="0">
                    <a:srgbClr val="6E747A">
                      <a:alpha val="43000"/>
                    </a:srgbClr>
                  </a:outerShdw>
                </a:effectLst>
              </a:rPr>
              <a:t> meridians</a:t>
            </a:r>
            <a:r>
              <a:rPr lang="en-US" altLang="zh-CN">
                <a:solidFill>
                  <a:srgbClr val="477DEA"/>
                </a:solidFill>
                <a:effectLst>
                  <a:outerShdw blurRad="38100" dist="25400" dir="5400000" algn="ctr" rotWithShape="0">
                    <a:srgbClr val="6E747A">
                      <a:alpha val="43000"/>
                    </a:srgbClr>
                  </a:outerShdw>
                </a:effectLst>
              </a:rPr>
              <a:t>.On the one hand,</a:t>
            </a:r>
            <a:r>
              <a:rPr lang="zh-CN" altLang="en-US">
                <a:solidFill>
                  <a:srgbClr val="477DEA"/>
                </a:solidFill>
                <a:effectLst>
                  <a:outerShdw blurRad="38100" dist="25400" dir="5400000" algn="ctr" rotWithShape="0">
                    <a:srgbClr val="6E747A">
                      <a:alpha val="43000"/>
                    </a:srgbClr>
                  </a:outerShdw>
                </a:effectLst>
              </a:rPr>
              <a:t> </a:t>
            </a:r>
            <a:r>
              <a:rPr lang="en-US" altLang="zh-CN">
                <a:solidFill>
                  <a:srgbClr val="477DEA"/>
                </a:solidFill>
                <a:effectLst>
                  <a:outerShdw blurRad="38100" dist="25400" dir="5400000" algn="ctr" rotWithShape="0">
                    <a:srgbClr val="6E747A">
                      <a:alpha val="43000"/>
                    </a:srgbClr>
                  </a:outerShdw>
                </a:effectLst>
              </a:rPr>
              <a:t>if a person usually feels so angry that</a:t>
            </a:r>
            <a:r>
              <a:rPr lang="zh-CN" altLang="en-US">
                <a:solidFill>
                  <a:srgbClr val="477DEA"/>
                </a:solidFill>
                <a:effectLst>
                  <a:outerShdw blurRad="38100" dist="25400" dir="5400000" algn="ctr" rotWithShape="0">
                    <a:srgbClr val="6E747A">
                      <a:alpha val="43000"/>
                    </a:srgbClr>
                  </a:outerShdw>
                </a:effectLst>
              </a:rPr>
              <a:t> Qi is </a:t>
            </a:r>
            <a:r>
              <a:rPr lang="en-US" altLang="zh-CN">
                <a:solidFill>
                  <a:srgbClr val="477DEA"/>
                </a:solidFill>
                <a:effectLst>
                  <a:outerShdw blurRad="38100" dist="25400" dir="5400000" algn="ctr" rotWithShape="0">
                    <a:srgbClr val="6E747A">
                      <a:alpha val="43000"/>
                    </a:srgbClr>
                  </a:outerShdw>
                </a:effectLst>
              </a:rPr>
              <a:t>not working.That</a:t>
            </a:r>
            <a:r>
              <a:rPr lang="zh-CN" altLang="en-US">
                <a:solidFill>
                  <a:srgbClr val="477DEA"/>
                </a:solidFill>
                <a:effectLst>
                  <a:outerShdw blurRad="38100" dist="25400" dir="5400000" algn="ctr" rotWithShape="0">
                    <a:srgbClr val="6E747A">
                      <a:alpha val="43000"/>
                    </a:srgbClr>
                  </a:outerShdw>
                </a:effectLst>
              </a:rPr>
              <a:t> </a:t>
            </a:r>
            <a:r>
              <a:rPr lang="en-US" altLang="zh-CN">
                <a:solidFill>
                  <a:srgbClr val="477DEA"/>
                </a:solidFill>
                <a:effectLst>
                  <a:outerShdw blurRad="38100" dist="25400" dir="5400000" algn="ctr" rotWithShape="0">
                    <a:srgbClr val="6E747A">
                      <a:alpha val="43000"/>
                    </a:srgbClr>
                  </a:outerShdw>
                </a:effectLst>
              </a:rPr>
              <a:t>can influence the function of spleen</a:t>
            </a:r>
            <a:r>
              <a:rPr lang="zh-CN" altLang="en-US">
                <a:solidFill>
                  <a:srgbClr val="477DEA"/>
                </a:solidFill>
                <a:effectLst>
                  <a:outerShdw blurRad="38100" dist="25400" dir="5400000" algn="ctr" rotWithShape="0">
                    <a:srgbClr val="6E747A">
                      <a:alpha val="43000"/>
                    </a:srgbClr>
                  </a:outerShdw>
                </a:effectLst>
              </a:rPr>
              <a:t>, </a:t>
            </a:r>
            <a:r>
              <a:rPr lang="en-US" altLang="zh-CN">
                <a:solidFill>
                  <a:srgbClr val="477DEA"/>
                </a:solidFill>
                <a:effectLst>
                  <a:outerShdw blurRad="38100" dist="25400" dir="5400000" algn="ctr" rotWithShape="0">
                    <a:srgbClr val="6E747A">
                      <a:alpha val="43000"/>
                    </a:srgbClr>
                  </a:outerShdw>
                </a:effectLst>
              </a:rPr>
              <a:t>so </a:t>
            </a:r>
            <a:r>
              <a:rPr lang="zh-CN" altLang="en-US">
                <a:solidFill>
                  <a:srgbClr val="477DEA"/>
                </a:solidFill>
                <a:effectLst>
                  <a:outerShdw blurRad="38100" dist="25400" dir="5400000" algn="ctr" rotWithShape="0">
                    <a:srgbClr val="6E747A">
                      <a:alpha val="43000"/>
                    </a:srgbClr>
                  </a:outerShdw>
                </a:effectLst>
              </a:rPr>
              <a:t>phlegm is turbid and endogenous</a:t>
            </a:r>
            <a:r>
              <a:rPr lang="en-US" altLang="zh-CN">
                <a:solidFill>
                  <a:srgbClr val="477DEA"/>
                </a:solidFill>
                <a:effectLst>
                  <a:outerShdw blurRad="38100" dist="25400" dir="5400000" algn="ctr" rotWithShape="0">
                    <a:srgbClr val="6E747A">
                      <a:alpha val="43000"/>
                    </a:srgbClr>
                  </a:outerShdw>
                </a:effectLst>
              </a:rPr>
              <a:t>.On the other hand,</a:t>
            </a:r>
            <a:r>
              <a:rPr lang="zh-CN" altLang="en-US">
                <a:solidFill>
                  <a:srgbClr val="477DEA"/>
                </a:solidFill>
                <a:effectLst>
                  <a:outerShdw blurRad="38100" dist="25400" dir="5400000" algn="ctr" rotWithShape="0">
                    <a:srgbClr val="6E747A">
                      <a:alpha val="43000"/>
                    </a:srgbClr>
                  </a:outerShdw>
                </a:effectLst>
              </a:rPr>
              <a:t> </a:t>
            </a:r>
            <a:r>
              <a:rPr lang="zh-CN" altLang="en-US">
                <a:solidFill>
                  <a:srgbClr val="477DEA"/>
                </a:solidFill>
                <a:effectLst>
                  <a:outerShdw blurRad="38100" dist="25400" dir="5400000" algn="ctr" rotWithShape="0">
                    <a:srgbClr val="6E747A">
                      <a:alpha val="43000"/>
                    </a:srgbClr>
                  </a:outerShdw>
                </a:effectLst>
                <a:sym typeface="+mn-ea"/>
              </a:rPr>
              <a:t> </a:t>
            </a:r>
            <a:r>
              <a:rPr lang="en-US" altLang="zh-CN">
                <a:solidFill>
                  <a:srgbClr val="477DEA"/>
                </a:solidFill>
                <a:effectLst>
                  <a:outerShdw blurRad="38100" dist="25400" dir="5400000" algn="ctr" rotWithShape="0">
                    <a:srgbClr val="6E747A">
                      <a:alpha val="43000"/>
                    </a:srgbClr>
                  </a:outerShdw>
                </a:effectLst>
                <a:sym typeface="+mn-ea"/>
              </a:rPr>
              <a:t>if a person always feels depression</a:t>
            </a:r>
            <a:r>
              <a:rPr lang="zh-CN" altLang="en-US">
                <a:solidFill>
                  <a:srgbClr val="477DEA"/>
                </a:solidFill>
                <a:effectLst>
                  <a:outerShdw blurRad="38100" dist="25400" dir="5400000" algn="ctr" rotWithShape="0">
                    <a:srgbClr val="6E747A">
                      <a:alpha val="43000"/>
                    </a:srgbClr>
                  </a:outerShdw>
                </a:effectLst>
              </a:rPr>
              <a:t> and  </a:t>
            </a:r>
            <a:r>
              <a:rPr lang="en-US" altLang="zh-CN">
                <a:solidFill>
                  <a:srgbClr val="477DEA"/>
                </a:solidFill>
                <a:effectLst>
                  <a:outerShdw blurRad="38100" dist="25400" dir="5400000" algn="ctr" rotWithShape="0">
                    <a:srgbClr val="6E747A">
                      <a:alpha val="43000"/>
                    </a:srgbClr>
                  </a:outerShdw>
                </a:effectLst>
              </a:rPr>
              <a:t>the </a:t>
            </a:r>
            <a:r>
              <a:rPr lang="zh-CN" altLang="en-US">
                <a:solidFill>
                  <a:srgbClr val="477DEA"/>
                </a:solidFill>
                <a:effectLst>
                  <a:outerShdw blurRad="38100" dist="25400" dir="5400000" algn="ctr" rotWithShape="0">
                    <a:srgbClr val="6E747A">
                      <a:alpha val="43000"/>
                    </a:srgbClr>
                  </a:outerShdw>
                </a:effectLst>
              </a:rPr>
              <a:t>fire is transformed</a:t>
            </a:r>
            <a:r>
              <a:rPr lang="en-US" altLang="zh-CN">
                <a:solidFill>
                  <a:srgbClr val="477DEA"/>
                </a:solidFill>
                <a:effectLst>
                  <a:outerShdw blurRad="38100" dist="25400" dir="5400000" algn="ctr" rotWithShape="0">
                    <a:srgbClr val="6E747A">
                      <a:alpha val="43000"/>
                    </a:srgbClr>
                  </a:outerShdw>
                </a:effectLst>
              </a:rPr>
              <a:t>.P</a:t>
            </a:r>
            <a:r>
              <a:rPr lang="zh-CN" altLang="en-US">
                <a:solidFill>
                  <a:srgbClr val="477DEA"/>
                </a:solidFill>
                <a:effectLst>
                  <a:outerShdw blurRad="38100" dist="25400" dir="5400000" algn="ctr" rotWithShape="0">
                    <a:srgbClr val="6E747A">
                      <a:alpha val="43000"/>
                    </a:srgbClr>
                  </a:outerShdw>
                </a:effectLst>
              </a:rPr>
              <a:t>hlegm is refined and formed, phlegm and depression are combined with each other, carrying the evil of wind and Yang, disturbing meridians, and causing the disease.</a:t>
            </a:r>
          </a:p>
        </p:txBody>
      </p:sp>
    </p:spTree>
    <p:extLst>
      <p:ext uri="{BB962C8B-B14F-4D97-AF65-F5344CB8AC3E}">
        <p14:creationId xmlns:p14="http://schemas.microsoft.com/office/powerpoint/2010/main" val="34456104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2534" name="文本框 5"/>
          <p:cNvSpPr txBox="1"/>
          <p:nvPr/>
        </p:nvSpPr>
        <p:spPr>
          <a:xfrm>
            <a:off x="769878" y="1688036"/>
            <a:ext cx="800219" cy="4348162"/>
          </a:xfrm>
          <a:prstGeom prst="rect">
            <a:avLst/>
          </a:prstGeom>
          <a:noFill/>
          <a:ln w="9525">
            <a:noFill/>
          </a:ln>
        </p:spPr>
        <p:txBody>
          <a:bodyPr vert="eaVert">
            <a:spAutoFit/>
          </a:bodyPr>
          <a:lstStyle/>
          <a:p>
            <a:r>
              <a:rPr lang="zh-CN" altLang="en-US" sz="4000" b="1" dirty="0">
                <a:solidFill>
                  <a:srgbClr val="477DEA"/>
                </a:solidFill>
                <a:sym typeface="宋体" panose="02010600030101010101" pitchFamily="2" charset="-122"/>
              </a:rPr>
              <a:t>脾失健运</a:t>
            </a:r>
            <a:endParaRPr lang="zh-CN" altLang="en-US" sz="4000" b="1" dirty="0">
              <a:solidFill>
                <a:srgbClr val="477DEA"/>
              </a:solidFill>
            </a:endParaRPr>
          </a:p>
        </p:txBody>
      </p:sp>
      <p:sp>
        <p:nvSpPr>
          <p:cNvPr id="22535" name="文本框 6"/>
          <p:cNvSpPr txBox="1"/>
          <p:nvPr/>
        </p:nvSpPr>
        <p:spPr>
          <a:xfrm>
            <a:off x="2874645" y="1687924"/>
            <a:ext cx="8505825" cy="1814830"/>
          </a:xfrm>
          <a:prstGeom prst="rect">
            <a:avLst/>
          </a:prstGeom>
          <a:noFill/>
          <a:ln w="9525">
            <a:noFill/>
          </a:ln>
        </p:spPr>
        <p:txBody>
          <a:bodyPr>
            <a:spAutoFit/>
          </a:bodyPr>
          <a:lstStyle/>
          <a:p>
            <a:pPr indent="720090" algn="just"/>
            <a:r>
              <a:rPr lang="en-US" altLang="zh-CN" sz="2800" dirty="0">
                <a:solidFill>
                  <a:srgbClr val="477DEA"/>
                </a:solidFill>
                <a:latin typeface="微软雅黑" panose="020B0503020204020204" charset="-122"/>
                <a:sym typeface="+mn-ea"/>
              </a:rPr>
              <a:t>《</a:t>
            </a:r>
            <a:r>
              <a:rPr lang="zh-CN" altLang="en-US" sz="2800" dirty="0">
                <a:solidFill>
                  <a:srgbClr val="477DEA"/>
                </a:solidFill>
                <a:latin typeface="微软雅黑" panose="020B0503020204020204" charset="-122"/>
                <a:sym typeface="+mn-ea"/>
              </a:rPr>
              <a:t>丹溪心法</a:t>
            </a:r>
            <a:r>
              <a:rPr lang="en-US" altLang="zh-CN" sz="2800" dirty="0">
                <a:solidFill>
                  <a:srgbClr val="477DEA"/>
                </a:solidFill>
                <a:latin typeface="微软雅黑" panose="020B0503020204020204" charset="-122"/>
                <a:sym typeface="+mn-ea"/>
              </a:rPr>
              <a:t>·</a:t>
            </a:r>
            <a:r>
              <a:rPr lang="zh-CN" altLang="en-US" sz="2800" dirty="0">
                <a:solidFill>
                  <a:srgbClr val="477DEA"/>
                </a:solidFill>
                <a:latin typeface="微软雅黑" panose="020B0503020204020204" charset="-122"/>
                <a:sym typeface="+mn-ea"/>
              </a:rPr>
              <a:t>中风</a:t>
            </a:r>
            <a:r>
              <a:rPr lang="en-US" altLang="zh-CN" sz="2800" dirty="0">
                <a:solidFill>
                  <a:srgbClr val="477DEA"/>
                </a:solidFill>
                <a:latin typeface="微软雅黑" panose="020B0503020204020204" charset="-122"/>
                <a:sym typeface="+mn-ea"/>
              </a:rPr>
              <a:t>》</a:t>
            </a:r>
            <a:r>
              <a:rPr lang="zh-CN" altLang="en-US" sz="2800" dirty="0">
                <a:solidFill>
                  <a:srgbClr val="477DEA"/>
                </a:solidFill>
                <a:latin typeface="微软雅黑" panose="020B0503020204020204" charset="-122"/>
                <a:sym typeface="+mn-ea"/>
              </a:rPr>
              <a:t>所谓“湿土生痰，痰生热，热生风也”。饮食不节，脾失健运，气血生化无源，气血精微衰少，脑脉失养，再加之情志过极、劳倦过度等诱因，使气血逆乱，脑之神明不用，而发为中风。</a:t>
            </a:r>
            <a:endParaRPr lang="zh-CN" altLang="en-US" sz="2800" dirty="0">
              <a:solidFill>
                <a:srgbClr val="477DEA"/>
              </a:solidFill>
              <a:latin typeface="微软雅黑" panose="020B0503020204020204" charset="-122"/>
              <a:sym typeface="黑体" panose="02010609060101010101" pitchFamily="49" charset="-122"/>
            </a:endParaRPr>
          </a:p>
        </p:txBody>
      </p:sp>
      <p:sp>
        <p:nvSpPr>
          <p:cNvPr id="4" name="文本框 3"/>
          <p:cNvSpPr txBox="1"/>
          <p:nvPr/>
        </p:nvSpPr>
        <p:spPr>
          <a:xfrm>
            <a:off x="607060" y="1094740"/>
            <a:ext cx="2392680" cy="36830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zh-CN" altLang="en-US">
              <a:solidFill>
                <a:srgbClr val="000000"/>
              </a:solidFill>
            </a:endParaRPr>
          </a:p>
        </p:txBody>
      </p:sp>
      <p:sp>
        <p:nvSpPr>
          <p:cNvPr id="5" name="文本框 4"/>
          <p:cNvSpPr txBox="1"/>
          <p:nvPr/>
        </p:nvSpPr>
        <p:spPr>
          <a:xfrm>
            <a:off x="338455" y="3811270"/>
            <a:ext cx="1961515" cy="922020"/>
          </a:xfrm>
          <a:prstGeom prst="rect">
            <a:avLst/>
          </a:prstGeom>
          <a:noFill/>
        </p:spPr>
        <p:txBody>
          <a:bodyPr wrap="square" rtlCol="0">
            <a:spAutoFit/>
          </a:bodyPr>
          <a:lstStyle/>
          <a:p>
            <a:r>
              <a:rPr lang="en-US" altLang="zh-CN">
                <a:solidFill>
                  <a:srgbClr val="477DEA"/>
                </a:solidFill>
                <a:effectLst>
                  <a:outerShdw blurRad="38100" dist="25400" dir="5400000" algn="ctr" rotWithShape="0">
                    <a:srgbClr val="6E747A">
                      <a:alpha val="43000"/>
                    </a:srgbClr>
                  </a:outerShdw>
                </a:effectLst>
                <a:sym typeface="+mn-ea"/>
              </a:rPr>
              <a:t>f</a:t>
            </a:r>
            <a:r>
              <a:rPr lang="zh-CN" altLang="en-US">
                <a:solidFill>
                  <a:srgbClr val="477DEA"/>
                </a:solidFill>
                <a:effectLst>
                  <a:outerShdw blurRad="38100" dist="25400" dir="5400000" algn="ctr" rotWithShape="0">
                    <a:srgbClr val="6E747A">
                      <a:alpha val="43000"/>
                    </a:srgbClr>
                  </a:outerShdw>
                </a:effectLst>
                <a:sym typeface="+mn-ea"/>
              </a:rPr>
              <a:t>ailure of the spleen in functio</a:t>
            </a:r>
            <a:r>
              <a:rPr lang="en-US" altLang="zh-CN">
                <a:solidFill>
                  <a:srgbClr val="477DEA"/>
                </a:solidFill>
                <a:effectLst>
                  <a:outerShdw blurRad="38100" dist="25400" dir="5400000" algn="ctr" rotWithShape="0">
                    <a:srgbClr val="6E747A">
                      <a:alpha val="43000"/>
                    </a:srgbClr>
                  </a:outerShdw>
                </a:effectLst>
                <a:sym typeface="+mn-ea"/>
              </a:rPr>
              <a:t>n</a:t>
            </a:r>
            <a:endParaRPr lang="zh-CN" altLang="en-US">
              <a:solidFill>
                <a:srgbClr val="000000"/>
              </a:solidFill>
            </a:endParaRPr>
          </a:p>
          <a:p>
            <a:endParaRPr lang="zh-CN" altLang="en-US">
              <a:solidFill>
                <a:srgbClr val="000000"/>
              </a:solidFill>
            </a:endParaRPr>
          </a:p>
        </p:txBody>
      </p:sp>
      <p:sp>
        <p:nvSpPr>
          <p:cNvPr id="6" name="文本框 5"/>
          <p:cNvSpPr txBox="1"/>
          <p:nvPr/>
        </p:nvSpPr>
        <p:spPr>
          <a:xfrm>
            <a:off x="2992755" y="3783330"/>
            <a:ext cx="8457565" cy="1753235"/>
          </a:xfrm>
          <a:prstGeom prst="rect">
            <a:avLst/>
          </a:prstGeom>
          <a:noFill/>
        </p:spPr>
        <p:txBody>
          <a:bodyPr wrap="square" rtlCol="0">
            <a:spAutoFit/>
          </a:bodyPr>
          <a:lstStyle/>
          <a:p>
            <a:pPr algn="just"/>
            <a:r>
              <a:rPr lang="en-US" altLang="zh-CN" dirty="0">
                <a:solidFill>
                  <a:srgbClr val="477DEA"/>
                </a:solidFill>
                <a:effectLst>
                  <a:outerShdw blurRad="38100" dist="25400" dir="5400000" algn="ctr" rotWithShape="0">
                    <a:srgbClr val="6E747A">
                      <a:alpha val="43000"/>
                    </a:srgbClr>
                  </a:outerShdw>
                </a:effectLst>
              </a:rPr>
              <a:t>     As </a:t>
            </a:r>
            <a:r>
              <a:rPr lang="zh-CN" altLang="en-US" i="1" dirty="0">
                <a:solidFill>
                  <a:srgbClr val="477DEA"/>
                </a:solidFill>
                <a:effectLst>
                  <a:outerShdw blurRad="38100" dist="25400" dir="5400000" algn="ctr" rotWithShape="0">
                    <a:srgbClr val="6E747A">
                      <a:alpha val="43000"/>
                    </a:srgbClr>
                  </a:outerShdw>
                </a:effectLst>
              </a:rPr>
              <a:t>Danxi Xinfa·Stroke</a:t>
            </a:r>
            <a:r>
              <a:rPr lang="zh-CN" altLang="en-US" dirty="0">
                <a:solidFill>
                  <a:srgbClr val="477DEA"/>
                </a:solidFill>
                <a:effectLst>
                  <a:outerShdw blurRad="38100" dist="25400" dir="5400000" algn="ctr" rotWithShape="0">
                    <a:srgbClr val="6E747A">
                      <a:alpha val="43000"/>
                    </a:srgbClr>
                  </a:outerShdw>
                </a:effectLst>
              </a:rPr>
              <a:t> </a:t>
            </a:r>
            <a:r>
              <a:rPr lang="en-US" altLang="zh-CN" dirty="0">
                <a:solidFill>
                  <a:srgbClr val="477DEA"/>
                </a:solidFill>
                <a:effectLst>
                  <a:outerShdw blurRad="38100" dist="25400" dir="5400000" algn="ctr" rotWithShape="0">
                    <a:srgbClr val="6E747A">
                      <a:alpha val="43000"/>
                    </a:srgbClr>
                  </a:outerShdw>
                </a:effectLst>
              </a:rPr>
              <a:t>said:"Dampness makes phlegm, phlegm makes heat, heat makes wind."There are some elements lead to stroke,such as improper diet, </a:t>
            </a:r>
            <a:r>
              <a:rPr lang="en-US" altLang="zh-CN" dirty="0">
                <a:solidFill>
                  <a:srgbClr val="477DEA"/>
                </a:solidFill>
                <a:effectLst>
                  <a:outerShdw blurRad="38100" dist="25400" dir="5400000" algn="ctr" rotWithShape="0">
                    <a:srgbClr val="6E747A">
                      <a:alpha val="43000"/>
                    </a:srgbClr>
                  </a:outerShdw>
                </a:effectLst>
                <a:sym typeface="+mn-ea"/>
              </a:rPr>
              <a:t>f</a:t>
            </a:r>
            <a:r>
              <a:rPr lang="zh-CN" altLang="en-US" dirty="0">
                <a:solidFill>
                  <a:srgbClr val="477DEA"/>
                </a:solidFill>
                <a:effectLst>
                  <a:outerShdw blurRad="38100" dist="25400" dir="5400000" algn="ctr" rotWithShape="0">
                    <a:srgbClr val="6E747A">
                      <a:alpha val="43000"/>
                    </a:srgbClr>
                  </a:outerShdw>
                </a:effectLst>
                <a:sym typeface="+mn-ea"/>
              </a:rPr>
              <a:t>ailure of the spleen in functio</a:t>
            </a:r>
            <a:r>
              <a:rPr lang="en-US" altLang="zh-CN" dirty="0">
                <a:solidFill>
                  <a:srgbClr val="477DEA"/>
                </a:solidFill>
                <a:effectLst>
                  <a:outerShdw blurRad="38100" dist="25400" dir="5400000" algn="ctr" rotWithShape="0">
                    <a:srgbClr val="6E747A">
                      <a:alpha val="43000"/>
                    </a:srgbClr>
                  </a:outerShdw>
                </a:effectLst>
                <a:sym typeface="+mn-ea"/>
              </a:rPr>
              <a:t>n</a:t>
            </a:r>
            <a:r>
              <a:rPr lang="en-US" altLang="zh-CN" dirty="0">
                <a:solidFill>
                  <a:srgbClr val="477DEA"/>
                </a:solidFill>
                <a:effectLst>
                  <a:outerShdw blurRad="38100" dist="25400" dir="5400000" algn="ctr" rotWithShape="0">
                    <a:srgbClr val="6E747A">
                      <a:alpha val="43000"/>
                    </a:srgbClr>
                  </a:outerShdw>
                </a:effectLst>
              </a:rPr>
              <a:t>, passive biochemistry of Qi and blood, the decline of essence of Qi and blood, and lack of nutrient substance of brain vessels, as well as excessive emotion and tiredness, the Qi and blood are in disorder, and the brain is not work.</a:t>
            </a:r>
          </a:p>
        </p:txBody>
      </p:sp>
    </p:spTree>
    <p:extLst>
      <p:ext uri="{BB962C8B-B14F-4D97-AF65-F5344CB8AC3E}">
        <p14:creationId xmlns:p14="http://schemas.microsoft.com/office/powerpoint/2010/main" val="8269032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5603"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5604"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5605" name="文本框 6"/>
          <p:cNvSpPr/>
          <p:nvPr/>
        </p:nvSpPr>
        <p:spPr>
          <a:xfrm>
            <a:off x="644525" y="417513"/>
            <a:ext cx="4308475" cy="119888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理论来源</a:t>
            </a:r>
          </a:p>
          <a:p>
            <a:endParaRPr lang="zh-CN" altLang="en-US" sz="3600" dirty="0">
              <a:solidFill>
                <a:srgbClr val="006EA3"/>
              </a:solidFill>
              <a:latin typeface="微软雅黑" panose="020B0503020204020204" charset="-122"/>
              <a:sym typeface="微软雅黑" panose="020B0503020204020204" charset="-122"/>
            </a:endParaRPr>
          </a:p>
        </p:txBody>
      </p:sp>
      <p:sp>
        <p:nvSpPr>
          <p:cNvPr id="25610" name="矩形 14"/>
          <p:cNvSpPr/>
          <p:nvPr/>
        </p:nvSpPr>
        <p:spPr>
          <a:xfrm>
            <a:off x="2315210" y="1437640"/>
            <a:ext cx="4036695" cy="3811905"/>
          </a:xfrm>
          <a:prstGeom prst="rect">
            <a:avLst/>
          </a:prstGeom>
          <a:solidFill>
            <a:srgbClr val="21A2DB"/>
          </a:solid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5612" name="TextBox 28"/>
          <p:cNvSpPr txBox="1"/>
          <p:nvPr/>
        </p:nvSpPr>
        <p:spPr>
          <a:xfrm>
            <a:off x="2449830" y="1450023"/>
            <a:ext cx="3767138" cy="3785652"/>
          </a:xfrm>
          <a:prstGeom prst="rect">
            <a:avLst/>
          </a:prstGeom>
          <a:noFill/>
          <a:ln w="9525">
            <a:noFill/>
          </a:ln>
        </p:spPr>
        <p:txBody>
          <a:bodyPr>
            <a:spAutoFit/>
          </a:bodyPr>
          <a:lstStyle/>
          <a:p>
            <a:pPr indent="720090" algn="just"/>
            <a:r>
              <a:rPr lang="zh-CN" altLang="en-US" sz="2400" dirty="0">
                <a:solidFill>
                  <a:srgbClr val="FFFFFF"/>
                </a:solidFill>
              </a:rPr>
              <a:t>情志过极七情所伤，肝失条达，气机郁滞，血行不畅，瘀结脑脉；暴怒伤肝，则肝阳暴张，或心火暴盛，风火相煽，血随气逆，上冲犯脑。凡此种种，均易引起气血逆乱，上扰脑窍而发为中风。尤以暴怒引发本病者最为多见。</a:t>
            </a:r>
            <a:endParaRPr lang="zh-CN" altLang="zh-CN" sz="2400" dirty="0">
              <a:solidFill>
                <a:srgbClr val="FFFFFF"/>
              </a:solidFill>
              <a:latin typeface="黑体" panose="02010609060101010101" pitchFamily="49" charset="-122"/>
              <a:ea typeface="黑体" panose="02010609060101010101" pitchFamily="49" charset="-122"/>
            </a:endParaRPr>
          </a:p>
        </p:txBody>
      </p:sp>
      <p:pic>
        <p:nvPicPr>
          <p:cNvPr id="25613"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2260" y="1463040"/>
            <a:ext cx="4436745" cy="3773805"/>
          </a:xfrm>
          <a:prstGeom prst="rect">
            <a:avLst/>
          </a:prstGeom>
          <a:noFill/>
          <a:ln w="9525">
            <a:noFill/>
          </a:ln>
        </p:spPr>
      </p:pic>
      <p:sp>
        <p:nvSpPr>
          <p:cNvPr id="25614" name="文本框 4"/>
          <p:cNvSpPr txBox="1"/>
          <p:nvPr/>
        </p:nvSpPr>
        <p:spPr>
          <a:xfrm>
            <a:off x="644525" y="1597184"/>
            <a:ext cx="738664" cy="3663950"/>
          </a:xfrm>
          <a:prstGeom prst="rect">
            <a:avLst/>
          </a:prstGeom>
          <a:noFill/>
          <a:ln w="9525">
            <a:noFill/>
          </a:ln>
        </p:spPr>
        <p:txBody>
          <a:bodyPr vert="eaVert">
            <a:spAutoFit/>
          </a:bodyPr>
          <a:lstStyle/>
          <a:p>
            <a:r>
              <a:rPr lang="zh-CN" altLang="en-US" sz="3600" b="1" dirty="0">
                <a:solidFill>
                  <a:srgbClr val="477DEA"/>
                </a:solidFill>
              </a:rPr>
              <a:t>情志所伤</a:t>
            </a:r>
          </a:p>
        </p:txBody>
      </p:sp>
      <p:sp>
        <p:nvSpPr>
          <p:cNvPr id="2" name="文本框 1"/>
          <p:cNvSpPr txBox="1"/>
          <p:nvPr/>
        </p:nvSpPr>
        <p:spPr>
          <a:xfrm>
            <a:off x="355600" y="3574415"/>
            <a:ext cx="1614170" cy="922020"/>
          </a:xfrm>
          <a:prstGeom prst="rect">
            <a:avLst/>
          </a:prstGeom>
          <a:noFill/>
        </p:spPr>
        <p:txBody>
          <a:bodyPr wrap="square" rtlCol="0">
            <a:spAutoFit/>
          </a:bodyPr>
          <a:lstStyle/>
          <a:p>
            <a:r>
              <a:rPr lang="zh-CN" altLang="en-US">
                <a:solidFill>
                  <a:srgbClr val="477DEA"/>
                </a:solidFill>
                <a:effectLst>
                  <a:outerShdw blurRad="38100" dist="25400" dir="5400000" algn="ctr" rotWithShape="0">
                    <a:srgbClr val="6E747A">
                      <a:alpha val="43000"/>
                    </a:srgbClr>
                  </a:outerShdw>
                </a:effectLst>
                <a:sym typeface="+mn-ea"/>
              </a:rPr>
              <a:t>emotional disorders</a:t>
            </a:r>
            <a:endParaRPr lang="zh-CN" altLang="en-US">
              <a:solidFill>
                <a:srgbClr val="477DEA"/>
              </a:solidFill>
              <a:effectLst>
                <a:outerShdw blurRad="38100" dist="25400" dir="5400000" algn="ctr" rotWithShape="0">
                  <a:srgbClr val="6E747A">
                    <a:alpha val="43000"/>
                  </a:srgbClr>
                </a:outerShdw>
              </a:effectLst>
            </a:endParaRPr>
          </a:p>
          <a:p>
            <a:endParaRPr lang="zh-CN" altLang="en-US">
              <a:solidFill>
                <a:srgbClr val="000000"/>
              </a:solidFill>
            </a:endParaRPr>
          </a:p>
        </p:txBody>
      </p:sp>
      <p:sp>
        <p:nvSpPr>
          <p:cNvPr id="4" name="文本框 3"/>
          <p:cNvSpPr txBox="1"/>
          <p:nvPr/>
        </p:nvSpPr>
        <p:spPr>
          <a:xfrm>
            <a:off x="738505" y="5236210"/>
            <a:ext cx="11003915" cy="1476375"/>
          </a:xfrm>
          <a:prstGeom prst="rect">
            <a:avLst/>
          </a:prstGeom>
          <a:noFill/>
        </p:spPr>
        <p:txBody>
          <a:bodyPr wrap="square" rtlCol="0">
            <a:spAutoFit/>
          </a:bodyPr>
          <a:lstStyle/>
          <a:p>
            <a:pPr algn="just"/>
            <a:r>
              <a:rPr lang="zh-CN" altLang="en-US">
                <a:solidFill>
                  <a:srgbClr val="477DEA"/>
                </a:solidFill>
                <a:effectLst>
                  <a:outerShdw blurRad="38100" dist="25400" dir="5400000" algn="ctr" rotWithShape="0">
                    <a:srgbClr val="6E747A">
                      <a:alpha val="43000"/>
                    </a:srgbClr>
                  </a:outerShdw>
                </a:effectLst>
              </a:rPr>
              <a:t>When </a:t>
            </a:r>
            <a:r>
              <a:rPr lang="en-US" altLang="zh-CN">
                <a:solidFill>
                  <a:srgbClr val="477DEA"/>
                </a:solidFill>
                <a:effectLst>
                  <a:outerShdw blurRad="38100" dist="25400" dir="5400000" algn="ctr" rotWithShape="0">
                    <a:srgbClr val="6E747A">
                      <a:alpha val="43000"/>
                    </a:srgbClr>
                  </a:outerShdw>
                </a:effectLst>
              </a:rPr>
              <a:t>someone has </a:t>
            </a:r>
            <a:r>
              <a:rPr lang="en-US" altLang="zh-CN">
                <a:solidFill>
                  <a:srgbClr val="477DEA"/>
                </a:solidFill>
                <a:effectLst>
                  <a:outerShdw blurRad="38100" dist="25400" dir="5400000" algn="ctr" rotWithShape="0">
                    <a:srgbClr val="6E747A">
                      <a:alpha val="43000"/>
                    </a:srgbClr>
                  </a:outerShdw>
                </a:effectLst>
                <a:sym typeface="+mn-ea"/>
              </a:rPr>
              <a:t>excessive emotion</a:t>
            </a:r>
            <a:r>
              <a:rPr lang="zh-CN" altLang="en-US">
                <a:solidFill>
                  <a:srgbClr val="477DEA"/>
                </a:solidFill>
                <a:effectLst>
                  <a:outerShdw blurRad="38100" dist="25400" dir="5400000" algn="ctr" rotWithShape="0">
                    <a:srgbClr val="6E747A">
                      <a:alpha val="43000"/>
                    </a:srgbClr>
                  </a:outerShdw>
                </a:effectLst>
              </a:rPr>
              <a:t>, the liver is out of order, the Qi is stagnant, the blood flow is not smooth, and the brain vessels are stagnated</a:t>
            </a:r>
            <a:r>
              <a:rPr lang="en-US" altLang="zh-CN">
                <a:solidFill>
                  <a:srgbClr val="477DEA"/>
                </a:solidFill>
                <a:effectLst>
                  <a:outerShdw blurRad="38100" dist="25400" dir="5400000" algn="ctr" rotWithShape="0">
                    <a:srgbClr val="6E747A">
                      <a:alpha val="43000"/>
                    </a:srgbClr>
                  </a:outerShdw>
                </a:effectLst>
              </a:rPr>
              <a:t>.W</a:t>
            </a:r>
            <a:r>
              <a:rPr lang="zh-CN" altLang="en-US">
                <a:solidFill>
                  <a:srgbClr val="477DEA"/>
                </a:solidFill>
                <a:effectLst>
                  <a:outerShdw blurRad="38100" dist="25400" dir="5400000" algn="ctr" rotWithShape="0">
                    <a:srgbClr val="6E747A">
                      <a:alpha val="43000"/>
                    </a:srgbClr>
                  </a:outerShdw>
                </a:effectLst>
              </a:rPr>
              <a:t>hen the liver is injured by rage, the liver Yang is distended, or the heart is violent, the wind and fire are </a:t>
            </a:r>
            <a:r>
              <a:rPr lang="en-US" altLang="zh-CN">
                <a:solidFill>
                  <a:srgbClr val="477DEA"/>
                </a:solidFill>
                <a:effectLst>
                  <a:outerShdw blurRad="38100" dist="25400" dir="5400000" algn="ctr" rotWithShape="0">
                    <a:srgbClr val="6E747A">
                      <a:alpha val="43000"/>
                    </a:srgbClr>
                  </a:outerShdw>
                </a:effectLst>
              </a:rPr>
              <a:t>together</a:t>
            </a:r>
            <a:r>
              <a:rPr lang="zh-CN" altLang="en-US">
                <a:solidFill>
                  <a:srgbClr val="477DEA"/>
                </a:solidFill>
                <a:effectLst>
                  <a:outerShdw blurRad="38100" dist="25400" dir="5400000" algn="ctr" rotWithShape="0">
                    <a:srgbClr val="6E747A">
                      <a:alpha val="43000"/>
                    </a:srgbClr>
                  </a:outerShdw>
                </a:effectLst>
              </a:rPr>
              <a:t>, and the blood goes </a:t>
            </a:r>
            <a:r>
              <a:rPr lang="en-US" altLang="zh-CN">
                <a:solidFill>
                  <a:srgbClr val="477DEA"/>
                </a:solidFill>
                <a:effectLst>
                  <a:outerShdw blurRad="38100" dist="25400" dir="5400000" algn="ctr" rotWithShape="0">
                    <a:srgbClr val="6E747A">
                      <a:alpha val="43000"/>
                    </a:srgbClr>
                  </a:outerShdw>
                </a:effectLst>
              </a:rPr>
              <a:t>with</a:t>
            </a:r>
            <a:r>
              <a:rPr lang="zh-CN" altLang="en-US">
                <a:solidFill>
                  <a:srgbClr val="477DEA"/>
                </a:solidFill>
                <a:effectLst>
                  <a:outerShdw blurRad="38100" dist="25400" dir="5400000" algn="ctr" rotWithShape="0">
                    <a:srgbClr val="6E747A">
                      <a:alpha val="43000"/>
                    </a:srgbClr>
                  </a:outerShdw>
                </a:effectLst>
              </a:rPr>
              <a:t> the Qi and attack the brain. All of these species are easy to cause Qi and blood disorder, </a:t>
            </a:r>
            <a:r>
              <a:rPr lang="en-US" altLang="zh-CN">
                <a:solidFill>
                  <a:srgbClr val="477DEA"/>
                </a:solidFill>
                <a:effectLst>
                  <a:outerShdw blurRad="38100" dist="25400" dir="5400000" algn="ctr" rotWithShape="0">
                    <a:srgbClr val="6E747A">
                      <a:alpha val="43000"/>
                    </a:srgbClr>
                  </a:outerShdw>
                </a:effectLst>
              </a:rPr>
              <a:t>and then cause a stroke. </a:t>
            </a:r>
            <a:r>
              <a:rPr lang="zh-CN" altLang="en-US">
                <a:solidFill>
                  <a:srgbClr val="477DEA"/>
                </a:solidFill>
                <a:effectLst>
                  <a:outerShdw blurRad="38100" dist="25400" dir="5400000" algn="ctr" rotWithShape="0">
                    <a:srgbClr val="6E747A">
                      <a:alpha val="43000"/>
                    </a:srgbClr>
                  </a:outerShdw>
                </a:effectLst>
              </a:rPr>
              <a:t>Especially the anger caused by this disease is the most common.</a:t>
            </a:r>
          </a:p>
        </p:txBody>
      </p:sp>
      <p:sp>
        <p:nvSpPr>
          <p:cNvPr id="6" name="文本框 5"/>
          <p:cNvSpPr txBox="1"/>
          <p:nvPr/>
        </p:nvSpPr>
        <p:spPr>
          <a:xfrm>
            <a:off x="644525" y="1094740"/>
            <a:ext cx="2642235" cy="36830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zh-CN" altLang="en-US">
              <a:solidFill>
                <a:srgbClr val="000000"/>
              </a:solidFill>
            </a:endParaRPr>
          </a:p>
        </p:txBody>
      </p:sp>
    </p:spTree>
    <p:extLst>
      <p:ext uri="{BB962C8B-B14F-4D97-AF65-F5344CB8AC3E}">
        <p14:creationId xmlns:p14="http://schemas.microsoft.com/office/powerpoint/2010/main" val="11864526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文本框 13"/>
          <p:cNvSpPr txBox="1"/>
          <p:nvPr>
            <p:custDataLst>
              <p:tags r:id="rId2"/>
            </p:custDataLst>
          </p:nvPr>
        </p:nvSpPr>
        <p:spPr>
          <a:xfrm>
            <a:off x="6015990" y="1786255"/>
            <a:ext cx="5189220" cy="4338955"/>
          </a:xfrm>
          <a:prstGeom prst="rect">
            <a:avLst/>
          </a:prstGeom>
          <a:noFill/>
          <a:ln w="9525">
            <a:noFill/>
          </a:ln>
        </p:spPr>
        <p:txBody>
          <a:bodyPr anchor="ctr"/>
          <a:lstStyle/>
          <a:p>
            <a:pPr>
              <a:lnSpc>
                <a:spcPct val="150000"/>
              </a:lnSpc>
              <a:spcBef>
                <a:spcPct val="20000"/>
              </a:spcBef>
              <a:buClr>
                <a:srgbClr val="E6E4E4"/>
              </a:buClr>
              <a:buFont typeface="Arial" panose="020B0604020202020204" pitchFamily="34" charset="0"/>
              <a:buNone/>
            </a:pPr>
            <a:r>
              <a:rPr lang="zh-CN" altLang="en-US" sz="3200" dirty="0">
                <a:solidFill>
                  <a:srgbClr val="477EE7"/>
                </a:solidFill>
                <a:latin typeface="微软雅黑" panose="020B0503020204020204" charset="-122"/>
                <a:sym typeface="宋体" panose="02010600030101010101" pitchFamily="2" charset="-122"/>
              </a:rPr>
              <a:t>醒神益气针法——</a:t>
            </a:r>
            <a:r>
              <a:rPr lang="zh-CN" altLang="en-US" sz="3200" dirty="0">
                <a:solidFill>
                  <a:srgbClr val="477EE7"/>
                </a:solidFill>
                <a:latin typeface="微软雅黑" panose="020B0503020204020204" charset="-122"/>
                <a:sym typeface="黑体" panose="02010609060101010101" pitchFamily="49" charset="-122"/>
              </a:rPr>
              <a:t>长白山流派传人总结多年临床治疗经验。</a:t>
            </a:r>
          </a:p>
          <a:p>
            <a:pPr algn="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p:txBody>
      </p:sp>
      <p:sp>
        <p:nvSpPr>
          <p:cNvPr id="17" name="矩形 16"/>
          <p:cNvSpPr/>
          <p:nvPr>
            <p:custDataLst>
              <p:tags r:id="rId3"/>
            </p:custDataLst>
          </p:nvPr>
        </p:nvSpPr>
        <p:spPr>
          <a:xfrm>
            <a:off x="950913" y="508635"/>
            <a:ext cx="10086975" cy="831850"/>
          </a:xfrm>
          <a:prstGeom prst="rect">
            <a:avLst/>
          </a:prstGeom>
          <a:gradFill>
            <a:gsLst>
              <a:gs pos="0">
                <a:srgbClr val="007BD3"/>
              </a:gs>
              <a:gs pos="100000">
                <a:srgbClr val="0343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zh-CN" altLang="en-US" sz="4400" b="1" noProof="1">
                <a:solidFill>
                  <a:srgbClr val="FFFFFF"/>
                </a:solidFill>
                <a:latin typeface="微软雅黑" panose="020B0503020204020204" charset="-122"/>
              </a:rPr>
              <a:t>醒神</a:t>
            </a:r>
            <a:r>
              <a:rPr lang="zh-CN" altLang="en-US" sz="4400" b="1" dirty="0">
                <a:solidFill>
                  <a:srgbClr val="FFFFFF"/>
                </a:solidFill>
                <a:latin typeface="微软雅黑" panose="020B0503020204020204" charset="-122"/>
                <a:sym typeface="微软雅黑" panose="020B0503020204020204" charset="-122"/>
              </a:rPr>
              <a:t>益气针</a:t>
            </a:r>
            <a:r>
              <a:rPr lang="zh-CN" altLang="en-US" sz="4400" b="1" noProof="1">
                <a:solidFill>
                  <a:srgbClr val="FFFFFF"/>
                </a:solidFill>
                <a:latin typeface="微软雅黑" panose="020B0503020204020204" charset="-122"/>
              </a:rPr>
              <a:t>法</a:t>
            </a: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7577" y="2499706"/>
            <a:ext cx="4135717" cy="3101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文本框 1"/>
          <p:cNvSpPr txBox="1"/>
          <p:nvPr/>
        </p:nvSpPr>
        <p:spPr>
          <a:xfrm>
            <a:off x="1845945" y="1417955"/>
            <a:ext cx="8874760" cy="368300"/>
          </a:xfrm>
          <a:prstGeom prst="rect">
            <a:avLst/>
          </a:prstGeom>
          <a:noFill/>
        </p:spPr>
        <p:txBody>
          <a:bodyPr wrap="square" rtlCol="0">
            <a:spAutoFit/>
          </a:bodyPr>
          <a:lstStyle/>
          <a:p>
            <a:r>
              <a:rPr lang="en-US" altLang="zh-CN" b="1" dirty="0">
                <a:solidFill>
                  <a:srgbClr val="006EA3"/>
                </a:solidFill>
                <a:latin typeface="微软雅黑" panose="020B0503020204020204" charset="-122"/>
                <a:sym typeface="+mn-ea"/>
              </a:rPr>
              <a:t>acupuncture therapy of refreshing the spirit and ivigorating the spirit</a:t>
            </a:r>
            <a:endParaRPr lang="zh-CN" altLang="en-US">
              <a:solidFill>
                <a:srgbClr val="000000"/>
              </a:solidFill>
            </a:endParaRPr>
          </a:p>
        </p:txBody>
      </p:sp>
      <p:sp>
        <p:nvSpPr>
          <p:cNvPr id="5" name="文本框 4"/>
          <p:cNvSpPr txBox="1"/>
          <p:nvPr/>
        </p:nvSpPr>
        <p:spPr>
          <a:xfrm>
            <a:off x="4896485" y="5032375"/>
            <a:ext cx="7121525" cy="1476375"/>
          </a:xfrm>
          <a:prstGeom prst="rect">
            <a:avLst/>
          </a:prstGeom>
          <a:noFill/>
        </p:spPr>
        <p:txBody>
          <a:bodyPr wrap="square" rtlCol="0">
            <a:spAutoFit/>
          </a:bodyPr>
          <a:lstStyle/>
          <a:p>
            <a:pPr algn="just"/>
            <a:r>
              <a:rPr lang="en-US" altLang="zh-CN">
                <a:solidFill>
                  <a:srgbClr val="477DEA"/>
                </a:solidFill>
                <a:effectLst>
                  <a:outerShdw blurRad="38100" dist="25400" dir="5400000" algn="ctr" rotWithShape="0">
                    <a:srgbClr val="6E747A">
                      <a:alpha val="43000"/>
                    </a:srgbClr>
                  </a:outerShdw>
                </a:effectLst>
              </a:rPr>
              <a:t>     </a:t>
            </a:r>
            <a:r>
              <a:rPr lang="zh-CN" altLang="en-US">
                <a:solidFill>
                  <a:srgbClr val="477DEA"/>
                </a:solidFill>
                <a:effectLst>
                  <a:outerShdw blurRad="38100" dist="25400" dir="5400000" algn="ctr" rotWithShape="0">
                    <a:srgbClr val="6E747A">
                      <a:alpha val="43000"/>
                    </a:srgbClr>
                  </a:outerShdw>
                </a:effectLst>
              </a:rPr>
              <a:t>The descendants of Changbai Mountain School have summarized many years of clinical treatment experience</a:t>
            </a:r>
            <a:r>
              <a:rPr lang="en-US" altLang="zh-CN">
                <a:solidFill>
                  <a:srgbClr val="477DEA"/>
                </a:solidFill>
                <a:effectLst>
                  <a:outerShdw blurRad="38100" dist="25400" dir="5400000" algn="ctr" rotWithShape="0">
                    <a:srgbClr val="6E747A">
                      <a:alpha val="43000"/>
                    </a:srgbClr>
                  </a:outerShdw>
                </a:effectLst>
              </a:rPr>
              <a:t>—A</a:t>
            </a:r>
            <a:r>
              <a:rPr lang="en-US" altLang="zh-CN" dirty="0">
                <a:solidFill>
                  <a:srgbClr val="477DEA"/>
                </a:solidFill>
                <a:effectLst>
                  <a:outerShdw blurRad="38100" dist="25400" dir="5400000" algn="ctr" rotWithShape="0">
                    <a:srgbClr val="6E747A">
                      <a:alpha val="43000"/>
                    </a:srgbClr>
                  </a:outerShdw>
                </a:effectLst>
                <a:latin typeface="微软雅黑" panose="020B0503020204020204" charset="-122"/>
                <a:sym typeface="+mn-ea"/>
              </a:rPr>
              <a:t>cupuncture Therapy of refreshing the spirit and ivigorating the spirit</a:t>
            </a:r>
            <a:endParaRPr lang="zh-CN" altLang="en-US">
              <a:solidFill>
                <a:srgbClr val="477DEA"/>
              </a:solidFill>
              <a:effectLst>
                <a:outerShdw blurRad="38100" dist="25400" dir="5400000" algn="ctr" rotWithShape="0">
                  <a:srgbClr val="6E747A">
                    <a:alpha val="43000"/>
                  </a:srgbClr>
                </a:outerShdw>
              </a:effectLst>
            </a:endParaRPr>
          </a:p>
          <a:p>
            <a:pPr algn="just"/>
            <a:endParaRPr lang="zh-CN" altLang="en-US">
              <a:solidFill>
                <a:srgbClr val="477DEA"/>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3099962683"/>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11"/>
          <p:cNvSpPr/>
          <p:nvPr/>
        </p:nvSpPr>
        <p:spPr>
          <a:xfrm rot="2529569">
            <a:off x="4420870" y="1769110"/>
            <a:ext cx="165735" cy="2590165"/>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3491" name="矩形 12"/>
          <p:cNvSpPr/>
          <p:nvPr/>
        </p:nvSpPr>
        <p:spPr>
          <a:xfrm rot="19102084">
            <a:off x="7410450" y="1754505"/>
            <a:ext cx="133985" cy="2688590"/>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3492" name="矩形 13"/>
          <p:cNvSpPr/>
          <p:nvPr/>
        </p:nvSpPr>
        <p:spPr>
          <a:xfrm rot="5400000">
            <a:off x="6174740" y="2464435"/>
            <a:ext cx="147955" cy="4115435"/>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3493"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3494"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3495"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3496" name="文本框 6"/>
          <p:cNvSpPr/>
          <p:nvPr/>
        </p:nvSpPr>
        <p:spPr>
          <a:xfrm>
            <a:off x="644525" y="417513"/>
            <a:ext cx="2317750"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理论来源</a:t>
            </a:r>
          </a:p>
        </p:txBody>
      </p:sp>
      <p:sp>
        <p:nvSpPr>
          <p:cNvPr id="63497" name="椭圆 8"/>
          <p:cNvSpPr/>
          <p:nvPr/>
        </p:nvSpPr>
        <p:spPr>
          <a:xfrm>
            <a:off x="5158694" y="945780"/>
            <a:ext cx="1584325" cy="1584325"/>
          </a:xfrm>
          <a:prstGeom prst="ellipse">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3498" name="椭圆 9"/>
          <p:cNvSpPr/>
          <p:nvPr/>
        </p:nvSpPr>
        <p:spPr>
          <a:xfrm>
            <a:off x="2835910" y="3568065"/>
            <a:ext cx="1584325" cy="1584325"/>
          </a:xfrm>
          <a:prstGeom prst="ellipse">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3499" name="椭圆 10"/>
          <p:cNvSpPr/>
          <p:nvPr/>
        </p:nvSpPr>
        <p:spPr>
          <a:xfrm>
            <a:off x="7731760" y="3619183"/>
            <a:ext cx="1584325" cy="1584325"/>
          </a:xfrm>
          <a:prstGeom prst="ellipse">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3500" name="椭圆 22"/>
          <p:cNvSpPr/>
          <p:nvPr/>
        </p:nvSpPr>
        <p:spPr>
          <a:xfrm>
            <a:off x="756920" y="5631388"/>
            <a:ext cx="144463" cy="146050"/>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3501" name="文本框 23"/>
          <p:cNvSpPr/>
          <p:nvPr/>
        </p:nvSpPr>
        <p:spPr>
          <a:xfrm>
            <a:off x="901383" y="5270529"/>
            <a:ext cx="3518366" cy="738664"/>
          </a:xfrm>
          <a:prstGeom prst="rect">
            <a:avLst/>
          </a:prstGeom>
          <a:noFill/>
          <a:ln w="9525">
            <a:noFill/>
          </a:ln>
        </p:spPr>
        <p:txBody>
          <a:bodyPr wrap="square">
            <a:spAutoFit/>
          </a:bodyPr>
          <a:lstStyle/>
          <a:p>
            <a:pPr>
              <a:lnSpc>
                <a:spcPct val="150000"/>
              </a:lnSpc>
            </a:pPr>
            <a:r>
              <a:rPr lang="zh-CN" altLang="en-US" sz="2800" dirty="0">
                <a:solidFill>
                  <a:srgbClr val="C00000"/>
                </a:solidFill>
                <a:latin typeface="黑体" panose="02010609060101010101" pitchFamily="49" charset="-122"/>
                <a:ea typeface="黑体" panose="02010609060101010101" pitchFamily="49" charset="-122"/>
                <a:sym typeface="黑体" panose="02010609060101010101" pitchFamily="49" charset="-122"/>
              </a:rPr>
              <a:t>取百会醒神之功</a:t>
            </a:r>
            <a:endParaRPr lang="zh-CN" altLang="en-US" sz="2800" dirty="0">
              <a:solidFill>
                <a:srgbClr val="C00000"/>
              </a:solidFill>
              <a:latin typeface="微软雅黑" panose="020B0503020204020204" charset="-122"/>
              <a:sym typeface="微软雅黑" panose="020B0503020204020204" charset="-122"/>
            </a:endParaRPr>
          </a:p>
        </p:txBody>
      </p:sp>
      <p:sp>
        <p:nvSpPr>
          <p:cNvPr id="63502" name="椭圆 26"/>
          <p:cNvSpPr/>
          <p:nvPr/>
        </p:nvSpPr>
        <p:spPr>
          <a:xfrm>
            <a:off x="8672520" y="5631200"/>
            <a:ext cx="144463" cy="144462"/>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3503" name="文本框 27"/>
          <p:cNvSpPr/>
          <p:nvPr/>
        </p:nvSpPr>
        <p:spPr>
          <a:xfrm>
            <a:off x="8817182" y="5270557"/>
            <a:ext cx="3073400" cy="657872"/>
          </a:xfrm>
          <a:prstGeom prst="rect">
            <a:avLst/>
          </a:prstGeom>
          <a:noFill/>
          <a:ln w="9525">
            <a:noFill/>
          </a:ln>
        </p:spPr>
        <p:txBody>
          <a:bodyPr>
            <a:spAutoFit/>
          </a:bodyPr>
          <a:lstStyle/>
          <a:p>
            <a:pPr>
              <a:lnSpc>
                <a:spcPct val="150000"/>
              </a:lnSpc>
            </a:pPr>
            <a:r>
              <a:rPr lang="zh-CN" altLang="en-US" sz="2800" dirty="0">
                <a:solidFill>
                  <a:srgbClr val="C00000"/>
                </a:solidFill>
                <a:latin typeface="黑体" panose="02010609060101010101" pitchFamily="49" charset="-122"/>
                <a:ea typeface="黑体" panose="02010609060101010101" pitchFamily="49" charset="-122"/>
                <a:sym typeface="黑体" panose="02010609060101010101" pitchFamily="49" charset="-122"/>
              </a:rPr>
              <a:t>足三里益气之效</a:t>
            </a:r>
            <a:endParaRPr lang="zh-CN" altLang="en-US" sz="2800" dirty="0">
              <a:solidFill>
                <a:srgbClr val="C00000"/>
              </a:solidFill>
              <a:latin typeface="微软雅黑" panose="020B0503020204020204" charset="-122"/>
              <a:sym typeface="微软雅黑" panose="020B0503020204020204" charset="-122"/>
            </a:endParaRPr>
          </a:p>
        </p:txBody>
      </p:sp>
      <p:sp>
        <p:nvSpPr>
          <p:cNvPr id="63504" name="TextBox 26"/>
          <p:cNvSpPr txBox="1"/>
          <p:nvPr/>
        </p:nvSpPr>
        <p:spPr>
          <a:xfrm>
            <a:off x="5456241" y="1322855"/>
            <a:ext cx="1277938" cy="523220"/>
          </a:xfrm>
          <a:prstGeom prst="rect">
            <a:avLst/>
          </a:prstGeom>
          <a:noFill/>
          <a:ln w="9525">
            <a:noFill/>
          </a:ln>
        </p:spPr>
        <p:txBody>
          <a:bodyPr>
            <a:spAutoFit/>
          </a:bodyPr>
          <a:lstStyle/>
          <a:p>
            <a:r>
              <a:rPr lang="zh-CN" altLang="en-US" sz="2800" b="1" dirty="0">
                <a:solidFill>
                  <a:srgbClr val="FFFFFF"/>
                </a:solidFill>
                <a:latin typeface="黑体" panose="02010609060101010101" pitchFamily="49" charset="-122"/>
                <a:ea typeface="黑体" panose="02010609060101010101" pitchFamily="49" charset="-122"/>
              </a:rPr>
              <a:t>百会</a:t>
            </a:r>
          </a:p>
        </p:txBody>
      </p:sp>
      <p:sp>
        <p:nvSpPr>
          <p:cNvPr id="63505" name="TextBox 27"/>
          <p:cNvSpPr txBox="1"/>
          <p:nvPr/>
        </p:nvSpPr>
        <p:spPr>
          <a:xfrm>
            <a:off x="3110801" y="3997382"/>
            <a:ext cx="1277938" cy="523220"/>
          </a:xfrm>
          <a:prstGeom prst="rect">
            <a:avLst/>
          </a:prstGeom>
          <a:noFill/>
          <a:ln w="9525">
            <a:noFill/>
          </a:ln>
        </p:spPr>
        <p:txBody>
          <a:bodyPr>
            <a:spAutoFit/>
          </a:bodyPr>
          <a:lstStyle/>
          <a:p>
            <a:r>
              <a:rPr lang="zh-CN" altLang="en-US" sz="2800" b="1" dirty="0">
                <a:solidFill>
                  <a:srgbClr val="FFFFFF"/>
                </a:solidFill>
                <a:latin typeface="黑体" panose="02010609060101010101" pitchFamily="49" charset="-122"/>
                <a:ea typeface="黑体" panose="02010609060101010101" pitchFamily="49" charset="-122"/>
              </a:rPr>
              <a:t>内关</a:t>
            </a:r>
          </a:p>
        </p:txBody>
      </p:sp>
      <p:sp>
        <p:nvSpPr>
          <p:cNvPr id="63506" name="TextBox 28"/>
          <p:cNvSpPr txBox="1"/>
          <p:nvPr/>
        </p:nvSpPr>
        <p:spPr>
          <a:xfrm>
            <a:off x="7885696" y="4037387"/>
            <a:ext cx="1276350" cy="523220"/>
          </a:xfrm>
          <a:prstGeom prst="rect">
            <a:avLst/>
          </a:prstGeom>
          <a:noFill/>
          <a:ln w="9525">
            <a:noFill/>
          </a:ln>
        </p:spPr>
        <p:txBody>
          <a:bodyPr>
            <a:spAutoFit/>
          </a:bodyPr>
          <a:lstStyle/>
          <a:p>
            <a:r>
              <a:rPr lang="zh-CN" altLang="en-US" sz="2800" b="1" dirty="0">
                <a:solidFill>
                  <a:srgbClr val="FFFFFF"/>
                </a:solidFill>
                <a:latin typeface="黑体" panose="02010609060101010101" pitchFamily="49" charset="-122"/>
                <a:ea typeface="黑体" panose="02010609060101010101" pitchFamily="49" charset="-122"/>
              </a:rPr>
              <a:t>足三里</a:t>
            </a:r>
          </a:p>
        </p:txBody>
      </p:sp>
      <p:sp>
        <p:nvSpPr>
          <p:cNvPr id="63507" name="TextBox 29"/>
          <p:cNvSpPr txBox="1"/>
          <p:nvPr/>
        </p:nvSpPr>
        <p:spPr>
          <a:xfrm>
            <a:off x="5360036" y="2529909"/>
            <a:ext cx="1471612" cy="1200329"/>
          </a:xfrm>
          <a:prstGeom prst="rect">
            <a:avLst/>
          </a:prstGeom>
          <a:noFill/>
          <a:ln w="9525">
            <a:noFill/>
          </a:ln>
        </p:spPr>
        <p:txBody>
          <a:bodyPr>
            <a:spAutoFit/>
          </a:bodyPr>
          <a:lstStyle/>
          <a:p>
            <a:r>
              <a:rPr lang="zh-CN" altLang="en-US" sz="3600" b="1" dirty="0">
                <a:solidFill>
                  <a:srgbClr val="000000"/>
                </a:solidFill>
                <a:latin typeface="黑体" panose="02010609060101010101" pitchFamily="49" charset="-122"/>
                <a:ea typeface="黑体" panose="02010609060101010101" pitchFamily="49" charset="-122"/>
              </a:rPr>
              <a:t>腧穴选择</a:t>
            </a:r>
          </a:p>
        </p:txBody>
      </p:sp>
      <p:sp>
        <p:nvSpPr>
          <p:cNvPr id="63508" name="TextBox 30"/>
          <p:cNvSpPr txBox="1"/>
          <p:nvPr/>
        </p:nvSpPr>
        <p:spPr>
          <a:xfrm>
            <a:off x="9618289" y="4037461"/>
            <a:ext cx="1471612" cy="646112"/>
          </a:xfrm>
          <a:prstGeom prst="rect">
            <a:avLst/>
          </a:prstGeom>
          <a:noFill/>
          <a:ln w="9525">
            <a:noFill/>
          </a:ln>
        </p:spPr>
        <p:txBody>
          <a:bodyPr>
            <a:spAutoFit/>
          </a:bodyPr>
          <a:lstStyle/>
          <a:p>
            <a:r>
              <a:rPr lang="zh-CN" altLang="en-US" sz="3600" b="1" dirty="0">
                <a:solidFill>
                  <a:srgbClr val="00B0F0"/>
                </a:solidFill>
                <a:latin typeface="黑体" panose="02010609060101010101" pitchFamily="49" charset="-122"/>
                <a:ea typeface="黑体" panose="02010609060101010101" pitchFamily="49" charset="-122"/>
              </a:rPr>
              <a:t>人</a:t>
            </a:r>
          </a:p>
        </p:txBody>
      </p:sp>
      <p:sp>
        <p:nvSpPr>
          <p:cNvPr id="63509" name="TextBox 31"/>
          <p:cNvSpPr txBox="1"/>
          <p:nvPr/>
        </p:nvSpPr>
        <p:spPr>
          <a:xfrm>
            <a:off x="5594350" y="392430"/>
            <a:ext cx="3223260" cy="645160"/>
          </a:xfrm>
          <a:prstGeom prst="rect">
            <a:avLst/>
          </a:prstGeom>
          <a:noFill/>
          <a:ln w="9525">
            <a:noFill/>
          </a:ln>
        </p:spPr>
        <p:txBody>
          <a:bodyPr wrap="square">
            <a:spAutoFit/>
          </a:bodyPr>
          <a:lstStyle/>
          <a:p>
            <a:r>
              <a:rPr lang="zh-CN" altLang="en-US" sz="3600" b="1" dirty="0">
                <a:solidFill>
                  <a:srgbClr val="00B0F0"/>
                </a:solidFill>
                <a:latin typeface="黑体" panose="02010609060101010101" pitchFamily="49" charset="-122"/>
                <a:ea typeface="黑体" panose="02010609060101010101" pitchFamily="49" charset="-122"/>
              </a:rPr>
              <a:t>天 </a:t>
            </a:r>
          </a:p>
        </p:txBody>
      </p:sp>
      <p:sp>
        <p:nvSpPr>
          <p:cNvPr id="63510" name="TextBox 32"/>
          <p:cNvSpPr txBox="1"/>
          <p:nvPr/>
        </p:nvSpPr>
        <p:spPr>
          <a:xfrm>
            <a:off x="1659312" y="3975847"/>
            <a:ext cx="1471612" cy="646113"/>
          </a:xfrm>
          <a:prstGeom prst="rect">
            <a:avLst/>
          </a:prstGeom>
          <a:noFill/>
          <a:ln w="9525">
            <a:noFill/>
          </a:ln>
        </p:spPr>
        <p:txBody>
          <a:bodyPr>
            <a:spAutoFit/>
          </a:bodyPr>
          <a:lstStyle/>
          <a:p>
            <a:r>
              <a:rPr lang="zh-CN" altLang="en-US" sz="3600" b="1" dirty="0">
                <a:solidFill>
                  <a:srgbClr val="00B0F0"/>
                </a:solidFill>
                <a:latin typeface="黑体" panose="02010609060101010101" pitchFamily="49" charset="-122"/>
                <a:ea typeface="黑体" panose="02010609060101010101" pitchFamily="49" charset="-122"/>
              </a:rPr>
              <a:t>地</a:t>
            </a:r>
          </a:p>
        </p:txBody>
      </p:sp>
      <p:sp>
        <p:nvSpPr>
          <p:cNvPr id="23" name="椭圆 26"/>
          <p:cNvSpPr/>
          <p:nvPr/>
        </p:nvSpPr>
        <p:spPr>
          <a:xfrm>
            <a:off x="4419922" y="5631239"/>
            <a:ext cx="144463" cy="144462"/>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 name="文本框 1"/>
          <p:cNvSpPr txBox="1"/>
          <p:nvPr/>
        </p:nvSpPr>
        <p:spPr>
          <a:xfrm>
            <a:off x="4565015" y="5441404"/>
            <a:ext cx="3697236" cy="523220"/>
          </a:xfrm>
          <a:prstGeom prst="rect">
            <a:avLst/>
          </a:prstGeom>
          <a:noFill/>
        </p:spPr>
        <p:txBody>
          <a:bodyPr wrap="square" rtlCol="0">
            <a:spAutoFit/>
          </a:bodyPr>
          <a:lstStyle/>
          <a:p>
            <a:r>
              <a:rPr lang="zh-CN" altLang="en-US" sz="2800" dirty="0">
                <a:solidFill>
                  <a:srgbClr val="C00000"/>
                </a:solidFill>
                <a:latin typeface="黑体" panose="02010609060101010101" pitchFamily="49" charset="-122"/>
                <a:ea typeface="黑体" panose="02010609060101010101" pitchFamily="49" charset="-122"/>
                <a:sym typeface="黑体" panose="02010609060101010101" pitchFamily="49" charset="-122"/>
              </a:rPr>
              <a:t>内关理气降逆之用</a:t>
            </a:r>
            <a:endParaRPr lang="zh-CN" altLang="en-US" sz="2800" dirty="0">
              <a:solidFill>
                <a:srgbClr val="C00000"/>
              </a:solidFill>
              <a:latin typeface="黑体" panose="02010609060101010101" pitchFamily="49" charset="-122"/>
              <a:ea typeface="黑体" panose="02010609060101010101" pitchFamily="49" charset="-122"/>
            </a:endParaRPr>
          </a:p>
        </p:txBody>
      </p:sp>
      <p:sp>
        <p:nvSpPr>
          <p:cNvPr id="3" name="文本框 2"/>
          <p:cNvSpPr txBox="1"/>
          <p:nvPr/>
        </p:nvSpPr>
        <p:spPr>
          <a:xfrm>
            <a:off x="559435" y="1094740"/>
            <a:ext cx="2851150" cy="64516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zh-CN" altLang="en-US">
              <a:solidFill>
                <a:srgbClr val="000000"/>
              </a:solidFill>
            </a:endParaRPr>
          </a:p>
          <a:p>
            <a:endParaRPr lang="zh-CN" altLang="en-US">
              <a:solidFill>
                <a:srgbClr val="000000"/>
              </a:solidFill>
            </a:endParaRPr>
          </a:p>
        </p:txBody>
      </p:sp>
      <p:sp>
        <p:nvSpPr>
          <p:cNvPr id="4" name="文本框 3"/>
          <p:cNvSpPr txBox="1"/>
          <p:nvPr/>
        </p:nvSpPr>
        <p:spPr>
          <a:xfrm>
            <a:off x="1379220" y="4520565"/>
            <a:ext cx="2031365" cy="368300"/>
          </a:xfrm>
          <a:prstGeom prst="rect">
            <a:avLst/>
          </a:prstGeom>
          <a:noFill/>
        </p:spPr>
        <p:txBody>
          <a:bodyPr wrap="square" rtlCol="0">
            <a:spAutoFit/>
            <a:scene3d>
              <a:camera prst="orthographicFront"/>
              <a:lightRig rig="threePt" dir="t"/>
            </a:scene3d>
          </a:bodyPr>
          <a:lstStyle/>
          <a:p>
            <a:r>
              <a:rPr lang="en-US" altLang="zh-CN">
                <a:solidFill>
                  <a:srgbClr val="477DEA"/>
                </a:solidFill>
                <a:effectLst>
                  <a:outerShdw blurRad="38100" dist="25400" dir="5400000" algn="ctr" rotWithShape="0">
                    <a:srgbClr val="6E747A">
                      <a:alpha val="43000"/>
                    </a:srgbClr>
                  </a:outerShdw>
                </a:effectLst>
              </a:rPr>
              <a:t>middle part</a:t>
            </a:r>
          </a:p>
        </p:txBody>
      </p:sp>
      <p:sp>
        <p:nvSpPr>
          <p:cNvPr id="5" name="文本框 4"/>
          <p:cNvSpPr txBox="1"/>
          <p:nvPr/>
        </p:nvSpPr>
        <p:spPr>
          <a:xfrm>
            <a:off x="6425565" y="530860"/>
            <a:ext cx="2392045" cy="368300"/>
          </a:xfrm>
          <a:prstGeom prst="rect">
            <a:avLst/>
          </a:prstGeom>
          <a:noFill/>
        </p:spPr>
        <p:txBody>
          <a:bodyPr wrap="square" rtlCol="0">
            <a:spAutoFit/>
          </a:bodyPr>
          <a:lstStyle/>
          <a:p>
            <a:r>
              <a:rPr lang="en-US" altLang="zh-CN">
                <a:solidFill>
                  <a:srgbClr val="477DEA"/>
                </a:solidFill>
                <a:effectLst>
                  <a:outerShdw blurRad="38100" dist="25400" dir="5400000" algn="ctr" rotWithShape="0">
                    <a:srgbClr val="6E747A">
                      <a:alpha val="43000"/>
                    </a:srgbClr>
                  </a:outerShdw>
                </a:effectLst>
              </a:rPr>
              <a:t>upper part</a:t>
            </a:r>
          </a:p>
        </p:txBody>
      </p:sp>
      <p:sp>
        <p:nvSpPr>
          <p:cNvPr id="6" name="文本框 5"/>
          <p:cNvSpPr txBox="1"/>
          <p:nvPr/>
        </p:nvSpPr>
        <p:spPr>
          <a:xfrm>
            <a:off x="9401175" y="4622165"/>
            <a:ext cx="2350770" cy="368300"/>
          </a:xfrm>
          <a:prstGeom prst="rect">
            <a:avLst/>
          </a:prstGeom>
          <a:noFill/>
        </p:spPr>
        <p:txBody>
          <a:bodyPr wrap="square" rtlCol="0">
            <a:spAutoFit/>
          </a:bodyPr>
          <a:lstStyle/>
          <a:p>
            <a:r>
              <a:rPr lang="en-US" altLang="zh-CN">
                <a:solidFill>
                  <a:srgbClr val="477DEA"/>
                </a:solidFill>
                <a:effectLst>
                  <a:outerShdw blurRad="38100" dist="25400" dir="5400000" algn="ctr" rotWithShape="0">
                    <a:srgbClr val="6E747A">
                      <a:alpha val="43000"/>
                    </a:srgbClr>
                  </a:outerShdw>
                </a:effectLst>
              </a:rPr>
              <a:t>lower part</a:t>
            </a:r>
          </a:p>
        </p:txBody>
      </p:sp>
      <p:sp>
        <p:nvSpPr>
          <p:cNvPr id="7" name="文本框 6"/>
          <p:cNvSpPr txBox="1"/>
          <p:nvPr/>
        </p:nvSpPr>
        <p:spPr>
          <a:xfrm>
            <a:off x="4801870" y="3619500"/>
            <a:ext cx="2893695" cy="460375"/>
          </a:xfrm>
          <a:prstGeom prst="rect">
            <a:avLst/>
          </a:prstGeom>
          <a:noFill/>
        </p:spPr>
        <p:txBody>
          <a:bodyPr wrap="square" rtlCol="0">
            <a:spAutoFit/>
          </a:bodyPr>
          <a:lstStyle/>
          <a:p>
            <a:r>
              <a:rPr lang="zh-CN" altLang="en-US" sz="2400">
                <a:solidFill>
                  <a:srgbClr val="000000"/>
                </a:solidFill>
              </a:rPr>
              <a:t>Acupoint selection</a:t>
            </a:r>
          </a:p>
        </p:txBody>
      </p:sp>
      <p:sp>
        <p:nvSpPr>
          <p:cNvPr id="8" name="文本框 7"/>
          <p:cNvSpPr txBox="1"/>
          <p:nvPr/>
        </p:nvSpPr>
        <p:spPr>
          <a:xfrm>
            <a:off x="5524500" y="1757680"/>
            <a:ext cx="1210310" cy="368300"/>
          </a:xfrm>
          <a:prstGeom prst="rect">
            <a:avLst/>
          </a:prstGeom>
          <a:noFill/>
        </p:spPr>
        <p:txBody>
          <a:bodyPr wrap="square" rtlCol="0">
            <a:spAutoFit/>
            <a:scene3d>
              <a:camera prst="orthographicFront"/>
              <a:lightRig rig="threePt" dir="t"/>
            </a:scene3d>
          </a:bodyPr>
          <a:lstStyle/>
          <a:p>
            <a:r>
              <a:rPr lang="en-US" altLang="zh-CN">
                <a:ln w="10160">
                  <a:solidFill>
                    <a:srgbClr val="FFFFFF"/>
                  </a:solidFill>
                  <a:prstDash val="solid"/>
                </a:ln>
                <a:solidFill>
                  <a:srgbClr val="FFFFFF"/>
                </a:solidFill>
                <a:effectLst>
                  <a:outerShdw blurRad="38100" dist="22860" dir="5400000" algn="tl" rotWithShape="0">
                    <a:srgbClr val="000000">
                      <a:alpha val="30000"/>
                    </a:srgbClr>
                  </a:outerShdw>
                </a:effectLst>
              </a:rPr>
              <a:t>Baihui</a:t>
            </a:r>
          </a:p>
        </p:txBody>
      </p:sp>
      <p:sp>
        <p:nvSpPr>
          <p:cNvPr id="9" name="文本框 8"/>
          <p:cNvSpPr txBox="1"/>
          <p:nvPr/>
        </p:nvSpPr>
        <p:spPr>
          <a:xfrm>
            <a:off x="3110865" y="4448175"/>
            <a:ext cx="1033780" cy="368300"/>
          </a:xfrm>
          <a:prstGeom prst="rect">
            <a:avLst/>
          </a:prstGeom>
          <a:noFill/>
        </p:spPr>
        <p:txBody>
          <a:bodyPr wrap="none" rtlCol="0">
            <a:spAutoFit/>
          </a:bodyPr>
          <a:lstStyle/>
          <a:p>
            <a:r>
              <a:rPr lang="en-US" altLang="zh-CN">
                <a:ln>
                  <a:solidFill>
                    <a:srgbClr val="FFFFFF"/>
                  </a:solidFill>
                </a:ln>
                <a:solidFill>
                  <a:srgbClr val="FFFFFF"/>
                </a:solidFill>
              </a:rPr>
              <a:t>Neiguan </a:t>
            </a:r>
          </a:p>
        </p:txBody>
      </p:sp>
      <p:sp>
        <p:nvSpPr>
          <p:cNvPr id="10" name="文本框 9"/>
          <p:cNvSpPr txBox="1"/>
          <p:nvPr/>
        </p:nvSpPr>
        <p:spPr>
          <a:xfrm>
            <a:off x="8066405" y="4520565"/>
            <a:ext cx="1095375" cy="368300"/>
          </a:xfrm>
          <a:prstGeom prst="rect">
            <a:avLst/>
          </a:prstGeom>
          <a:noFill/>
        </p:spPr>
        <p:txBody>
          <a:bodyPr wrap="square" rtlCol="0">
            <a:spAutoFit/>
          </a:bodyPr>
          <a:lstStyle/>
          <a:p>
            <a:r>
              <a:rPr lang="en-US" altLang="zh-CN">
                <a:ln w="10160">
                  <a:solidFill>
                    <a:srgbClr val="FFFFFF"/>
                  </a:solidFill>
                  <a:prstDash val="solid"/>
                </a:ln>
                <a:solidFill>
                  <a:srgbClr val="FFFFFF"/>
                </a:solidFill>
                <a:effectLst>
                  <a:outerShdw blurRad="38100" dist="22860" dir="5400000" algn="tl" rotWithShape="0">
                    <a:srgbClr val="000000">
                      <a:alpha val="30000"/>
                    </a:srgbClr>
                  </a:outerShdw>
                </a:effectLst>
              </a:rPr>
              <a:t>Zusanli</a:t>
            </a:r>
          </a:p>
        </p:txBody>
      </p:sp>
      <p:sp>
        <p:nvSpPr>
          <p:cNvPr id="12" name="文本框 11"/>
          <p:cNvSpPr txBox="1"/>
          <p:nvPr/>
        </p:nvSpPr>
        <p:spPr>
          <a:xfrm>
            <a:off x="901700" y="5964555"/>
            <a:ext cx="2508885" cy="645160"/>
          </a:xfrm>
          <a:prstGeom prst="rect">
            <a:avLst/>
          </a:prstGeom>
          <a:noFill/>
        </p:spPr>
        <p:txBody>
          <a:bodyPr wrap="square" rtlCol="0">
            <a:spAutoFit/>
          </a:bodyPr>
          <a:lstStyle/>
          <a:p>
            <a:r>
              <a:rPr lang="en-US" altLang="zh-CN">
                <a:solidFill>
                  <a:srgbClr val="477DEA"/>
                </a:solidFill>
                <a:effectLst>
                  <a:outerShdw blurRad="38100" dist="25400" dir="5400000" algn="ctr" rotWithShape="0">
                    <a:srgbClr val="6E747A">
                      <a:alpha val="43000"/>
                    </a:srgbClr>
                  </a:outerShdw>
                </a:effectLst>
              </a:rPr>
              <a:t>take Baihui to </a:t>
            </a:r>
            <a:r>
              <a:rPr lang="en-US" altLang="zh-CN" dirty="0">
                <a:solidFill>
                  <a:srgbClr val="477DEA"/>
                </a:solidFill>
                <a:effectLst>
                  <a:outerShdw blurRad="38100" dist="25400" dir="5400000" algn="ctr" rotWithShape="0">
                    <a:srgbClr val="6E747A">
                      <a:alpha val="43000"/>
                    </a:srgbClr>
                  </a:outerShdw>
                </a:effectLst>
                <a:latin typeface="微软雅黑" panose="020B0503020204020204" charset="-122"/>
                <a:sym typeface="+mn-ea"/>
              </a:rPr>
              <a:t>refresh the spirit</a:t>
            </a:r>
            <a:r>
              <a:rPr lang="en-US" altLang="zh-CN">
                <a:solidFill>
                  <a:srgbClr val="477DEA"/>
                </a:solidFill>
                <a:effectLst>
                  <a:outerShdw blurRad="38100" dist="25400" dir="5400000" algn="ctr" rotWithShape="0">
                    <a:srgbClr val="6E747A">
                      <a:alpha val="43000"/>
                    </a:srgbClr>
                  </a:outerShdw>
                </a:effectLst>
              </a:rPr>
              <a:t> </a:t>
            </a:r>
          </a:p>
        </p:txBody>
      </p:sp>
      <p:sp>
        <p:nvSpPr>
          <p:cNvPr id="13" name="文本框 12"/>
          <p:cNvSpPr txBox="1"/>
          <p:nvPr/>
        </p:nvSpPr>
        <p:spPr>
          <a:xfrm>
            <a:off x="4423410" y="5964555"/>
            <a:ext cx="3462020" cy="645160"/>
          </a:xfrm>
          <a:prstGeom prst="rect">
            <a:avLst/>
          </a:prstGeom>
          <a:noFill/>
        </p:spPr>
        <p:txBody>
          <a:bodyPr wrap="square" rtlCol="0">
            <a:spAutoFit/>
          </a:bodyPr>
          <a:lstStyle/>
          <a:p>
            <a:pPr algn="just"/>
            <a:r>
              <a:rPr lang="en-US" altLang="zh-CN">
                <a:solidFill>
                  <a:srgbClr val="477DEA"/>
                </a:solidFill>
                <a:effectLst>
                  <a:outerShdw blurRad="38100" dist="25400" dir="5400000" algn="ctr" rotWithShape="0">
                    <a:srgbClr val="6E747A">
                      <a:alpha val="43000"/>
                    </a:srgbClr>
                  </a:outerShdw>
                </a:effectLst>
              </a:rPr>
              <a:t>take Neiguan</a:t>
            </a:r>
            <a:r>
              <a:rPr lang="zh-CN" altLang="en-US">
                <a:solidFill>
                  <a:srgbClr val="477DEA"/>
                </a:solidFill>
                <a:effectLst>
                  <a:outerShdw blurRad="38100" dist="25400" dir="5400000" algn="ctr" rotWithShape="0">
                    <a:srgbClr val="6E747A">
                      <a:alpha val="43000"/>
                    </a:srgbClr>
                  </a:outerShdw>
                </a:effectLst>
              </a:rPr>
              <a:t> to regulate </a:t>
            </a:r>
            <a:r>
              <a:rPr lang="en-US" altLang="zh-CN">
                <a:solidFill>
                  <a:srgbClr val="477DEA"/>
                </a:solidFill>
                <a:effectLst>
                  <a:outerShdw blurRad="38100" dist="25400" dir="5400000" algn="ctr" rotWithShape="0">
                    <a:srgbClr val="6E747A">
                      <a:alpha val="43000"/>
                    </a:srgbClr>
                  </a:outerShdw>
                </a:effectLst>
              </a:rPr>
              <a:t>Q</a:t>
            </a:r>
            <a:r>
              <a:rPr lang="zh-CN" altLang="en-US">
                <a:solidFill>
                  <a:srgbClr val="477DEA"/>
                </a:solidFill>
                <a:effectLst>
                  <a:outerShdw blurRad="38100" dist="25400" dir="5400000" algn="ctr" rotWithShape="0">
                    <a:srgbClr val="6E747A">
                      <a:alpha val="43000"/>
                    </a:srgbClr>
                  </a:outerShdw>
                </a:effectLst>
              </a:rPr>
              <a:t>i and reduce </a:t>
            </a:r>
            <a:r>
              <a:rPr lang="en-US" altLang="zh-CN">
                <a:solidFill>
                  <a:srgbClr val="477DEA"/>
                </a:solidFill>
                <a:effectLst>
                  <a:outerShdw blurRad="38100" dist="25400" dir="5400000" algn="ctr" rotWithShape="0">
                    <a:srgbClr val="6E747A">
                      <a:alpha val="43000"/>
                    </a:srgbClr>
                  </a:outerShdw>
                </a:effectLst>
              </a:rPr>
              <a:t>reversed flow of Qi</a:t>
            </a:r>
          </a:p>
        </p:txBody>
      </p:sp>
      <p:sp>
        <p:nvSpPr>
          <p:cNvPr id="14" name="文本框 13"/>
          <p:cNvSpPr txBox="1"/>
          <p:nvPr/>
        </p:nvSpPr>
        <p:spPr>
          <a:xfrm>
            <a:off x="8511540" y="6102985"/>
            <a:ext cx="3685540" cy="368300"/>
          </a:xfrm>
          <a:prstGeom prst="rect">
            <a:avLst/>
          </a:prstGeom>
          <a:noFill/>
        </p:spPr>
        <p:txBody>
          <a:bodyPr wrap="square" rtlCol="0">
            <a:spAutoFit/>
          </a:bodyPr>
          <a:lstStyle/>
          <a:p>
            <a:r>
              <a:rPr lang="en-US" altLang="zh-CN">
                <a:solidFill>
                  <a:srgbClr val="477DEA"/>
                </a:solidFill>
                <a:effectLst>
                  <a:outerShdw blurRad="38100" dist="25400" dir="5400000" algn="ctr" rotWithShape="0">
                    <a:srgbClr val="6E747A">
                      <a:alpha val="43000"/>
                    </a:srgbClr>
                  </a:outerShdw>
                </a:effectLst>
              </a:rPr>
              <a:t>take Zusanli to </a:t>
            </a:r>
            <a:r>
              <a:rPr lang="en-US" altLang="zh-CN" dirty="0">
                <a:solidFill>
                  <a:srgbClr val="477DEA"/>
                </a:solidFill>
                <a:effectLst>
                  <a:outerShdw blurRad="38100" dist="25400" dir="5400000" algn="ctr" rotWithShape="0">
                    <a:srgbClr val="6E747A">
                      <a:alpha val="43000"/>
                    </a:srgbClr>
                  </a:outerShdw>
                </a:effectLst>
                <a:latin typeface="微软雅黑" panose="020B0503020204020204" charset="-122"/>
                <a:sym typeface="+mn-ea"/>
              </a:rPr>
              <a:t>ivigorate Q</a:t>
            </a:r>
            <a:r>
              <a:rPr lang="en-US" altLang="zh-CN" dirty="0">
                <a:solidFill>
                  <a:srgbClr val="006EA3"/>
                </a:solidFill>
                <a:latin typeface="微软雅黑" panose="020B0503020204020204" charset="-122"/>
                <a:sym typeface="+mn-ea"/>
              </a:rPr>
              <a:t>i</a:t>
            </a:r>
            <a:endParaRPr lang="en-US" altLang="zh-CN">
              <a:solidFill>
                <a:srgbClr val="000000"/>
              </a:solidFill>
            </a:endParaRPr>
          </a:p>
        </p:txBody>
      </p:sp>
    </p:spTree>
    <p:extLst>
      <p:ext uri="{BB962C8B-B14F-4D97-AF65-F5344CB8AC3E}">
        <p14:creationId xmlns:p14="http://schemas.microsoft.com/office/powerpoint/2010/main" val="21984781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理论来源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9" name="组合 8"/>
          <p:cNvGrpSpPr/>
          <p:nvPr/>
        </p:nvGrpSpPr>
        <p:grpSpPr>
          <a:xfrm>
            <a:off x="643890" y="1523365"/>
            <a:ext cx="8068310" cy="890270"/>
            <a:chOff x="3086" y="4383"/>
            <a:chExt cx="12706" cy="1402"/>
          </a:xfrm>
        </p:grpSpPr>
        <p:sp>
          <p:nvSpPr>
            <p:cNvPr id="7" name="对角圆角矩形 6"/>
            <p:cNvSpPr/>
            <p:nvPr/>
          </p:nvSpPr>
          <p:spPr>
            <a:xfrm>
              <a:off x="3086" y="4383"/>
              <a:ext cx="12706" cy="1402"/>
            </a:xfrm>
            <a:prstGeom prst="round2DiagRect">
              <a:avLst/>
            </a:prstGeom>
            <a:solidFill>
              <a:schemeClr val="accent1">
                <a:lumMod val="60000"/>
                <a:lumOff val="40000"/>
              </a:schemeClr>
            </a:solidFill>
            <a:ln w="9525">
              <a:noFill/>
            </a:ln>
          </p:spPr>
          <p:txBody>
            <a:bodyPr wrap="none" rtlCol="0" anchor="ctr">
              <a:noAutofit/>
            </a:bodyPr>
            <a:lstStyle/>
            <a:p>
              <a:pPr algn="ctr" fontAlgn="base">
                <a:buFont typeface="Arial" panose="020B0604020202020204" pitchFamily="34" charset="0"/>
                <a:buNone/>
              </a:pPr>
              <a:endParaRPr lang="zh-CN" altLang="en-US" sz="2000" b="1" dirty="0">
                <a:solidFill>
                  <a:srgbClr val="FFFFFF"/>
                </a:solidFill>
                <a:latin typeface="黑体" panose="02010609060101010101" pitchFamily="49" charset="-122"/>
                <a:ea typeface="黑体" panose="02010609060101010101" pitchFamily="49" charset="-122"/>
                <a:sym typeface="+mn-ea"/>
              </a:endParaRPr>
            </a:p>
          </p:txBody>
        </p:sp>
        <p:sp>
          <p:nvSpPr>
            <p:cNvPr id="8" name="文本框 7"/>
            <p:cNvSpPr txBox="1"/>
            <p:nvPr/>
          </p:nvSpPr>
          <p:spPr>
            <a:xfrm>
              <a:off x="3279" y="4532"/>
              <a:ext cx="12421" cy="1113"/>
            </a:xfrm>
            <a:prstGeom prst="rect">
              <a:avLst/>
            </a:prstGeom>
            <a:noFill/>
          </p:spPr>
          <p:txBody>
            <a:bodyPr wrap="square" rtlCol="0">
              <a:spAutoFit/>
            </a:bodyPr>
            <a:lstStyle/>
            <a:p>
              <a:r>
                <a:rPr lang="zh-CN" altLang="en-US" sz="2000" b="1" dirty="0">
                  <a:solidFill>
                    <a:srgbClr val="FFFFFF"/>
                  </a:solidFill>
                  <a:latin typeface="黑体" panose="02010609060101010101" pitchFamily="49" charset="-122"/>
                  <a:ea typeface="黑体" panose="02010609060101010101" pitchFamily="49" charset="-122"/>
                </a:rPr>
                <a:t>百会为经外奇穴，属于督脉</a:t>
              </a:r>
              <a:r>
                <a:rPr lang="en-US" altLang="zh-CN" sz="2000" b="1" dirty="0">
                  <a:solidFill>
                    <a:srgbClr val="FFFFFF"/>
                  </a:solidFill>
                  <a:latin typeface="黑体" panose="02010609060101010101" pitchFamily="49" charset="-122"/>
                  <a:ea typeface="黑体" panose="02010609060101010101" pitchFamily="49" charset="-122"/>
                </a:rPr>
                <a:t>,</a:t>
              </a:r>
              <a:r>
                <a:rPr lang="zh-CN" altLang="en-US" sz="2000" b="1" dirty="0">
                  <a:solidFill>
                    <a:srgbClr val="FFFFFF"/>
                  </a:solidFill>
                  <a:latin typeface="黑体" panose="02010609060101010101" pitchFamily="49" charset="-122"/>
                  <a:ea typeface="黑体" panose="02010609060101010101" pitchFamily="49" charset="-122"/>
                </a:rPr>
                <a:t>是督脉、足太阳膀胱经、手少阳三焦经、足少阳胆经、足厥阴肝经等五条经脉的交会处。</a:t>
              </a:r>
            </a:p>
          </p:txBody>
        </p:sp>
      </p:grpSp>
      <p:grpSp>
        <p:nvGrpSpPr>
          <p:cNvPr id="10" name="组合 9"/>
          <p:cNvGrpSpPr/>
          <p:nvPr/>
        </p:nvGrpSpPr>
        <p:grpSpPr>
          <a:xfrm>
            <a:off x="644525" y="5196840"/>
            <a:ext cx="11214735" cy="627380"/>
            <a:chOff x="3086" y="4383"/>
            <a:chExt cx="17048" cy="1402"/>
          </a:xfrm>
          <a:solidFill>
            <a:schemeClr val="accent3">
              <a:lumMod val="75000"/>
            </a:schemeClr>
          </a:solidFill>
        </p:grpSpPr>
        <p:sp>
          <p:nvSpPr>
            <p:cNvPr id="11" name="对角圆角矩形 10"/>
            <p:cNvSpPr/>
            <p:nvPr/>
          </p:nvSpPr>
          <p:spPr>
            <a:xfrm>
              <a:off x="3086" y="4383"/>
              <a:ext cx="17048" cy="1402"/>
            </a:xfrm>
            <a:prstGeom prst="round2DiagRect">
              <a:avLst/>
            </a:prstGeom>
            <a:grpFill/>
            <a:ln w="9525">
              <a:noFill/>
            </a:ln>
          </p:spPr>
          <p:txBody>
            <a:bodyPr wrap="none" rtlCol="0" anchor="ctr">
              <a:noAutofit/>
            </a:bodyPr>
            <a:lstStyle/>
            <a:p>
              <a:pPr algn="ctr" fontAlgn="base">
                <a:buFont typeface="Arial" panose="020B0604020202020204" pitchFamily="34" charset="0"/>
                <a:buNone/>
              </a:pPr>
              <a:endParaRPr lang="zh-CN" altLang="en-US" sz="2000" b="1" dirty="0">
                <a:solidFill>
                  <a:srgbClr val="FFFFFF"/>
                </a:solidFill>
                <a:latin typeface="黑体" panose="02010609060101010101" pitchFamily="49" charset="-122"/>
                <a:ea typeface="黑体" panose="02010609060101010101" pitchFamily="49" charset="-122"/>
                <a:sym typeface="+mn-ea"/>
              </a:endParaRPr>
            </a:p>
          </p:txBody>
        </p:sp>
        <p:sp>
          <p:nvSpPr>
            <p:cNvPr id="12" name="文本框 11"/>
            <p:cNvSpPr txBox="1"/>
            <p:nvPr/>
          </p:nvSpPr>
          <p:spPr>
            <a:xfrm>
              <a:off x="3278" y="4532"/>
              <a:ext cx="16579" cy="891"/>
            </a:xfrm>
            <a:prstGeom prst="rect">
              <a:avLst/>
            </a:prstGeom>
            <a:grpFill/>
          </p:spPr>
          <p:txBody>
            <a:bodyPr wrap="square" rtlCol="0">
              <a:spAutoFit/>
            </a:bodyPr>
            <a:lstStyle/>
            <a:p>
              <a:r>
                <a:rPr lang="zh-CN" altLang="en-US" sz="2000" b="1" dirty="0">
                  <a:solidFill>
                    <a:srgbClr val="FFFFFF"/>
                  </a:solidFill>
                  <a:latin typeface="黑体" panose="02010609060101010101" pitchFamily="49" charset="-122"/>
                  <a:ea typeface="黑体" panose="02010609060101010101" pitchFamily="49" charset="-122"/>
                </a:rPr>
                <a:t>足三里穴为胃经之合穴</a:t>
              </a:r>
              <a:r>
                <a:rPr lang="en-US" altLang="zh-CN" sz="2000" b="1" dirty="0">
                  <a:solidFill>
                    <a:srgbClr val="FFFFFF"/>
                  </a:solidFill>
                  <a:latin typeface="黑体" panose="02010609060101010101" pitchFamily="49" charset="-122"/>
                  <a:ea typeface="黑体" panose="02010609060101010101" pitchFamily="49" charset="-122"/>
                </a:rPr>
                <a:t>,</a:t>
              </a:r>
              <a:r>
                <a:rPr lang="zh-CN" altLang="en-US" sz="2000" b="1" dirty="0">
                  <a:solidFill>
                    <a:srgbClr val="FFFFFF"/>
                  </a:solidFill>
                  <a:latin typeface="黑体" panose="02010609060101010101" pitchFamily="49" charset="-122"/>
                  <a:ea typeface="黑体" panose="02010609060101010101" pitchFamily="49" charset="-122"/>
                </a:rPr>
                <a:t>具有理脾胃、调气血、补虚弱、宣畅气机诸多功效。</a:t>
              </a:r>
            </a:p>
          </p:txBody>
        </p:sp>
      </p:grpSp>
      <p:grpSp>
        <p:nvGrpSpPr>
          <p:cNvPr id="13" name="组合 12"/>
          <p:cNvGrpSpPr/>
          <p:nvPr/>
        </p:nvGrpSpPr>
        <p:grpSpPr>
          <a:xfrm>
            <a:off x="643890" y="3335655"/>
            <a:ext cx="11424920" cy="890270"/>
            <a:chOff x="3086" y="4383"/>
            <a:chExt cx="12943" cy="1402"/>
          </a:xfrm>
          <a:solidFill>
            <a:schemeClr val="accent6">
              <a:lumMod val="60000"/>
              <a:lumOff val="40000"/>
            </a:schemeClr>
          </a:solidFill>
        </p:grpSpPr>
        <p:sp>
          <p:nvSpPr>
            <p:cNvPr id="14" name="对角圆角矩形 13"/>
            <p:cNvSpPr/>
            <p:nvPr/>
          </p:nvSpPr>
          <p:spPr>
            <a:xfrm>
              <a:off x="3086" y="4383"/>
              <a:ext cx="12706" cy="1402"/>
            </a:xfrm>
            <a:prstGeom prst="round2DiagRect">
              <a:avLst/>
            </a:prstGeom>
            <a:grpFill/>
            <a:ln w="9525">
              <a:noFill/>
            </a:ln>
          </p:spPr>
          <p:txBody>
            <a:bodyPr wrap="none" rtlCol="0" anchor="ctr">
              <a:noAutofit/>
            </a:bodyPr>
            <a:lstStyle/>
            <a:p>
              <a:pPr algn="ctr" fontAlgn="base">
                <a:buFont typeface="Arial" panose="020B0604020202020204" pitchFamily="34" charset="0"/>
                <a:buNone/>
              </a:pPr>
              <a:endParaRPr lang="zh-CN" altLang="en-US" sz="2000" b="1" dirty="0">
                <a:solidFill>
                  <a:srgbClr val="FFFFFF"/>
                </a:solidFill>
                <a:latin typeface="黑体" panose="02010609060101010101" pitchFamily="49" charset="-122"/>
                <a:ea typeface="黑体" panose="02010609060101010101" pitchFamily="49" charset="-122"/>
                <a:sym typeface="+mn-ea"/>
              </a:endParaRPr>
            </a:p>
          </p:txBody>
        </p:sp>
        <p:sp>
          <p:nvSpPr>
            <p:cNvPr id="15" name="文本框 14"/>
            <p:cNvSpPr txBox="1"/>
            <p:nvPr/>
          </p:nvSpPr>
          <p:spPr>
            <a:xfrm>
              <a:off x="3279" y="4532"/>
              <a:ext cx="12750" cy="1113"/>
            </a:xfrm>
            <a:prstGeom prst="rect">
              <a:avLst/>
            </a:prstGeom>
            <a:grpFill/>
          </p:spPr>
          <p:txBody>
            <a:bodyPr wrap="square" rtlCol="0">
              <a:spAutoFit/>
            </a:bodyPr>
            <a:lstStyle/>
            <a:p>
              <a:r>
                <a:rPr lang="zh-CN" altLang="en-US" sz="2000" b="1" dirty="0">
                  <a:solidFill>
                    <a:srgbClr val="FFFFFF"/>
                  </a:solidFill>
                  <a:latin typeface="黑体" panose="02010609060101010101" pitchFamily="49" charset="-122"/>
                  <a:ea typeface="黑体" panose="02010609060101010101" pitchFamily="49" charset="-122"/>
                </a:rPr>
                <a:t>内关穴为手厥阴心包经之络</a:t>
              </a:r>
              <a:r>
                <a:rPr lang="en-US" altLang="zh-CN" sz="2000" b="1" dirty="0">
                  <a:solidFill>
                    <a:srgbClr val="FFFFFF"/>
                  </a:solidFill>
                  <a:latin typeface="黑体" panose="02010609060101010101" pitchFamily="49" charset="-122"/>
                  <a:ea typeface="黑体" panose="02010609060101010101" pitchFamily="49" charset="-122"/>
                </a:rPr>
                <a:t>,</a:t>
              </a:r>
              <a:r>
                <a:rPr lang="zh-CN" altLang="en-US" sz="2000" b="1" dirty="0">
                  <a:solidFill>
                    <a:srgbClr val="FFFFFF"/>
                  </a:solidFill>
                  <a:latin typeface="黑体" panose="02010609060101010101" pitchFamily="49" charset="-122"/>
                  <a:ea typeface="黑体" panose="02010609060101010101" pitchFamily="49" charset="-122"/>
                </a:rPr>
                <a:t>别走手少阳经</a:t>
              </a:r>
              <a:r>
                <a:rPr lang="en-US" altLang="zh-CN" sz="2000" b="1" dirty="0">
                  <a:solidFill>
                    <a:srgbClr val="FFFFFF"/>
                  </a:solidFill>
                  <a:latin typeface="黑体" panose="02010609060101010101" pitchFamily="49" charset="-122"/>
                  <a:ea typeface="黑体" panose="02010609060101010101" pitchFamily="49" charset="-122"/>
                </a:rPr>
                <a:t>,</a:t>
              </a:r>
              <a:r>
                <a:rPr lang="zh-CN" altLang="en-US" sz="2000" b="1" dirty="0">
                  <a:solidFill>
                    <a:srgbClr val="FFFFFF"/>
                  </a:solidFill>
                  <a:latin typeface="黑体" panose="02010609060101010101" pitchFamily="49" charset="-122"/>
                  <a:ea typeface="黑体" panose="02010609060101010101" pitchFamily="49" charset="-122"/>
                </a:rPr>
                <a:t>又与阴维脉脉气相同</a:t>
              </a:r>
              <a:r>
                <a:rPr lang="en-US" altLang="zh-CN" sz="2000" b="1" dirty="0">
                  <a:solidFill>
                    <a:srgbClr val="FFFFFF"/>
                  </a:solidFill>
                  <a:latin typeface="黑体" panose="02010609060101010101" pitchFamily="49" charset="-122"/>
                  <a:ea typeface="黑体" panose="02010609060101010101" pitchFamily="49" charset="-122"/>
                </a:rPr>
                <a:t>,</a:t>
              </a:r>
              <a:r>
                <a:rPr lang="zh-CN" altLang="en-US" sz="2000" b="1" dirty="0">
                  <a:solidFill>
                    <a:srgbClr val="FFFFFF"/>
                  </a:solidFill>
                  <a:latin typeface="黑体" panose="02010609060101010101" pitchFamily="49" charset="-122"/>
                  <a:ea typeface="黑体" panose="02010609060101010101" pitchFamily="49" charset="-122"/>
                </a:rPr>
                <a:t>是奇经八脉交会穴之一。益心安神</a:t>
              </a:r>
              <a:r>
                <a:rPr lang="en-US" altLang="zh-CN" sz="2000" b="1" dirty="0">
                  <a:solidFill>
                    <a:srgbClr val="FFFFFF"/>
                  </a:solidFill>
                  <a:latin typeface="黑体" panose="02010609060101010101" pitchFamily="49" charset="-122"/>
                  <a:ea typeface="黑体" panose="02010609060101010101" pitchFamily="49" charset="-122"/>
                </a:rPr>
                <a:t>,</a:t>
              </a:r>
              <a:r>
                <a:rPr lang="zh-CN" altLang="en-US" sz="2000" b="1" dirty="0">
                  <a:solidFill>
                    <a:srgbClr val="FFFFFF"/>
                  </a:solidFill>
                  <a:latin typeface="黑体" panose="02010609060101010101" pitchFamily="49" charset="-122"/>
                  <a:ea typeface="黑体" panose="02010609060101010101" pitchFamily="49" charset="-122"/>
                </a:rPr>
                <a:t>和胃降逆</a:t>
              </a:r>
              <a:r>
                <a:rPr lang="en-US" altLang="zh-CN" sz="2000" b="1" dirty="0">
                  <a:solidFill>
                    <a:srgbClr val="FFFFFF"/>
                  </a:solidFill>
                  <a:latin typeface="黑体" panose="02010609060101010101" pitchFamily="49" charset="-122"/>
                  <a:ea typeface="黑体" panose="02010609060101010101" pitchFamily="49" charset="-122"/>
                </a:rPr>
                <a:t>,</a:t>
              </a:r>
              <a:r>
                <a:rPr lang="zh-CN" altLang="en-US" sz="2000" b="1" dirty="0">
                  <a:solidFill>
                    <a:srgbClr val="FFFFFF"/>
                  </a:solidFill>
                  <a:latin typeface="黑体" panose="02010609060101010101" pitchFamily="49" charset="-122"/>
                  <a:ea typeface="黑体" panose="02010609060101010101" pitchFamily="49" charset="-122"/>
                </a:rPr>
                <a:t>宽胸理气</a:t>
              </a:r>
              <a:r>
                <a:rPr lang="en-US" altLang="zh-CN" sz="2000" b="1" dirty="0">
                  <a:solidFill>
                    <a:srgbClr val="FFFFFF"/>
                  </a:solidFill>
                  <a:latin typeface="黑体" panose="02010609060101010101" pitchFamily="49" charset="-122"/>
                  <a:ea typeface="黑体" panose="02010609060101010101" pitchFamily="49" charset="-122"/>
                </a:rPr>
                <a:t>,</a:t>
              </a:r>
              <a:r>
                <a:rPr lang="zh-CN" altLang="en-US" sz="2000" b="1" dirty="0">
                  <a:solidFill>
                    <a:srgbClr val="FFFFFF"/>
                  </a:solidFill>
                  <a:latin typeface="黑体" panose="02010609060101010101" pitchFamily="49" charset="-122"/>
                  <a:ea typeface="黑体" panose="02010609060101010101" pitchFamily="49" charset="-122"/>
                </a:rPr>
                <a:t>镇静止痛之功效。</a:t>
              </a:r>
            </a:p>
          </p:txBody>
        </p:sp>
      </p:grpSp>
      <p:grpSp>
        <p:nvGrpSpPr>
          <p:cNvPr id="2" name="组合 1"/>
          <p:cNvGrpSpPr/>
          <p:nvPr/>
        </p:nvGrpSpPr>
        <p:grpSpPr>
          <a:xfrm>
            <a:off x="8754110" y="225425"/>
            <a:ext cx="3315335" cy="2339848"/>
            <a:chOff x="14268" y="355"/>
            <a:chExt cx="4608" cy="1892"/>
          </a:xfrm>
        </p:grpSpPr>
        <p:sp>
          <p:nvSpPr>
            <p:cNvPr id="3" name="爆炸形 1 2"/>
            <p:cNvSpPr/>
            <p:nvPr/>
          </p:nvSpPr>
          <p:spPr>
            <a:xfrm>
              <a:off x="14268" y="355"/>
              <a:ext cx="4608" cy="1892"/>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文本框 3"/>
            <p:cNvSpPr txBox="1"/>
            <p:nvPr/>
          </p:nvSpPr>
          <p:spPr>
            <a:xfrm>
              <a:off x="14863" y="845"/>
              <a:ext cx="3417" cy="372"/>
            </a:xfrm>
            <a:prstGeom prst="rect">
              <a:avLst/>
            </a:prstGeom>
            <a:noFill/>
          </p:spPr>
          <p:txBody>
            <a:bodyPr wrap="square" rtlCol="0">
              <a:spAutoFit/>
            </a:bodyPr>
            <a:lstStyle/>
            <a:p>
              <a:pPr algn="ctr"/>
              <a:r>
                <a:rPr lang="zh-CN" altLang="en-US" sz="2400" b="1" dirty="0">
                  <a:solidFill>
                    <a:srgbClr val="FFFFFF"/>
                  </a:solidFill>
                  <a:latin typeface="黑体" panose="02010609060101010101" pitchFamily="49" charset="-122"/>
                  <a:ea typeface="黑体" panose="02010609060101010101" pitchFamily="49" charset="-122"/>
                  <a:sym typeface="+mn-ea"/>
                </a:rPr>
                <a:t>循经取穴</a:t>
              </a:r>
            </a:p>
          </p:txBody>
        </p:sp>
      </p:grpSp>
      <p:sp>
        <p:nvSpPr>
          <p:cNvPr id="5" name="文本框 4"/>
          <p:cNvSpPr txBox="1"/>
          <p:nvPr/>
        </p:nvSpPr>
        <p:spPr>
          <a:xfrm>
            <a:off x="644525" y="1062990"/>
            <a:ext cx="2392045" cy="36830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zh-CN" altLang="en-US">
              <a:solidFill>
                <a:srgbClr val="000000"/>
              </a:solidFill>
            </a:endParaRPr>
          </a:p>
        </p:txBody>
      </p:sp>
      <p:sp>
        <p:nvSpPr>
          <p:cNvPr id="6" name="文本框 5"/>
          <p:cNvSpPr txBox="1"/>
          <p:nvPr/>
        </p:nvSpPr>
        <p:spPr>
          <a:xfrm>
            <a:off x="9467850" y="1207135"/>
            <a:ext cx="2392680" cy="645160"/>
          </a:xfrm>
          <a:prstGeom prst="rect">
            <a:avLst/>
          </a:prstGeom>
          <a:noFill/>
        </p:spPr>
        <p:txBody>
          <a:bodyPr wrap="square" rtlCol="0">
            <a:spAutoFit/>
          </a:bodyPr>
          <a:lstStyle/>
          <a:p>
            <a:r>
              <a:rPr lang="zh-CN" altLang="en-US">
                <a:ln w="10160">
                  <a:solidFill>
                    <a:srgbClr val="FFFFFF"/>
                  </a:solidFill>
                  <a:prstDash val="solid"/>
                </a:ln>
                <a:solidFill>
                  <a:srgbClr val="FFFFFF"/>
                </a:solidFill>
                <a:effectLst>
                  <a:outerShdw blurRad="38100" dist="22860" dir="5400000" algn="tl" rotWithShape="0">
                    <a:srgbClr val="000000">
                      <a:alpha val="30000"/>
                    </a:srgbClr>
                  </a:outerShdw>
                </a:effectLst>
              </a:rPr>
              <a:t>Acupoint selection along meridians</a:t>
            </a:r>
          </a:p>
        </p:txBody>
      </p:sp>
      <p:sp>
        <p:nvSpPr>
          <p:cNvPr id="17" name="文本框 16"/>
          <p:cNvSpPr txBox="1"/>
          <p:nvPr/>
        </p:nvSpPr>
        <p:spPr>
          <a:xfrm>
            <a:off x="643890" y="2413635"/>
            <a:ext cx="11163935" cy="922020"/>
          </a:xfrm>
          <a:prstGeom prst="rect">
            <a:avLst/>
          </a:prstGeom>
          <a:noFill/>
        </p:spPr>
        <p:txBody>
          <a:bodyPr wrap="square" rtlCol="0">
            <a:spAutoFit/>
          </a:bodyPr>
          <a:lstStyle/>
          <a:p>
            <a:pPr algn="just"/>
            <a:r>
              <a:rPr lang="en-US" altLang="zh-CN">
                <a:solidFill>
                  <a:srgbClr val="477DEA"/>
                </a:solidFill>
                <a:effectLst>
                  <a:outerShdw blurRad="38100" dist="25400" dir="5400000" algn="ctr" rotWithShape="0">
                    <a:srgbClr val="6E747A">
                      <a:alpha val="43000"/>
                    </a:srgbClr>
                  </a:outerShdw>
                </a:effectLst>
              </a:rPr>
              <a:t>    </a:t>
            </a:r>
            <a:r>
              <a:rPr lang="zh-CN" altLang="en-US">
                <a:solidFill>
                  <a:srgbClr val="000000"/>
                </a:solidFill>
                <a:effectLst>
                  <a:outerShdw blurRad="38100" dist="19050" dir="2700000" algn="tl" rotWithShape="0">
                    <a:srgbClr val="000000">
                      <a:alpha val="40000"/>
                    </a:srgbClr>
                  </a:outerShdw>
                </a:effectLst>
              </a:rPr>
              <a:t>Baihui is a special point for the</a:t>
            </a:r>
            <a:r>
              <a:rPr lang="zh-CN" altLang="en-US">
                <a:solidFill>
                  <a:srgbClr val="000000"/>
                </a:solidFill>
                <a:effectLst>
                  <a:outerShdw blurRad="38100" dist="19050" dir="2700000" algn="tl" rotWithShape="0">
                    <a:srgbClr val="000000">
                      <a:alpha val="40000"/>
                    </a:srgbClr>
                  </a:outerShdw>
                </a:effectLst>
                <a:sym typeface="+mn-ea"/>
              </a:rPr>
              <a:t> </a:t>
            </a:r>
            <a:r>
              <a:rPr lang="en-US" altLang="zh-CN">
                <a:solidFill>
                  <a:srgbClr val="000000"/>
                </a:solidFill>
                <a:effectLst>
                  <a:outerShdw blurRad="38100" dist="19050" dir="2700000" algn="tl" rotWithShape="0">
                    <a:srgbClr val="000000">
                      <a:alpha val="40000"/>
                    </a:srgbClr>
                  </a:outerShdw>
                </a:effectLst>
                <a:sym typeface="+mn-ea"/>
              </a:rPr>
              <a:t>e</a:t>
            </a:r>
            <a:r>
              <a:rPr lang="zh-CN" altLang="en-US">
                <a:solidFill>
                  <a:srgbClr val="000000"/>
                </a:solidFill>
                <a:effectLst>
                  <a:outerShdw blurRad="38100" dist="19050" dir="2700000" algn="tl" rotWithShape="0">
                    <a:srgbClr val="000000">
                      <a:alpha val="40000"/>
                    </a:srgbClr>
                  </a:outerShdw>
                </a:effectLst>
                <a:sym typeface="+mn-ea"/>
              </a:rPr>
              <a:t>xtraordinary </a:t>
            </a:r>
            <a:r>
              <a:rPr lang="en-US" altLang="zh-CN">
                <a:solidFill>
                  <a:srgbClr val="000000"/>
                </a:solidFill>
                <a:effectLst>
                  <a:outerShdw blurRad="38100" dist="19050" dir="2700000" algn="tl" rotWithShape="0">
                    <a:srgbClr val="000000">
                      <a:alpha val="40000"/>
                    </a:srgbClr>
                  </a:outerShdw>
                </a:effectLst>
                <a:sym typeface="+mn-ea"/>
              </a:rPr>
              <a:t>p</a:t>
            </a:r>
            <a:r>
              <a:rPr lang="zh-CN" altLang="en-US">
                <a:solidFill>
                  <a:srgbClr val="000000"/>
                </a:solidFill>
                <a:effectLst>
                  <a:outerShdw blurRad="38100" dist="19050" dir="2700000" algn="tl" rotWithShape="0">
                    <a:srgbClr val="000000">
                      <a:alpha val="40000"/>
                    </a:srgbClr>
                  </a:outerShdw>
                </a:effectLst>
                <a:sym typeface="+mn-ea"/>
              </a:rPr>
              <a:t>oints</a:t>
            </a:r>
            <a:r>
              <a:rPr lang="zh-CN" altLang="en-US">
                <a:solidFill>
                  <a:srgbClr val="000000"/>
                </a:solidFill>
                <a:effectLst>
                  <a:outerShdw blurRad="38100" dist="19050" dir="2700000" algn="tl" rotWithShape="0">
                    <a:srgbClr val="000000">
                      <a:alpha val="40000"/>
                    </a:srgbClr>
                  </a:outerShdw>
                </a:effectLst>
              </a:rPr>
              <a:t>, belonging to the Du Meridian. It is the intersection of the five meridians</a:t>
            </a:r>
            <a:r>
              <a:rPr lang="en-US" altLang="zh-CN">
                <a:solidFill>
                  <a:srgbClr val="000000"/>
                </a:solidFill>
                <a:effectLst>
                  <a:outerShdw blurRad="38100" dist="19050" dir="2700000" algn="tl" rotWithShape="0">
                    <a:srgbClr val="000000">
                      <a:alpha val="40000"/>
                    </a:srgbClr>
                  </a:outerShdw>
                </a:effectLst>
              </a:rPr>
              <a:t>.They are</a:t>
            </a:r>
            <a:r>
              <a:rPr lang="zh-CN" altLang="en-US">
                <a:solidFill>
                  <a:srgbClr val="000000"/>
                </a:solidFill>
                <a:effectLst>
                  <a:outerShdw blurRad="38100" dist="19050" dir="2700000" algn="tl" rotWithShape="0">
                    <a:srgbClr val="000000">
                      <a:alpha val="40000"/>
                    </a:srgbClr>
                  </a:outerShdw>
                </a:effectLst>
              </a:rPr>
              <a:t> the Du Meridian, the Bladder meridian </a:t>
            </a:r>
            <a:r>
              <a:rPr lang="en-US" altLang="zh-CN">
                <a:solidFill>
                  <a:srgbClr val="000000"/>
                </a:solidFill>
                <a:effectLst>
                  <a:outerShdw blurRad="38100" dist="19050" dir="2700000" algn="tl" rotWithShape="0">
                    <a:srgbClr val="000000">
                      <a:alpha val="40000"/>
                    </a:srgbClr>
                  </a:outerShdw>
                </a:effectLst>
              </a:rPr>
              <a:t>of foot-Taiyang</a:t>
            </a:r>
            <a:r>
              <a:rPr lang="zh-CN" altLang="en-US">
                <a:solidFill>
                  <a:srgbClr val="000000"/>
                </a:solidFill>
                <a:effectLst>
                  <a:outerShdw blurRad="38100" dist="19050" dir="2700000" algn="tl" rotWithShape="0">
                    <a:srgbClr val="000000">
                      <a:alpha val="40000"/>
                    </a:srgbClr>
                  </a:outerShdw>
                </a:effectLst>
              </a:rPr>
              <a:t>, the </a:t>
            </a:r>
            <a:r>
              <a:rPr lang="en-US" altLang="zh-CN">
                <a:solidFill>
                  <a:srgbClr val="000000"/>
                </a:solidFill>
                <a:effectLst>
                  <a:outerShdw blurRad="38100" dist="19050" dir="2700000" algn="tl" rotWithShape="0">
                    <a:srgbClr val="000000">
                      <a:alpha val="40000"/>
                    </a:srgbClr>
                  </a:outerShdw>
                </a:effectLst>
              </a:rPr>
              <a:t>Sanjiao meridian of hand-Shaoyang</a:t>
            </a:r>
            <a:r>
              <a:rPr lang="zh-CN" altLang="en-US">
                <a:solidFill>
                  <a:srgbClr val="000000"/>
                </a:solidFill>
                <a:effectLst>
                  <a:outerShdw blurRad="38100" dist="19050" dir="2700000" algn="tl" rotWithShape="0">
                    <a:srgbClr val="000000">
                      <a:alpha val="40000"/>
                    </a:srgbClr>
                  </a:outerShdw>
                </a:effectLst>
              </a:rPr>
              <a:t>, the </a:t>
            </a:r>
            <a:r>
              <a:rPr lang="en-US" altLang="zh-CN">
                <a:solidFill>
                  <a:srgbClr val="000000"/>
                </a:solidFill>
                <a:effectLst>
                  <a:outerShdw blurRad="38100" dist="19050" dir="2700000" algn="tl" rotWithShape="0">
                    <a:srgbClr val="000000">
                      <a:alpha val="40000"/>
                    </a:srgbClr>
                  </a:outerShdw>
                </a:effectLst>
              </a:rPr>
              <a:t>gallbladder meridian of foot-Shaoyang</a:t>
            </a:r>
            <a:r>
              <a:rPr lang="zh-CN" altLang="en-US">
                <a:solidFill>
                  <a:srgbClr val="000000"/>
                </a:solidFill>
                <a:effectLst>
                  <a:outerShdw blurRad="38100" dist="19050" dir="2700000" algn="tl" rotWithShape="0">
                    <a:srgbClr val="000000">
                      <a:alpha val="40000"/>
                    </a:srgbClr>
                  </a:outerShdw>
                </a:effectLst>
              </a:rPr>
              <a:t> and the </a:t>
            </a:r>
            <a:r>
              <a:rPr lang="en-US" altLang="zh-CN">
                <a:solidFill>
                  <a:srgbClr val="000000"/>
                </a:solidFill>
                <a:effectLst>
                  <a:outerShdw blurRad="38100" dist="19050" dir="2700000" algn="tl" rotWithShape="0">
                    <a:srgbClr val="000000">
                      <a:alpha val="40000"/>
                    </a:srgbClr>
                  </a:outerShdw>
                </a:effectLst>
              </a:rPr>
              <a:t>liver meridian of foot-Jueyin.</a:t>
            </a:r>
          </a:p>
        </p:txBody>
      </p:sp>
      <p:sp>
        <p:nvSpPr>
          <p:cNvPr id="18" name="文本框 17"/>
          <p:cNvSpPr txBox="1"/>
          <p:nvPr/>
        </p:nvSpPr>
        <p:spPr>
          <a:xfrm>
            <a:off x="525145" y="4225925"/>
            <a:ext cx="11142345" cy="922020"/>
          </a:xfrm>
          <a:prstGeom prst="rect">
            <a:avLst/>
          </a:prstGeom>
          <a:noFill/>
        </p:spPr>
        <p:txBody>
          <a:bodyPr wrap="square" rtlCol="0">
            <a:spAutoFit/>
          </a:bodyPr>
          <a:lstStyle/>
          <a:p>
            <a:pPr algn="just"/>
            <a:r>
              <a:rPr lang="en-US" altLang="zh-CN">
                <a:solidFill>
                  <a:srgbClr val="000000"/>
                </a:solidFill>
                <a:effectLst>
                  <a:outerShdw blurRad="38100" dist="19050" dir="2700000" algn="tl" rotWithShape="0">
                    <a:srgbClr val="000000">
                      <a:alpha val="40000"/>
                    </a:srgbClr>
                  </a:outerShdw>
                </a:effectLst>
              </a:rPr>
              <a:t>     </a:t>
            </a:r>
            <a:r>
              <a:rPr lang="zh-CN" altLang="en-US">
                <a:solidFill>
                  <a:srgbClr val="000000"/>
                </a:solidFill>
                <a:effectLst>
                  <a:outerShdw blurRad="38100" dist="19050" dir="2700000" algn="tl" rotWithShape="0">
                    <a:srgbClr val="000000">
                      <a:alpha val="40000"/>
                    </a:srgbClr>
                  </a:outerShdw>
                </a:effectLst>
              </a:rPr>
              <a:t>Neiguan acupoint is the collateral </a:t>
            </a:r>
            <a:r>
              <a:rPr lang="en-US" altLang="zh-CN">
                <a:solidFill>
                  <a:srgbClr val="000000"/>
                </a:solidFill>
                <a:effectLst>
                  <a:outerShdw blurRad="38100" dist="19050" dir="2700000" algn="tl" rotWithShape="0">
                    <a:srgbClr val="000000">
                      <a:alpha val="40000"/>
                    </a:srgbClr>
                  </a:outerShdw>
                </a:effectLst>
              </a:rPr>
              <a:t>point </a:t>
            </a:r>
            <a:r>
              <a:rPr lang="zh-CN" altLang="en-US">
                <a:solidFill>
                  <a:srgbClr val="000000"/>
                </a:solidFill>
                <a:effectLst>
                  <a:outerShdw blurRad="38100" dist="19050" dir="2700000" algn="tl" rotWithShape="0">
                    <a:srgbClr val="000000">
                      <a:alpha val="40000"/>
                    </a:srgbClr>
                  </a:outerShdw>
                </a:effectLst>
              </a:rPr>
              <a:t>of </a:t>
            </a:r>
            <a:r>
              <a:rPr lang="en-US" altLang="zh-CN">
                <a:solidFill>
                  <a:srgbClr val="000000"/>
                </a:solidFill>
                <a:effectLst>
                  <a:outerShdw blurRad="38100" dist="19050" dir="2700000" algn="tl" rotWithShape="0">
                    <a:srgbClr val="000000">
                      <a:alpha val="40000"/>
                    </a:srgbClr>
                  </a:outerShdw>
                </a:effectLst>
              </a:rPr>
              <a:t>pericardium meridians of hand-Jueyin</a:t>
            </a:r>
            <a:r>
              <a:rPr lang="zh-CN" altLang="en-US">
                <a:solidFill>
                  <a:srgbClr val="000000"/>
                </a:solidFill>
                <a:effectLst>
                  <a:outerShdw blurRad="38100" dist="19050" dir="2700000" algn="tl" rotWithShape="0">
                    <a:srgbClr val="000000">
                      <a:alpha val="40000"/>
                    </a:srgbClr>
                  </a:outerShdw>
                </a:effectLst>
              </a:rPr>
              <a:t>. It is one of the eight channels intersection acupoints. It has the effect of benefiting the heart and calming the mind, reducing the adverse effects of stomach, widening the chest and regulating </a:t>
            </a:r>
            <a:r>
              <a:rPr lang="en-US" altLang="zh-CN">
                <a:solidFill>
                  <a:srgbClr val="000000"/>
                </a:solidFill>
                <a:effectLst>
                  <a:outerShdw blurRad="38100" dist="19050" dir="2700000" algn="tl" rotWithShape="0">
                    <a:srgbClr val="000000">
                      <a:alpha val="40000"/>
                    </a:srgbClr>
                  </a:outerShdw>
                </a:effectLst>
              </a:rPr>
              <a:t>Qi</a:t>
            </a:r>
            <a:r>
              <a:rPr lang="zh-CN" altLang="en-US">
                <a:solidFill>
                  <a:srgbClr val="000000"/>
                </a:solidFill>
                <a:effectLst>
                  <a:outerShdw blurRad="38100" dist="19050" dir="2700000" algn="tl" rotWithShape="0">
                    <a:srgbClr val="000000">
                      <a:alpha val="40000"/>
                    </a:srgbClr>
                  </a:outerShdw>
                </a:effectLst>
              </a:rPr>
              <a:t>, calming and relieving pain.</a:t>
            </a:r>
          </a:p>
        </p:txBody>
      </p:sp>
      <p:sp>
        <p:nvSpPr>
          <p:cNvPr id="20" name="文本框 19"/>
          <p:cNvSpPr txBox="1"/>
          <p:nvPr/>
        </p:nvSpPr>
        <p:spPr>
          <a:xfrm>
            <a:off x="672465" y="5939155"/>
            <a:ext cx="11225530" cy="645160"/>
          </a:xfrm>
          <a:prstGeom prst="rect">
            <a:avLst/>
          </a:prstGeom>
          <a:noFill/>
        </p:spPr>
        <p:txBody>
          <a:bodyPr wrap="square" rtlCol="0">
            <a:spAutoFit/>
          </a:bodyPr>
          <a:lstStyle/>
          <a:p>
            <a:r>
              <a:rPr lang="zh-CN" altLang="en-US">
                <a:solidFill>
                  <a:srgbClr val="000000"/>
                </a:solidFill>
                <a:effectLst>
                  <a:outerShdw blurRad="38100" dist="19050" dir="2700000" algn="tl" rotWithShape="0">
                    <a:srgbClr val="000000">
                      <a:alpha val="40000"/>
                    </a:srgbClr>
                  </a:outerShdw>
                </a:effectLst>
              </a:rPr>
              <a:t>Zusanli is the he-sea point of the stomach meridian, which has many functions such as regulating the spleen and stomach, regulating the </a:t>
            </a:r>
            <a:r>
              <a:rPr lang="en-US" altLang="zh-CN">
                <a:solidFill>
                  <a:srgbClr val="000000"/>
                </a:solidFill>
                <a:effectLst>
                  <a:outerShdw blurRad="38100" dist="19050" dir="2700000" algn="tl" rotWithShape="0">
                    <a:srgbClr val="000000">
                      <a:alpha val="40000"/>
                    </a:srgbClr>
                  </a:outerShdw>
                </a:effectLst>
              </a:rPr>
              <a:t>Q</a:t>
            </a:r>
            <a:r>
              <a:rPr lang="zh-CN" altLang="en-US">
                <a:solidFill>
                  <a:srgbClr val="000000"/>
                </a:solidFill>
                <a:effectLst>
                  <a:outerShdw blurRad="38100" dist="19050" dir="2700000" algn="tl" rotWithShape="0">
                    <a:srgbClr val="000000">
                      <a:alpha val="40000"/>
                    </a:srgbClr>
                  </a:outerShdw>
                </a:effectLst>
              </a:rPr>
              <a:t>i and blood, supplementing the weak and weakening the air machine.</a:t>
            </a:r>
          </a:p>
        </p:txBody>
      </p:sp>
    </p:spTree>
    <p:extLst>
      <p:ext uri="{BB962C8B-B14F-4D97-AF65-F5344CB8AC3E}">
        <p14:creationId xmlns:p14="http://schemas.microsoft.com/office/powerpoint/2010/main" val="7513271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理论来源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sp>
        <p:nvSpPr>
          <p:cNvPr id="24" name="文本框 23"/>
          <p:cNvSpPr txBox="1"/>
          <p:nvPr/>
        </p:nvSpPr>
        <p:spPr>
          <a:xfrm>
            <a:off x="398621" y="1569785"/>
            <a:ext cx="7093744" cy="2353581"/>
          </a:xfrm>
          <a:prstGeom prst="rect">
            <a:avLst/>
          </a:prstGeom>
          <a:blipFill dpi="0" rotWithShape="1">
            <a:blip r:embed="rId2" cstate="print"/>
            <a:srcRect/>
            <a:tile tx="0" ty="0" sx="100000" sy="100000" flip="none" algn="tl"/>
          </a:blipFill>
          <a:scene3d>
            <a:camera prst="orthographicFront"/>
            <a:lightRig rig="sunset" dir="t"/>
          </a:scene3d>
          <a:sp3d prstMaterial="metal">
            <a:bevelT w="101600" prst="riblet"/>
          </a:sp3d>
        </p:spPr>
        <p:txBody>
          <a:bodyPr wrap="square" rtlCol="0">
            <a:spAutoFit/>
          </a:bodyPr>
          <a:lstStyle/>
          <a:p>
            <a:r>
              <a:rPr lang="zh-CN" altLang="en-US" sz="2400" b="1" dirty="0">
                <a:solidFill>
                  <a:srgbClr val="FF0000"/>
                </a:solidFill>
                <a:latin typeface="黑体" panose="02010609060101010101" pitchFamily="49" charset="-122"/>
                <a:ea typeface="黑体" panose="02010609060101010101" pitchFamily="49" charset="-122"/>
              </a:rPr>
              <a:t>百会穴</a:t>
            </a:r>
            <a:r>
              <a:rPr lang="zh-CN" altLang="en-US" sz="2400" b="1" dirty="0">
                <a:solidFill>
                  <a:srgbClr val="FFFFFF"/>
                </a:solidFill>
                <a:latin typeface="黑体" panose="02010609060101010101" pitchFamily="49" charset="-122"/>
                <a:ea typeface="黑体" panose="02010609060101010101" pitchFamily="49" charset="-122"/>
              </a:rPr>
              <a:t>与脑密切联系</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是调节大脑功能的要穴。</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会元针灸学</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说</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百会者</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五脏六腑奇经三阳</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百脉之所会”。</a:t>
            </a:r>
          </a:p>
          <a:p>
            <a:r>
              <a:rPr lang="zh-CN" altLang="en-US" sz="2400" b="1" dirty="0">
                <a:solidFill>
                  <a:srgbClr val="FFFFFF"/>
                </a:solidFill>
                <a:latin typeface="黑体" panose="02010609060101010101" pitchFamily="49" charset="-122"/>
                <a:ea typeface="黑体" panose="02010609060101010101" pitchFamily="49" charset="-122"/>
              </a:rPr>
              <a:t>穴性属阳</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又于阳中寓阴</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故能通达阴阳脉络</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连贯周身经穴。对于调节机体的阴阳平衡起着重要作用。百会更具醒脑开窍的作用。</a:t>
            </a:r>
          </a:p>
        </p:txBody>
      </p:sp>
      <p:grpSp>
        <p:nvGrpSpPr>
          <p:cNvPr id="27" name="组合 26"/>
          <p:cNvGrpSpPr/>
          <p:nvPr/>
        </p:nvGrpSpPr>
        <p:grpSpPr>
          <a:xfrm>
            <a:off x="8538845" y="225425"/>
            <a:ext cx="3162300" cy="2059305"/>
            <a:chOff x="14268" y="355"/>
            <a:chExt cx="4608" cy="2098"/>
          </a:xfrm>
        </p:grpSpPr>
        <p:sp>
          <p:nvSpPr>
            <p:cNvPr id="28" name="爆炸形 1 27"/>
            <p:cNvSpPr/>
            <p:nvPr/>
          </p:nvSpPr>
          <p:spPr>
            <a:xfrm>
              <a:off x="14268" y="355"/>
              <a:ext cx="4608" cy="2098"/>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9" name="文本框 28"/>
            <p:cNvSpPr txBox="1"/>
            <p:nvPr/>
          </p:nvSpPr>
          <p:spPr>
            <a:xfrm>
              <a:off x="14864" y="894"/>
              <a:ext cx="3417" cy="469"/>
            </a:xfrm>
            <a:prstGeom prst="rect">
              <a:avLst/>
            </a:prstGeom>
            <a:noFill/>
          </p:spPr>
          <p:txBody>
            <a:bodyPr wrap="square" rtlCol="0">
              <a:spAutoFit/>
            </a:bodyPr>
            <a:lstStyle/>
            <a:p>
              <a:pPr algn="ctr"/>
              <a:r>
                <a:rPr lang="zh-CN" altLang="en-US" sz="2400" b="1" dirty="0">
                  <a:solidFill>
                    <a:srgbClr val="FFFFFF"/>
                  </a:solidFill>
                  <a:latin typeface="微软雅黑" panose="020B0503020204020204" charset="-122"/>
                  <a:sym typeface="+mn-ea"/>
                </a:rPr>
                <a:t>穴位选择</a:t>
              </a: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8104" y="2916620"/>
            <a:ext cx="3810000" cy="3200400"/>
          </a:xfrm>
          <a:prstGeom prst="ellipse">
            <a:avLst/>
          </a:prstGeom>
          <a:ln>
            <a:noFill/>
          </a:ln>
          <a:effectLst>
            <a:softEdge rad="112500"/>
          </a:effectLst>
        </p:spPr>
      </p:pic>
      <p:sp>
        <p:nvSpPr>
          <p:cNvPr id="2" name="文本框 1"/>
          <p:cNvSpPr txBox="1"/>
          <p:nvPr/>
        </p:nvSpPr>
        <p:spPr>
          <a:xfrm>
            <a:off x="644525" y="1062990"/>
            <a:ext cx="2976245" cy="64516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zh-CN" altLang="en-US">
              <a:solidFill>
                <a:srgbClr val="000000"/>
              </a:solidFill>
            </a:endParaRPr>
          </a:p>
          <a:p>
            <a:endParaRPr lang="zh-CN" altLang="en-US">
              <a:solidFill>
                <a:srgbClr val="000000"/>
              </a:solidFill>
            </a:endParaRPr>
          </a:p>
        </p:txBody>
      </p:sp>
      <p:sp>
        <p:nvSpPr>
          <p:cNvPr id="4" name="文本框 3"/>
          <p:cNvSpPr txBox="1"/>
          <p:nvPr/>
        </p:nvSpPr>
        <p:spPr>
          <a:xfrm>
            <a:off x="9035415" y="1201420"/>
            <a:ext cx="2169160" cy="368300"/>
          </a:xfrm>
          <a:prstGeom prst="rect">
            <a:avLst/>
          </a:prstGeom>
          <a:noFill/>
        </p:spPr>
        <p:txBody>
          <a:bodyPr wrap="square" rtlCol="0">
            <a:spAutoFit/>
          </a:bodyPr>
          <a:lstStyle/>
          <a:p>
            <a:r>
              <a:rPr lang="zh-CN" altLang="en-US">
                <a:ln>
                  <a:solidFill>
                    <a:srgbClr val="FFFFFF"/>
                  </a:solidFill>
                </a:ln>
                <a:solidFill>
                  <a:srgbClr val="FFFFFF"/>
                </a:solidFill>
                <a:sym typeface="+mn-ea"/>
              </a:rPr>
              <a:t>Acupoint selection</a:t>
            </a:r>
          </a:p>
        </p:txBody>
      </p:sp>
      <p:sp>
        <p:nvSpPr>
          <p:cNvPr id="5" name="文本框 4"/>
          <p:cNvSpPr txBox="1"/>
          <p:nvPr/>
        </p:nvSpPr>
        <p:spPr>
          <a:xfrm>
            <a:off x="398780" y="4116705"/>
            <a:ext cx="7261225" cy="2584450"/>
          </a:xfrm>
          <a:prstGeom prst="rect">
            <a:avLst/>
          </a:prstGeom>
          <a:noFill/>
        </p:spPr>
        <p:txBody>
          <a:bodyPr wrap="square" rtlCol="0">
            <a:spAutoFit/>
          </a:bodyPr>
          <a:lstStyle/>
          <a:p>
            <a:pPr algn="just"/>
            <a:r>
              <a:rPr lang="en-US" altLang="zh-CN">
                <a:solidFill>
                  <a:srgbClr val="000000"/>
                </a:solidFill>
              </a:rPr>
              <a:t>     </a:t>
            </a:r>
            <a:r>
              <a:rPr lang="zh-CN" altLang="en-US">
                <a:solidFill>
                  <a:srgbClr val="000000"/>
                </a:solidFill>
              </a:rPr>
              <a:t>Baihui Point is closely related to the brain and is an important point for regulating brain function."</a:t>
            </a:r>
            <a:r>
              <a:rPr lang="en-US" altLang="zh-CN" i="1">
                <a:solidFill>
                  <a:srgbClr val="000000"/>
                </a:solidFill>
              </a:rPr>
              <a:t>Huiyuan</a:t>
            </a:r>
            <a:r>
              <a:rPr lang="zh-CN" altLang="en-US" i="1">
                <a:solidFill>
                  <a:srgbClr val="000000"/>
                </a:solidFill>
              </a:rPr>
              <a:t> Acupuncture and Moxibustion</a:t>
            </a:r>
            <a:r>
              <a:rPr lang="zh-CN" altLang="en-US">
                <a:solidFill>
                  <a:srgbClr val="000000"/>
                </a:solidFill>
              </a:rPr>
              <a:t>" said: "The Baihui </a:t>
            </a:r>
            <a:r>
              <a:rPr lang="en-US" altLang="zh-CN">
                <a:solidFill>
                  <a:srgbClr val="000000"/>
                </a:solidFill>
              </a:rPr>
              <a:t>is a intersection of</a:t>
            </a:r>
            <a:r>
              <a:rPr lang="zh-CN" altLang="en-US">
                <a:solidFill>
                  <a:srgbClr val="000000"/>
                </a:solidFill>
              </a:rPr>
              <a:t> the five internal organs,</a:t>
            </a:r>
            <a:r>
              <a:rPr lang="en-US" altLang="zh-CN">
                <a:solidFill>
                  <a:srgbClr val="000000"/>
                </a:solidFill>
              </a:rPr>
              <a:t>the </a:t>
            </a:r>
            <a:r>
              <a:rPr lang="zh-CN" altLang="en-US">
                <a:solidFill>
                  <a:srgbClr val="000000"/>
                </a:solidFill>
              </a:rPr>
              <a:t>three </a:t>
            </a:r>
            <a:r>
              <a:rPr lang="en-US" altLang="zh-CN">
                <a:solidFill>
                  <a:srgbClr val="000000"/>
                </a:solidFill>
              </a:rPr>
              <a:t>Y</a:t>
            </a:r>
            <a:r>
              <a:rPr lang="zh-CN" altLang="en-US">
                <a:solidFill>
                  <a:srgbClr val="000000"/>
                </a:solidFill>
              </a:rPr>
              <a:t>ang </a:t>
            </a:r>
            <a:r>
              <a:rPr lang="en-US" altLang="zh-CN">
                <a:solidFill>
                  <a:srgbClr val="000000"/>
                </a:solidFill>
              </a:rPr>
              <a:t>meridians and </a:t>
            </a:r>
            <a:r>
              <a:rPr lang="zh-CN" altLang="en-US">
                <a:solidFill>
                  <a:srgbClr val="000000"/>
                </a:solidFill>
              </a:rPr>
              <a:t>the hundred veins."</a:t>
            </a:r>
          </a:p>
          <a:p>
            <a:pPr algn="just"/>
            <a:r>
              <a:rPr lang="zh-CN" altLang="en-US">
                <a:solidFill>
                  <a:srgbClr val="000000"/>
                </a:solidFill>
              </a:rPr>
              <a:t>     The acupoint is yang, and it is in the yang of the yin, so it can reach the yin and yang veins, and coherent to the body. It plays an important role in regulating the balance of yin and yang of the body. Baihui is more refreshing.</a:t>
            </a:r>
          </a:p>
          <a:p>
            <a:endParaRPr lang="zh-CN" altLang="en-US">
              <a:solidFill>
                <a:srgbClr val="000000"/>
              </a:solidFill>
            </a:endParaRPr>
          </a:p>
        </p:txBody>
      </p:sp>
    </p:spTree>
    <p:extLst>
      <p:ext uri="{BB962C8B-B14F-4D97-AF65-F5344CB8AC3E}">
        <p14:creationId xmlns:p14="http://schemas.microsoft.com/office/powerpoint/2010/main" val="5412639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理论来源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sp>
        <p:nvSpPr>
          <p:cNvPr id="24" name="文本框 23"/>
          <p:cNvSpPr txBox="1"/>
          <p:nvPr/>
        </p:nvSpPr>
        <p:spPr>
          <a:xfrm>
            <a:off x="696595" y="1483360"/>
            <a:ext cx="7875270" cy="2676525"/>
          </a:xfrm>
          <a:prstGeom prst="rect">
            <a:avLst/>
          </a:prstGeom>
          <a:blipFill>
            <a:blip r:embed="rId2" cstate="print"/>
            <a:tile tx="0" ty="0" sx="100000" sy="100000" flip="none" algn="tl"/>
          </a:blipFill>
          <a:scene3d>
            <a:camera prst="orthographicFront"/>
            <a:lightRig rig="threePt" dir="t"/>
          </a:scene3d>
          <a:sp3d>
            <a:bevelT w="101600" prst="riblet"/>
          </a:sp3d>
        </p:spPr>
        <p:txBody>
          <a:bodyPr wrap="square" rtlCol="0">
            <a:spAutoFit/>
          </a:bodyPr>
          <a:lstStyle/>
          <a:p>
            <a:r>
              <a:rPr lang="zh-CN" altLang="en-US" sz="2400" b="1" dirty="0">
                <a:solidFill>
                  <a:srgbClr val="FF0000"/>
                </a:solidFill>
                <a:latin typeface="黑体" panose="02010609060101010101" pitchFamily="49" charset="-122"/>
                <a:ea typeface="黑体" panose="02010609060101010101" pitchFamily="49" charset="-122"/>
              </a:rPr>
              <a:t>足三里穴</a:t>
            </a:r>
            <a:endParaRPr lang="en-US" altLang="zh-CN" sz="2400" b="1" dirty="0">
              <a:solidFill>
                <a:srgbClr val="FF0000"/>
              </a:solidFill>
              <a:latin typeface="黑体" panose="02010609060101010101" pitchFamily="49" charset="-122"/>
              <a:ea typeface="黑体" panose="02010609060101010101" pitchFamily="49" charset="-122"/>
            </a:endParaRPr>
          </a:p>
          <a:p>
            <a:pPr algn="just"/>
            <a:r>
              <a:rPr lang="zh-CN" altLang="en-US" sz="2400" b="1" dirty="0">
                <a:solidFill>
                  <a:schemeClr val="bg1"/>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治萎独取阳明”</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足三里穴是足阳明胃经之合穴</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胃者五脏六腑之海也。水谷皆入于胃</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五脏六腑之气皆禀于胃”</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胃为水谷之海</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可包容五谷</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荣养四旁。又脾胃互为表里</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为后天之本</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气血生化之源</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是机体生命活动的基础。足三里穴为胃经之要穴</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具有理脾胃、调气血、补虚弱、宣畅气机等诸多功效而倍受关注。</a:t>
            </a:r>
          </a:p>
        </p:txBody>
      </p:sp>
      <p:grpSp>
        <p:nvGrpSpPr>
          <p:cNvPr id="27" name="组合 26"/>
          <p:cNvGrpSpPr/>
          <p:nvPr/>
        </p:nvGrpSpPr>
        <p:grpSpPr>
          <a:xfrm>
            <a:off x="8572139" y="136300"/>
            <a:ext cx="3343910" cy="2211070"/>
            <a:chOff x="14229" y="215"/>
            <a:chExt cx="4608" cy="2098"/>
          </a:xfrm>
        </p:grpSpPr>
        <p:sp>
          <p:nvSpPr>
            <p:cNvPr id="28" name="爆炸形 1 27"/>
            <p:cNvSpPr/>
            <p:nvPr/>
          </p:nvSpPr>
          <p:spPr>
            <a:xfrm>
              <a:off x="14229" y="215"/>
              <a:ext cx="4608" cy="2098"/>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9" name="文本框 28"/>
            <p:cNvSpPr txBox="1"/>
            <p:nvPr/>
          </p:nvSpPr>
          <p:spPr>
            <a:xfrm>
              <a:off x="14824" y="839"/>
              <a:ext cx="3417" cy="437"/>
            </a:xfrm>
            <a:prstGeom prst="rect">
              <a:avLst/>
            </a:prstGeom>
            <a:noFill/>
          </p:spPr>
          <p:txBody>
            <a:bodyPr wrap="square" rtlCol="0">
              <a:spAutoFit/>
            </a:bodyPr>
            <a:lstStyle/>
            <a:p>
              <a:pPr algn="ctr"/>
              <a:r>
                <a:rPr lang="zh-CN" altLang="en-US" sz="2400" b="1" dirty="0">
                  <a:solidFill>
                    <a:srgbClr val="FFFFFF"/>
                  </a:solidFill>
                  <a:latin typeface="微软雅黑" panose="020B0503020204020204" charset="-122"/>
                  <a:sym typeface="+mn-ea"/>
                </a:rPr>
                <a:t>穴位选择</a:t>
              </a:r>
            </a:p>
          </p:txBody>
        </p:sp>
      </p:grpSp>
      <p:sp>
        <p:nvSpPr>
          <p:cNvPr id="2" name="文本框 1"/>
          <p:cNvSpPr txBox="1"/>
          <p:nvPr/>
        </p:nvSpPr>
        <p:spPr>
          <a:xfrm>
            <a:off x="9026525" y="1115060"/>
            <a:ext cx="2435225" cy="368300"/>
          </a:xfrm>
          <a:prstGeom prst="rect">
            <a:avLst/>
          </a:prstGeom>
          <a:noFill/>
        </p:spPr>
        <p:txBody>
          <a:bodyPr wrap="square" rtlCol="0">
            <a:spAutoFit/>
          </a:bodyPr>
          <a:lstStyle/>
          <a:p>
            <a:r>
              <a:rPr lang="zh-CN" altLang="en-US">
                <a:ln>
                  <a:solidFill>
                    <a:srgbClr val="FFFFFF"/>
                  </a:solidFill>
                </a:ln>
                <a:solidFill>
                  <a:srgbClr val="FFFFFF"/>
                </a:solidFill>
                <a:sym typeface="+mn-ea"/>
              </a:rPr>
              <a:t>Acupoint selection</a:t>
            </a:r>
            <a:endParaRPr lang="zh-CN" altLang="en-US">
              <a:solidFill>
                <a:srgbClr val="000000"/>
              </a:solidFill>
            </a:endParaRPr>
          </a:p>
        </p:txBody>
      </p:sp>
      <p:sp>
        <p:nvSpPr>
          <p:cNvPr id="3" name="文本框 2"/>
          <p:cNvSpPr txBox="1"/>
          <p:nvPr/>
        </p:nvSpPr>
        <p:spPr>
          <a:xfrm>
            <a:off x="644525" y="1062990"/>
            <a:ext cx="2615565" cy="92202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zh-CN" altLang="en-US" dirty="0">
              <a:solidFill>
                <a:srgbClr val="000000"/>
              </a:solidFill>
            </a:endParaRPr>
          </a:p>
          <a:p>
            <a:endParaRPr lang="zh-CN" altLang="en-US" dirty="0">
              <a:solidFill>
                <a:srgbClr val="000000"/>
              </a:solidFill>
            </a:endParaRPr>
          </a:p>
          <a:p>
            <a:endParaRPr lang="zh-CN" altLang="en-US" dirty="0">
              <a:solidFill>
                <a:srgbClr val="000000"/>
              </a:solidFill>
            </a:endParaRPr>
          </a:p>
        </p:txBody>
      </p:sp>
      <p:sp>
        <p:nvSpPr>
          <p:cNvPr id="4" name="文本框 3"/>
          <p:cNvSpPr txBox="1"/>
          <p:nvPr/>
        </p:nvSpPr>
        <p:spPr>
          <a:xfrm>
            <a:off x="696595" y="4159885"/>
            <a:ext cx="11002645" cy="2584450"/>
          </a:xfrm>
          <a:prstGeom prst="rect">
            <a:avLst/>
          </a:prstGeom>
          <a:noFill/>
        </p:spPr>
        <p:txBody>
          <a:bodyPr wrap="square" rtlCol="0">
            <a:spAutoFit/>
          </a:bodyPr>
          <a:lstStyle/>
          <a:p>
            <a:r>
              <a:rPr lang="en-US" altLang="zh-CN">
                <a:solidFill>
                  <a:srgbClr val="000000"/>
                </a:solidFill>
                <a:effectLst>
                  <a:outerShdw blurRad="38100" dist="19050" dir="2700000" algn="tl" rotWithShape="0">
                    <a:srgbClr val="000000">
                      <a:alpha val="40000"/>
                    </a:srgbClr>
                  </a:outerShdw>
                </a:effectLst>
              </a:rPr>
              <a:t>Zusanli point </a:t>
            </a:r>
            <a:endParaRPr lang="en-US" altLang="zh-CN">
              <a:solidFill>
                <a:srgbClr val="000000"/>
              </a:solidFill>
            </a:endParaRPr>
          </a:p>
          <a:p>
            <a:pPr algn="just"/>
            <a:r>
              <a:rPr lang="en-US" altLang="zh-CN">
                <a:solidFill>
                  <a:srgbClr val="000000"/>
                </a:solidFill>
              </a:rPr>
              <a:t>     </a:t>
            </a:r>
            <a:r>
              <a:rPr lang="en-US" altLang="zh-CN">
                <a:solidFill>
                  <a:srgbClr val="000000"/>
                </a:solidFill>
                <a:effectLst>
                  <a:outerShdw blurRad="38100" dist="19050" dir="2700000" algn="tl" rotWithShape="0">
                    <a:srgbClr val="000000">
                      <a:alpha val="40000"/>
                    </a:srgbClr>
                  </a:outerShdw>
                </a:effectLst>
              </a:rPr>
              <a:t>“Treatment for flaccidity aims at Yangming meridian.”</a:t>
            </a:r>
            <a:r>
              <a:rPr lang="zh-CN" altLang="en-US">
                <a:solidFill>
                  <a:srgbClr val="000000"/>
                </a:solidFill>
                <a:effectLst>
                  <a:outerShdw blurRad="38100" dist="19050" dir="2700000" algn="tl" rotWithShape="0">
                    <a:srgbClr val="000000">
                      <a:alpha val="40000"/>
                    </a:srgbClr>
                  </a:outerShdw>
                </a:effectLst>
                <a:sym typeface="+mn-ea"/>
              </a:rPr>
              <a:t>Zusanli is the he-sea point of the stomach meridian</a:t>
            </a:r>
            <a:r>
              <a:rPr lang="en-US" altLang="zh-CN">
                <a:solidFill>
                  <a:srgbClr val="000000"/>
                </a:solidFill>
                <a:effectLst>
                  <a:outerShdw blurRad="38100" dist="19050" dir="2700000" algn="tl" rotWithShape="0">
                    <a:srgbClr val="000000">
                      <a:alpha val="40000"/>
                    </a:srgbClr>
                  </a:outerShdw>
                </a:effectLst>
                <a:sym typeface="+mn-ea"/>
              </a:rPr>
              <a:t>.”The stomach  is the sea of the internal organs. Essential substances from water and cereals are all in the stomach, and the qi that supports the internal organs is from the stomach.”The spleen and stomach are the same in the table, which is the basis for future growth and development. They are the source of qi and blood  and the basis of the life activities.A lot of people pay attention to Zusanli because it </a:t>
            </a:r>
            <a:r>
              <a:rPr lang="zh-CN" altLang="en-US">
                <a:solidFill>
                  <a:srgbClr val="000000"/>
                </a:solidFill>
                <a:effectLst>
                  <a:outerShdw blurRad="38100" dist="19050" dir="2700000" algn="tl" rotWithShape="0">
                    <a:srgbClr val="000000">
                      <a:alpha val="40000"/>
                    </a:srgbClr>
                  </a:outerShdw>
                </a:effectLst>
                <a:sym typeface="+mn-ea"/>
              </a:rPr>
              <a:t>is the </a:t>
            </a:r>
            <a:r>
              <a:rPr lang="en-US" altLang="zh-CN">
                <a:solidFill>
                  <a:srgbClr val="000000"/>
                </a:solidFill>
                <a:effectLst>
                  <a:outerShdw blurRad="38100" dist="19050" dir="2700000" algn="tl" rotWithShape="0">
                    <a:srgbClr val="000000">
                      <a:alpha val="40000"/>
                    </a:srgbClr>
                  </a:outerShdw>
                </a:effectLst>
                <a:sym typeface="+mn-ea"/>
              </a:rPr>
              <a:t>important</a:t>
            </a:r>
            <a:r>
              <a:rPr lang="zh-CN" altLang="en-US">
                <a:solidFill>
                  <a:srgbClr val="000000"/>
                </a:solidFill>
                <a:effectLst>
                  <a:outerShdw blurRad="38100" dist="19050" dir="2700000" algn="tl" rotWithShape="0">
                    <a:srgbClr val="000000">
                      <a:alpha val="40000"/>
                    </a:srgbClr>
                  </a:outerShdw>
                </a:effectLst>
                <a:sym typeface="+mn-ea"/>
              </a:rPr>
              <a:t> point of the stomach meridian, which has many functions such as regulating the spleen and stomach, regulating the </a:t>
            </a:r>
            <a:r>
              <a:rPr lang="en-US" altLang="zh-CN">
                <a:solidFill>
                  <a:srgbClr val="000000"/>
                </a:solidFill>
                <a:effectLst>
                  <a:outerShdw blurRad="38100" dist="19050" dir="2700000" algn="tl" rotWithShape="0">
                    <a:srgbClr val="000000">
                      <a:alpha val="40000"/>
                    </a:srgbClr>
                  </a:outerShdw>
                </a:effectLst>
                <a:sym typeface="+mn-ea"/>
              </a:rPr>
              <a:t>Q</a:t>
            </a:r>
            <a:r>
              <a:rPr lang="zh-CN" altLang="en-US">
                <a:solidFill>
                  <a:srgbClr val="000000"/>
                </a:solidFill>
                <a:effectLst>
                  <a:outerShdw blurRad="38100" dist="19050" dir="2700000" algn="tl" rotWithShape="0">
                    <a:srgbClr val="000000">
                      <a:alpha val="40000"/>
                    </a:srgbClr>
                  </a:outerShdw>
                </a:effectLst>
                <a:sym typeface="+mn-ea"/>
              </a:rPr>
              <a:t>i and blood, supplementing the weak and weakening the air machine </a:t>
            </a:r>
            <a:r>
              <a:rPr lang="en-US" altLang="zh-CN">
                <a:solidFill>
                  <a:srgbClr val="000000"/>
                </a:solidFill>
                <a:effectLst>
                  <a:outerShdw blurRad="38100" dist="19050" dir="2700000" algn="tl" rotWithShape="0">
                    <a:srgbClr val="000000">
                      <a:alpha val="40000"/>
                    </a:srgbClr>
                  </a:outerShdw>
                </a:effectLst>
                <a:sym typeface="+mn-ea"/>
              </a:rPr>
              <a:t>and so on.</a:t>
            </a:r>
          </a:p>
        </p:txBody>
      </p:sp>
    </p:spTree>
    <p:extLst>
      <p:ext uri="{BB962C8B-B14F-4D97-AF65-F5344CB8AC3E}">
        <p14:creationId xmlns:p14="http://schemas.microsoft.com/office/powerpoint/2010/main" val="25086420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理论来源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344733" y="1093974"/>
            <a:ext cx="8726805" cy="5108575"/>
            <a:chOff x="9716" y="5157"/>
            <a:chExt cx="8762" cy="3396"/>
          </a:xfrm>
        </p:grpSpPr>
        <p:sp>
          <p:nvSpPr>
            <p:cNvPr id="16" name="横卷形 15"/>
            <p:cNvSpPr/>
            <p:nvPr/>
          </p:nvSpPr>
          <p:spPr>
            <a:xfrm>
              <a:off x="9716" y="5157"/>
              <a:ext cx="8762" cy="3396"/>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417" y="5966"/>
              <a:ext cx="8016" cy="838"/>
            </a:xfrm>
            <a:prstGeom prst="rect">
              <a:avLst/>
            </a:prstGeom>
            <a:noFill/>
          </p:spPr>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rPr>
                <a:t>内关穴</a:t>
              </a:r>
              <a:r>
                <a:rPr lang="zh-CN" altLang="en-US" sz="2400" b="1" dirty="0">
                  <a:solidFill>
                    <a:srgbClr val="FFFFFF"/>
                  </a:solidFill>
                  <a:latin typeface="黑体" panose="02010609060101010101" pitchFamily="49" charset="-122"/>
                  <a:ea typeface="黑体" panose="02010609060101010101" pitchFamily="49" charset="-122"/>
                </a:rPr>
                <a:t>为手厥阴心包经之络</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别走手少阳经</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又与阴维脉脉气相同</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是奇经八脉交会穴之一。益心安神</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和胃降逆</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宽胸理气</a:t>
              </a:r>
              <a:r>
                <a:rPr lang="en-US" altLang="zh-CN" sz="2400" b="1" dirty="0">
                  <a:solidFill>
                    <a:srgbClr val="FFFFFF"/>
                  </a:solidFill>
                  <a:latin typeface="黑体" panose="02010609060101010101" pitchFamily="49" charset="-122"/>
                  <a:ea typeface="黑体" panose="02010609060101010101" pitchFamily="49" charset="-122"/>
                </a:rPr>
                <a:t>,</a:t>
              </a:r>
              <a:r>
                <a:rPr lang="zh-CN" altLang="en-US" sz="2400" b="1" dirty="0">
                  <a:solidFill>
                    <a:srgbClr val="FFFFFF"/>
                  </a:solidFill>
                  <a:latin typeface="黑体" panose="02010609060101010101" pitchFamily="49" charset="-122"/>
                  <a:ea typeface="黑体" panose="02010609060101010101" pitchFamily="49" charset="-122"/>
                </a:rPr>
                <a:t>镇静止痛。</a:t>
              </a:r>
            </a:p>
          </p:txBody>
        </p:sp>
      </p:grpSp>
      <p:grpSp>
        <p:nvGrpSpPr>
          <p:cNvPr id="27" name="组合 26"/>
          <p:cNvGrpSpPr/>
          <p:nvPr/>
        </p:nvGrpSpPr>
        <p:grpSpPr>
          <a:xfrm>
            <a:off x="9212580" y="225425"/>
            <a:ext cx="2800985" cy="1944370"/>
            <a:chOff x="14268" y="355"/>
            <a:chExt cx="4608" cy="2098"/>
          </a:xfrm>
        </p:grpSpPr>
        <p:sp>
          <p:nvSpPr>
            <p:cNvPr id="28" name="爆炸形 1 27"/>
            <p:cNvSpPr/>
            <p:nvPr/>
          </p:nvSpPr>
          <p:spPr>
            <a:xfrm>
              <a:off x="14268" y="355"/>
              <a:ext cx="4608" cy="2098"/>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9" name="文本框 28"/>
            <p:cNvSpPr txBox="1"/>
            <p:nvPr/>
          </p:nvSpPr>
          <p:spPr>
            <a:xfrm>
              <a:off x="14864" y="896"/>
              <a:ext cx="3417" cy="497"/>
            </a:xfrm>
            <a:prstGeom prst="rect">
              <a:avLst/>
            </a:prstGeom>
            <a:noFill/>
          </p:spPr>
          <p:txBody>
            <a:bodyPr wrap="square" rtlCol="0">
              <a:spAutoFit/>
            </a:bodyPr>
            <a:lstStyle/>
            <a:p>
              <a:pPr algn="ctr"/>
              <a:r>
                <a:rPr lang="zh-CN" altLang="en-US" sz="2400" b="1" dirty="0">
                  <a:solidFill>
                    <a:srgbClr val="FFFFFF"/>
                  </a:solidFill>
                  <a:latin typeface="微软雅黑" panose="020B0503020204020204" charset="-122"/>
                  <a:sym typeface="+mn-ea"/>
                </a:rPr>
                <a:t>穴位选择</a:t>
              </a:r>
            </a:p>
          </p:txBody>
        </p:sp>
      </p:grpSp>
      <p:sp>
        <p:nvSpPr>
          <p:cNvPr id="3" name="文本框 2"/>
          <p:cNvSpPr txBox="1"/>
          <p:nvPr/>
        </p:nvSpPr>
        <p:spPr>
          <a:xfrm>
            <a:off x="9575165" y="1094740"/>
            <a:ext cx="2141855" cy="645160"/>
          </a:xfrm>
          <a:prstGeom prst="rect">
            <a:avLst/>
          </a:prstGeom>
          <a:noFill/>
        </p:spPr>
        <p:txBody>
          <a:bodyPr wrap="square" rtlCol="0">
            <a:spAutoFit/>
          </a:bodyPr>
          <a:lstStyle/>
          <a:p>
            <a:r>
              <a:rPr lang="zh-CN" altLang="en-US">
                <a:ln>
                  <a:solidFill>
                    <a:srgbClr val="FFFFFF"/>
                  </a:solidFill>
                </a:ln>
                <a:solidFill>
                  <a:srgbClr val="FFFFFF"/>
                </a:solidFill>
                <a:sym typeface="+mn-ea"/>
              </a:rPr>
              <a:t>Acupoint selection</a:t>
            </a:r>
            <a:endParaRPr lang="zh-CN" altLang="en-US">
              <a:solidFill>
                <a:srgbClr val="000000"/>
              </a:solidFill>
            </a:endParaRPr>
          </a:p>
          <a:p>
            <a:endParaRPr lang="zh-CN" altLang="en-US">
              <a:solidFill>
                <a:srgbClr val="000000"/>
              </a:solidFill>
            </a:endParaRPr>
          </a:p>
        </p:txBody>
      </p:sp>
      <p:sp>
        <p:nvSpPr>
          <p:cNvPr id="4" name="文本框 3"/>
          <p:cNvSpPr txBox="1"/>
          <p:nvPr/>
        </p:nvSpPr>
        <p:spPr>
          <a:xfrm>
            <a:off x="644525" y="1094740"/>
            <a:ext cx="2837180" cy="64516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zh-CN" altLang="en-US">
              <a:solidFill>
                <a:srgbClr val="000000"/>
              </a:solidFill>
            </a:endParaRPr>
          </a:p>
          <a:p>
            <a:endParaRPr lang="zh-CN" altLang="en-US">
              <a:solidFill>
                <a:srgbClr val="000000"/>
              </a:solidFill>
            </a:endParaRPr>
          </a:p>
        </p:txBody>
      </p:sp>
      <p:sp>
        <p:nvSpPr>
          <p:cNvPr id="6" name="文本框 5"/>
          <p:cNvSpPr txBox="1"/>
          <p:nvPr/>
        </p:nvSpPr>
        <p:spPr>
          <a:xfrm>
            <a:off x="1166495" y="3755390"/>
            <a:ext cx="7860030" cy="1753235"/>
          </a:xfrm>
          <a:prstGeom prst="rect">
            <a:avLst/>
          </a:prstGeom>
          <a:noFill/>
        </p:spPr>
        <p:txBody>
          <a:bodyPr wrap="square" rtlCol="0">
            <a:spAutoFit/>
          </a:bodyPr>
          <a:lstStyle/>
          <a:p>
            <a:r>
              <a:rPr lang="zh-CN" altLang="en-US">
                <a:solidFill>
                  <a:srgbClr val="000000"/>
                </a:solidFill>
                <a:effectLst>
                  <a:outerShdw blurRad="38100" dist="19050" dir="2700000" algn="tl" rotWithShape="0">
                    <a:srgbClr val="000000">
                      <a:alpha val="40000"/>
                    </a:srgbClr>
                  </a:outerShdw>
                </a:effectLst>
                <a:sym typeface="+mn-ea"/>
              </a:rPr>
              <a:t>Neiguan acupoint is the collateral </a:t>
            </a:r>
            <a:r>
              <a:rPr lang="en-US" altLang="zh-CN">
                <a:solidFill>
                  <a:srgbClr val="000000"/>
                </a:solidFill>
                <a:effectLst>
                  <a:outerShdw blurRad="38100" dist="19050" dir="2700000" algn="tl" rotWithShape="0">
                    <a:srgbClr val="000000">
                      <a:alpha val="40000"/>
                    </a:srgbClr>
                  </a:outerShdw>
                </a:effectLst>
                <a:sym typeface="+mn-ea"/>
              </a:rPr>
              <a:t>point </a:t>
            </a:r>
            <a:r>
              <a:rPr lang="zh-CN" altLang="en-US">
                <a:solidFill>
                  <a:srgbClr val="000000"/>
                </a:solidFill>
                <a:effectLst>
                  <a:outerShdw blurRad="38100" dist="19050" dir="2700000" algn="tl" rotWithShape="0">
                    <a:srgbClr val="000000">
                      <a:alpha val="40000"/>
                    </a:srgbClr>
                  </a:outerShdw>
                </a:effectLst>
                <a:sym typeface="+mn-ea"/>
              </a:rPr>
              <a:t>of </a:t>
            </a:r>
            <a:r>
              <a:rPr lang="en-US" altLang="zh-CN">
                <a:solidFill>
                  <a:srgbClr val="000000"/>
                </a:solidFill>
                <a:effectLst>
                  <a:outerShdw blurRad="38100" dist="19050" dir="2700000" algn="tl" rotWithShape="0">
                    <a:srgbClr val="000000">
                      <a:alpha val="40000"/>
                    </a:srgbClr>
                  </a:outerShdw>
                </a:effectLst>
                <a:sym typeface="+mn-ea"/>
              </a:rPr>
              <a:t>pericardium meridians of hand-Jueyin</a:t>
            </a:r>
            <a:r>
              <a:rPr lang="zh-CN" altLang="en-US">
                <a:solidFill>
                  <a:srgbClr val="000000"/>
                </a:solidFill>
                <a:effectLst>
                  <a:outerShdw blurRad="38100" dist="19050" dir="2700000" algn="tl" rotWithShape="0">
                    <a:srgbClr val="000000">
                      <a:alpha val="40000"/>
                    </a:srgbClr>
                  </a:outerShdw>
                </a:effectLst>
                <a:sym typeface="+mn-ea"/>
              </a:rPr>
              <a:t>. It is one of the eight channels intersection acupoints. It has the effect of benefiting the heart and calming the mind, reducing the adverse effects of stomach, widening the chest and regulating </a:t>
            </a:r>
            <a:r>
              <a:rPr lang="en-US" altLang="zh-CN">
                <a:solidFill>
                  <a:srgbClr val="000000"/>
                </a:solidFill>
                <a:effectLst>
                  <a:outerShdw blurRad="38100" dist="19050" dir="2700000" algn="tl" rotWithShape="0">
                    <a:srgbClr val="000000">
                      <a:alpha val="40000"/>
                    </a:srgbClr>
                  </a:outerShdw>
                </a:effectLst>
                <a:sym typeface="+mn-ea"/>
              </a:rPr>
              <a:t>Qi</a:t>
            </a:r>
            <a:r>
              <a:rPr lang="zh-CN" altLang="en-US">
                <a:solidFill>
                  <a:srgbClr val="000000"/>
                </a:solidFill>
                <a:effectLst>
                  <a:outerShdw blurRad="38100" dist="19050" dir="2700000" algn="tl" rotWithShape="0">
                    <a:srgbClr val="000000">
                      <a:alpha val="40000"/>
                    </a:srgbClr>
                  </a:outerShdw>
                </a:effectLst>
                <a:sym typeface="+mn-ea"/>
              </a:rPr>
              <a:t>, calming and relieving pain.</a:t>
            </a:r>
            <a:endParaRPr lang="zh-CN" altLang="en-US">
              <a:solidFill>
                <a:srgbClr val="000000"/>
              </a:solidFill>
              <a:effectLst>
                <a:outerShdw blurRad="38100" dist="19050" dir="2700000" algn="tl" rotWithShape="0">
                  <a:srgbClr val="000000">
                    <a:alpha val="40000"/>
                  </a:srgbClr>
                </a:outerShdw>
              </a:effectLst>
            </a:endParaRPr>
          </a:p>
          <a:p>
            <a:endParaRPr lang="zh-CN" altLang="en-US">
              <a:solidFill>
                <a:srgbClr val="000000"/>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580" y="2691045"/>
            <a:ext cx="2641494" cy="17609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864787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6"/>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5363"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5364"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5365" name="文本框 7"/>
          <p:cNvSpPr/>
          <p:nvPr/>
        </p:nvSpPr>
        <p:spPr>
          <a:xfrm>
            <a:off x="644525" y="417513"/>
            <a:ext cx="1973263" cy="646112"/>
          </a:xfrm>
          <a:prstGeom prst="rect">
            <a:avLst/>
          </a:prstGeom>
          <a:noFill/>
          <a:ln w="9525">
            <a:noFill/>
          </a:ln>
        </p:spPr>
        <p:txBody>
          <a:bodyPr>
            <a:spAutoFit/>
          </a:bodyPr>
          <a:lstStyle/>
          <a:p>
            <a:pPr algn="ctr"/>
            <a:r>
              <a:rPr lang="zh-CN" altLang="en-US" sz="3600" dirty="0">
                <a:solidFill>
                  <a:srgbClr val="006EA3"/>
                </a:solidFill>
                <a:latin typeface="微软雅黑" panose="020B0503020204020204" charset="-122"/>
                <a:sym typeface="微软雅黑" panose="020B0503020204020204" charset="-122"/>
              </a:rPr>
              <a:t>目录</a:t>
            </a:r>
          </a:p>
        </p:txBody>
      </p:sp>
      <p:sp>
        <p:nvSpPr>
          <p:cNvPr id="15366" name="文本框 8"/>
          <p:cNvSpPr/>
          <p:nvPr/>
        </p:nvSpPr>
        <p:spPr>
          <a:xfrm>
            <a:off x="936625" y="1077595"/>
            <a:ext cx="1584325" cy="368300"/>
          </a:xfrm>
          <a:prstGeom prst="rect">
            <a:avLst/>
          </a:prstGeom>
          <a:noFill/>
          <a:ln w="9525">
            <a:noFill/>
          </a:ln>
        </p:spPr>
        <p:txBody>
          <a:bodyPr>
            <a:spAutoFit/>
          </a:bodyPr>
          <a:lstStyle/>
          <a:p>
            <a:r>
              <a:rPr lang="en-US" altLang="zh-CN" dirty="0">
                <a:solidFill>
                  <a:srgbClr val="006EA3"/>
                </a:solidFill>
                <a:latin typeface="Calibri" panose="020F0502020204030204" pitchFamily="34" charset="0"/>
                <a:sym typeface="Calibri" panose="020F0502020204030204" pitchFamily="34" charset="0"/>
              </a:rPr>
              <a:t>Contents</a:t>
            </a:r>
          </a:p>
        </p:txBody>
      </p:sp>
      <p:sp>
        <p:nvSpPr>
          <p:cNvPr id="15369" name="平行四边形 60"/>
          <p:cNvSpPr/>
          <p:nvPr/>
        </p:nvSpPr>
        <p:spPr>
          <a:xfrm>
            <a:off x="-41275" y="2068830"/>
            <a:ext cx="4697413" cy="4078288"/>
          </a:xfrm>
          <a:custGeom>
            <a:avLst/>
            <a:gdLst>
              <a:gd name="txL" fmla="*/ 0 w 4697499"/>
              <a:gd name="txT" fmla="*/ 0 h 4078382"/>
              <a:gd name="txR" fmla="*/ 4697499 w 4697499"/>
              <a:gd name="txB" fmla="*/ 4078382 h 4078382"/>
            </a:gdLst>
            <a:ahLst/>
            <a:cxnLst>
              <a:cxn ang="0">
                <a:pos x="12787" y="4078382"/>
              </a:cxn>
              <a:cxn ang="0">
                <a:pos x="0" y="0"/>
              </a:cxn>
              <a:cxn ang="0">
                <a:pos x="4697499" y="0"/>
              </a:cxn>
              <a:cxn ang="0">
                <a:pos x="2319165" y="4069146"/>
              </a:cxn>
              <a:cxn ang="0">
                <a:pos x="12787" y="4078382"/>
              </a:cxn>
            </a:cxnLst>
            <a:rect l="txL" t="txT" r="txR" b="txB"/>
            <a:pathLst>
              <a:path w="4697499" h="4078382">
                <a:moveTo>
                  <a:pt x="12787" y="4078382"/>
                </a:moveTo>
                <a:cubicBezTo>
                  <a:pt x="8525" y="2718921"/>
                  <a:pt x="4262" y="1359461"/>
                  <a:pt x="0" y="0"/>
                </a:cubicBezTo>
                <a:lnTo>
                  <a:pt x="4697499" y="0"/>
                </a:lnTo>
                <a:lnTo>
                  <a:pt x="2319165" y="4069146"/>
                </a:lnTo>
                <a:lnTo>
                  <a:pt x="12787" y="4078382"/>
                </a:lnTo>
                <a:close/>
              </a:path>
            </a:pathLst>
          </a:custGeom>
          <a:solidFill>
            <a:srgbClr val="0088CC"/>
          </a:solidFill>
          <a:ln w="12700">
            <a:noFill/>
          </a:ln>
        </p:spPr>
        <p:txBody>
          <a:bodyPr/>
          <a:lstStyle/>
          <a:p>
            <a:endParaRPr lang="zh-CN" altLang="en-US" dirty="0">
              <a:solidFill>
                <a:srgbClr val="000000"/>
              </a:solidFill>
            </a:endParaRPr>
          </a:p>
        </p:txBody>
      </p:sp>
      <p:pic>
        <p:nvPicPr>
          <p:cNvPr id="4129" name="Picture 33"/>
          <p:cNvPicPr>
            <a:picLocks noChangeAspect="1" noChangeArrowheads="1"/>
          </p:cNvPicPr>
          <p:nvPr/>
        </p:nvPicPr>
        <p:blipFill>
          <a:blip r:embed="rId3" cstate="print">
            <a:duotone>
              <a:schemeClr val="accent1">
                <a:shade val="45000"/>
                <a:satMod val="135000"/>
              </a:schemeClr>
              <a:prstClr val="white"/>
            </a:duotone>
            <a:lum contrast="10000"/>
          </a:blip>
          <a:srcRect/>
          <a:stretch>
            <a:fillRect/>
          </a:stretch>
        </p:blipFill>
        <p:spPr bwMode="auto">
          <a:xfrm>
            <a:off x="-38473" y="2079198"/>
            <a:ext cx="4982111" cy="2909058"/>
          </a:xfrm>
          <a:prstGeom prst="rect">
            <a:avLst/>
          </a:prstGeom>
          <a:noFill/>
        </p:spPr>
      </p:pic>
      <p:grpSp>
        <p:nvGrpSpPr>
          <p:cNvPr id="14" name="组合 13"/>
          <p:cNvGrpSpPr/>
          <p:nvPr/>
        </p:nvGrpSpPr>
        <p:grpSpPr>
          <a:xfrm>
            <a:off x="5234073" y="2026907"/>
            <a:ext cx="6957927" cy="3725596"/>
            <a:chOff x="5234073" y="2683399"/>
            <a:chExt cx="6957927" cy="3725596"/>
          </a:xfrm>
        </p:grpSpPr>
        <p:grpSp>
          <p:nvGrpSpPr>
            <p:cNvPr id="13" name="组合 12"/>
            <p:cNvGrpSpPr/>
            <p:nvPr/>
          </p:nvGrpSpPr>
          <p:grpSpPr>
            <a:xfrm>
              <a:off x="5234073" y="2683399"/>
              <a:ext cx="6957927" cy="3478022"/>
              <a:chOff x="5234073" y="2683399"/>
              <a:chExt cx="6957927" cy="3478022"/>
            </a:xfrm>
          </p:grpSpPr>
          <p:grpSp>
            <p:nvGrpSpPr>
              <p:cNvPr id="15370" name="组合 39"/>
              <p:cNvGrpSpPr/>
              <p:nvPr/>
            </p:nvGrpSpPr>
            <p:grpSpPr>
              <a:xfrm>
                <a:off x="6400886" y="2683399"/>
                <a:ext cx="4662805" cy="1028700"/>
                <a:chOff x="0" y="0"/>
                <a:chExt cx="4662225" cy="1146257"/>
              </a:xfrm>
            </p:grpSpPr>
            <p:sp>
              <p:nvSpPr>
                <p:cNvPr id="15372" name="矩形 27"/>
                <p:cNvSpPr/>
                <p:nvPr/>
              </p:nvSpPr>
              <p:spPr>
                <a:xfrm>
                  <a:off x="1142464" y="98902"/>
                  <a:ext cx="3519443" cy="72819"/>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5373" name="平行四边形 28"/>
                <p:cNvSpPr/>
                <p:nvPr/>
              </p:nvSpPr>
              <p:spPr>
                <a:xfrm>
                  <a:off x="305681" y="98902"/>
                  <a:ext cx="1291812" cy="104735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5374" name="等腰三角形 36"/>
                <p:cNvSpPr/>
                <p:nvPr/>
              </p:nvSpPr>
              <p:spPr>
                <a:xfrm rot="10800000">
                  <a:off x="0" y="547429"/>
                  <a:ext cx="629468" cy="598828"/>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5375" name="文本框 37"/>
                <p:cNvSpPr/>
                <p:nvPr/>
              </p:nvSpPr>
              <p:spPr>
                <a:xfrm>
                  <a:off x="86947" y="0"/>
                  <a:ext cx="455517" cy="720192"/>
                </a:xfrm>
                <a:prstGeom prst="rect">
                  <a:avLst/>
                </a:prstGeom>
                <a:noFill/>
                <a:ln w="9525">
                  <a:noFill/>
                </a:ln>
              </p:spPr>
              <p:txBody>
                <a:bodyPr wrap="none">
                  <a:spAutoFit/>
                </a:bodyPr>
                <a:lstStyle/>
                <a:p>
                  <a:r>
                    <a:rPr lang="en-US" altLang="zh-CN" sz="3600" dirty="0">
                      <a:solidFill>
                        <a:srgbClr val="006EA3"/>
                      </a:solidFill>
                      <a:latin typeface="微软雅黑" panose="020B0503020204020204" charset="-122"/>
                      <a:sym typeface="微软雅黑" panose="020B0503020204020204" charset="-122"/>
                    </a:rPr>
                    <a:t>1</a:t>
                  </a:r>
                </a:p>
              </p:txBody>
            </p:sp>
            <p:sp>
              <p:nvSpPr>
                <p:cNvPr id="15376" name="文本框 38"/>
                <p:cNvSpPr/>
                <p:nvPr/>
              </p:nvSpPr>
              <p:spPr>
                <a:xfrm>
                  <a:off x="1683176" y="171939"/>
                  <a:ext cx="2979049" cy="650253"/>
                </a:xfrm>
                <a:prstGeom prst="rect">
                  <a:avLst/>
                </a:prstGeom>
                <a:noFill/>
                <a:ln w="9525">
                  <a:noFill/>
                </a:ln>
              </p:spPr>
              <p:txBody>
                <a:bodyPr wrap="square">
                  <a:spAutoFit/>
                </a:bodyPr>
                <a:lstStyle/>
                <a:p>
                  <a:r>
                    <a:rPr lang="zh-CN" altLang="en-US" sz="3200" dirty="0">
                      <a:solidFill>
                        <a:srgbClr val="006EA3"/>
                      </a:solidFill>
                      <a:latin typeface="微软雅黑" panose="020B0503020204020204" charset="-122"/>
                      <a:sym typeface="微软雅黑" panose="020B0503020204020204" charset="-122"/>
                    </a:rPr>
                    <a:t>醒神益气针法</a:t>
                  </a:r>
                </a:p>
              </p:txBody>
            </p:sp>
          </p:grpSp>
          <p:grpSp>
            <p:nvGrpSpPr>
              <p:cNvPr id="2" name="组合 39"/>
              <p:cNvGrpSpPr/>
              <p:nvPr/>
            </p:nvGrpSpPr>
            <p:grpSpPr>
              <a:xfrm>
                <a:off x="5870952" y="3852153"/>
                <a:ext cx="5252720" cy="1028700"/>
                <a:chOff x="0" y="0"/>
                <a:chExt cx="5252067" cy="1146257"/>
              </a:xfrm>
            </p:grpSpPr>
            <p:sp>
              <p:nvSpPr>
                <p:cNvPr id="3" name="矩形 27"/>
                <p:cNvSpPr/>
                <p:nvPr/>
              </p:nvSpPr>
              <p:spPr>
                <a:xfrm>
                  <a:off x="1142464" y="98902"/>
                  <a:ext cx="3519443" cy="72819"/>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 name="平行四边形 28"/>
                <p:cNvSpPr/>
                <p:nvPr/>
              </p:nvSpPr>
              <p:spPr>
                <a:xfrm>
                  <a:off x="305681" y="98902"/>
                  <a:ext cx="1291812" cy="104735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5" name="等腰三角形 36"/>
                <p:cNvSpPr/>
                <p:nvPr/>
              </p:nvSpPr>
              <p:spPr>
                <a:xfrm rot="10800000">
                  <a:off x="0" y="547429"/>
                  <a:ext cx="629468" cy="598828"/>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 name="文本框 37"/>
                <p:cNvSpPr/>
                <p:nvPr/>
              </p:nvSpPr>
              <p:spPr>
                <a:xfrm>
                  <a:off x="86947" y="0"/>
                  <a:ext cx="455517" cy="720192"/>
                </a:xfrm>
                <a:prstGeom prst="rect">
                  <a:avLst/>
                </a:prstGeom>
                <a:noFill/>
                <a:ln w="9525">
                  <a:noFill/>
                </a:ln>
              </p:spPr>
              <p:txBody>
                <a:bodyPr wrap="none">
                  <a:spAutoFit/>
                </a:bodyPr>
                <a:lstStyle/>
                <a:p>
                  <a:r>
                    <a:rPr lang="en-US" altLang="zh-CN" sz="3600" dirty="0">
                      <a:solidFill>
                        <a:srgbClr val="006EA3"/>
                      </a:solidFill>
                      <a:latin typeface="微软雅黑" panose="020B0503020204020204" charset="-122"/>
                      <a:sym typeface="微软雅黑" panose="020B0503020204020204" charset="-122"/>
                    </a:rPr>
                    <a:t>2</a:t>
                  </a:r>
                </a:p>
              </p:txBody>
            </p:sp>
            <p:sp>
              <p:nvSpPr>
                <p:cNvPr id="7" name="文本框 38"/>
                <p:cNvSpPr/>
                <p:nvPr/>
              </p:nvSpPr>
              <p:spPr>
                <a:xfrm>
                  <a:off x="1612700" y="171939"/>
                  <a:ext cx="3639367" cy="650253"/>
                </a:xfrm>
                <a:prstGeom prst="rect">
                  <a:avLst/>
                </a:prstGeom>
                <a:noFill/>
                <a:ln w="9525">
                  <a:noFill/>
                </a:ln>
              </p:spPr>
              <p:txBody>
                <a:bodyPr wrap="square">
                  <a:spAutoFit/>
                </a:bodyPr>
                <a:lstStyle/>
                <a:p>
                  <a:r>
                    <a:rPr lang="zh-CN" altLang="en-US" sz="3200" dirty="0">
                      <a:solidFill>
                        <a:srgbClr val="006EA3"/>
                      </a:solidFill>
                      <a:latin typeface="微软雅黑" panose="020B0503020204020204" charset="-122"/>
                      <a:sym typeface="微软雅黑" panose="020B0503020204020204" charset="-122"/>
                    </a:rPr>
                    <a:t>多针浅刺针法</a:t>
                  </a:r>
                </a:p>
              </p:txBody>
            </p:sp>
          </p:grpSp>
          <p:grpSp>
            <p:nvGrpSpPr>
              <p:cNvPr id="33" name="组合 39"/>
              <p:cNvGrpSpPr/>
              <p:nvPr/>
            </p:nvGrpSpPr>
            <p:grpSpPr>
              <a:xfrm>
                <a:off x="5234073" y="5132721"/>
                <a:ext cx="5297805" cy="1028700"/>
                <a:chOff x="0" y="0"/>
                <a:chExt cx="5297146" cy="1146257"/>
              </a:xfrm>
            </p:grpSpPr>
            <p:sp>
              <p:nvSpPr>
                <p:cNvPr id="34" name="矩形 27"/>
                <p:cNvSpPr/>
                <p:nvPr/>
              </p:nvSpPr>
              <p:spPr>
                <a:xfrm>
                  <a:off x="1142464" y="98902"/>
                  <a:ext cx="3519443" cy="72819"/>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5" name="平行四边形 28"/>
                <p:cNvSpPr/>
                <p:nvPr/>
              </p:nvSpPr>
              <p:spPr>
                <a:xfrm>
                  <a:off x="305681" y="98902"/>
                  <a:ext cx="1291812" cy="104735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6" name="等腰三角形 36"/>
                <p:cNvSpPr/>
                <p:nvPr/>
              </p:nvSpPr>
              <p:spPr>
                <a:xfrm rot="10800000">
                  <a:off x="0" y="547429"/>
                  <a:ext cx="629468" cy="598828"/>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7" name="文本框 37"/>
                <p:cNvSpPr/>
                <p:nvPr/>
              </p:nvSpPr>
              <p:spPr>
                <a:xfrm>
                  <a:off x="86947" y="0"/>
                  <a:ext cx="455517" cy="720192"/>
                </a:xfrm>
                <a:prstGeom prst="rect">
                  <a:avLst/>
                </a:prstGeom>
                <a:noFill/>
                <a:ln w="9525">
                  <a:noFill/>
                </a:ln>
              </p:spPr>
              <p:txBody>
                <a:bodyPr wrap="none">
                  <a:spAutoFit/>
                </a:bodyPr>
                <a:lstStyle/>
                <a:p>
                  <a:r>
                    <a:rPr lang="en-US" altLang="zh-CN" sz="3600" dirty="0">
                      <a:solidFill>
                        <a:srgbClr val="006EA3"/>
                      </a:solidFill>
                      <a:latin typeface="微软雅黑" panose="020B0503020204020204" charset="-122"/>
                      <a:sym typeface="微软雅黑" panose="020B0503020204020204" charset="-122"/>
                    </a:rPr>
                    <a:t>3</a:t>
                  </a:r>
                </a:p>
              </p:txBody>
            </p:sp>
            <p:sp>
              <p:nvSpPr>
                <p:cNvPr id="38" name="文本框 38"/>
                <p:cNvSpPr/>
                <p:nvPr/>
              </p:nvSpPr>
              <p:spPr>
                <a:xfrm>
                  <a:off x="1657779" y="171939"/>
                  <a:ext cx="3639367" cy="650253"/>
                </a:xfrm>
                <a:prstGeom prst="rect">
                  <a:avLst/>
                </a:prstGeom>
                <a:noFill/>
                <a:ln w="9525">
                  <a:noFill/>
                </a:ln>
              </p:spPr>
              <p:txBody>
                <a:bodyPr wrap="square">
                  <a:spAutoFit/>
                </a:bodyPr>
                <a:lstStyle/>
                <a:p>
                  <a:r>
                    <a:rPr lang="zh-CN" altLang="en-US" sz="3200" dirty="0">
                      <a:solidFill>
                        <a:srgbClr val="006EA3"/>
                      </a:solidFill>
                      <a:latin typeface="微软雅黑" panose="020B0503020204020204" charset="-122"/>
                      <a:sym typeface="微软雅黑" panose="020B0503020204020204" charset="-122"/>
                    </a:rPr>
                    <a:t>补虚化瘀针法</a:t>
                  </a:r>
                </a:p>
              </p:txBody>
            </p:sp>
          </p:grpSp>
          <p:sp>
            <p:nvSpPr>
              <p:cNvPr id="10" name="文本框 9"/>
              <p:cNvSpPr txBox="1"/>
              <p:nvPr/>
            </p:nvSpPr>
            <p:spPr>
              <a:xfrm>
                <a:off x="7613406" y="3383817"/>
                <a:ext cx="4578594" cy="584775"/>
              </a:xfrm>
              <a:prstGeom prst="rect">
                <a:avLst/>
              </a:prstGeom>
              <a:noFill/>
            </p:spPr>
            <p:txBody>
              <a:bodyPr wrap="square" rtlCol="0">
                <a:spAutoFit/>
              </a:bodyPr>
              <a:lstStyle/>
              <a:p>
                <a:r>
                  <a:rPr lang="en-US" altLang="zh-CN" sz="1600" dirty="0">
                    <a:solidFill>
                      <a:schemeClr val="accent1">
                        <a:lumMod val="75000"/>
                      </a:schemeClr>
                    </a:solidFill>
                  </a:rPr>
                  <a:t>The  acupuncture therapy of promoting resuscitation and tonifying qi </a:t>
                </a:r>
                <a:endParaRPr lang="zh-CN" altLang="en-US" sz="1600" dirty="0">
                  <a:solidFill>
                    <a:schemeClr val="accent1">
                      <a:lumMod val="75000"/>
                    </a:schemeClr>
                  </a:solidFill>
                </a:endParaRPr>
              </a:p>
            </p:txBody>
          </p:sp>
          <p:sp>
            <p:nvSpPr>
              <p:cNvPr id="11" name="文本框 10"/>
              <p:cNvSpPr txBox="1"/>
              <p:nvPr/>
            </p:nvSpPr>
            <p:spPr>
              <a:xfrm>
                <a:off x="7343140" y="4573905"/>
                <a:ext cx="3297555" cy="338554"/>
              </a:xfrm>
              <a:prstGeom prst="rect">
                <a:avLst/>
              </a:prstGeom>
              <a:noFill/>
            </p:spPr>
            <p:txBody>
              <a:bodyPr wrap="square" rtlCol="0">
                <a:spAutoFit/>
              </a:bodyPr>
              <a:lstStyle/>
              <a:p>
                <a:r>
                  <a:rPr lang="en-US" altLang="zh-CN" sz="1600" dirty="0">
                    <a:solidFill>
                      <a:schemeClr val="accent1">
                        <a:lumMod val="75000"/>
                      </a:schemeClr>
                    </a:solidFill>
                    <a:latin typeface="微软雅黑" panose="020B0503020204020204" charset="-122"/>
                    <a:ea typeface="微软雅黑" panose="020B0503020204020204" charset="-122"/>
                    <a:sym typeface="微软雅黑" panose="020B0503020204020204" charset="-122"/>
                  </a:rPr>
                  <a:t>Multiple shallow acupuncture</a:t>
                </a:r>
                <a:endParaRPr lang="zh-CN" altLang="en-US" sz="1600" dirty="0">
                  <a:solidFill>
                    <a:schemeClr val="accent1">
                      <a:lumMod val="75000"/>
                    </a:schemeClr>
                  </a:solidFill>
                </a:endParaRPr>
              </a:p>
            </p:txBody>
          </p:sp>
        </p:grpSp>
        <p:sp>
          <p:nvSpPr>
            <p:cNvPr id="12" name="文本框 11"/>
            <p:cNvSpPr txBox="1"/>
            <p:nvPr/>
          </p:nvSpPr>
          <p:spPr>
            <a:xfrm>
              <a:off x="7030085" y="5824220"/>
              <a:ext cx="3060700" cy="584775"/>
            </a:xfrm>
            <a:prstGeom prst="rect">
              <a:avLst/>
            </a:prstGeom>
            <a:noFill/>
          </p:spPr>
          <p:txBody>
            <a:bodyPr wrap="square" rtlCol="0">
              <a:spAutoFit/>
            </a:bodyPr>
            <a:lstStyle/>
            <a:p>
              <a:r>
                <a:rPr lang="zh-CN" altLang="en-US" sz="1600" dirty="0">
                  <a:solidFill>
                    <a:schemeClr val="accent1">
                      <a:lumMod val="75000"/>
                    </a:schemeClr>
                  </a:solidFill>
                </a:rPr>
                <a:t>Acupuncture for tonifying deficiency and removing stasis</a:t>
              </a:r>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组合 57"/>
          <p:cNvGrpSpPr/>
          <p:nvPr/>
        </p:nvGrpSpPr>
        <p:grpSpPr>
          <a:xfrm rot="10800000">
            <a:off x="9222105" y="4149725"/>
            <a:ext cx="2514600" cy="1529715"/>
            <a:chOff x="0" y="0"/>
            <a:chExt cx="1996388" cy="628590"/>
          </a:xfrm>
        </p:grpSpPr>
        <p:sp>
          <p:nvSpPr>
            <p:cNvPr id="68641" name="矩形 58"/>
            <p:cNvSpPr/>
            <p:nvPr/>
          </p:nvSpPr>
          <p:spPr>
            <a:xfrm>
              <a:off x="0" y="0"/>
              <a:ext cx="1996388" cy="447675"/>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8642" name="等腰三角形 59"/>
            <p:cNvSpPr/>
            <p:nvPr/>
          </p:nvSpPr>
          <p:spPr>
            <a:xfrm flipV="1">
              <a:off x="845040" y="447675"/>
              <a:ext cx="315220" cy="18091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68611" name="组合 57"/>
          <p:cNvGrpSpPr/>
          <p:nvPr/>
        </p:nvGrpSpPr>
        <p:grpSpPr>
          <a:xfrm rot="10800000">
            <a:off x="4935855" y="4070985"/>
            <a:ext cx="2514600" cy="1607820"/>
            <a:chOff x="0" y="0"/>
            <a:chExt cx="1996388" cy="628590"/>
          </a:xfrm>
        </p:grpSpPr>
        <p:sp>
          <p:nvSpPr>
            <p:cNvPr id="68639" name="矩形 58"/>
            <p:cNvSpPr/>
            <p:nvPr/>
          </p:nvSpPr>
          <p:spPr>
            <a:xfrm>
              <a:off x="0" y="0"/>
              <a:ext cx="1996388" cy="447675"/>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8640" name="等腰三角形 59"/>
            <p:cNvSpPr/>
            <p:nvPr/>
          </p:nvSpPr>
          <p:spPr>
            <a:xfrm flipV="1">
              <a:off x="845040" y="447675"/>
              <a:ext cx="315220" cy="18091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68612"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8613"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8614"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8615" name="文本框 6"/>
          <p:cNvSpPr/>
          <p:nvPr/>
        </p:nvSpPr>
        <p:spPr>
          <a:xfrm>
            <a:off x="644525" y="417513"/>
            <a:ext cx="2317750"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理论来源</a:t>
            </a:r>
          </a:p>
        </p:txBody>
      </p:sp>
      <p:sp>
        <p:nvSpPr>
          <p:cNvPr id="68618" name="直接连接符 39"/>
          <p:cNvSpPr/>
          <p:nvPr/>
        </p:nvSpPr>
        <p:spPr>
          <a:xfrm flipH="1" flipV="1">
            <a:off x="6192520" y="2837180"/>
            <a:ext cx="635" cy="995680"/>
          </a:xfrm>
          <a:prstGeom prst="line">
            <a:avLst/>
          </a:prstGeom>
          <a:ln w="38100" cap="flat" cmpd="sng">
            <a:solidFill>
              <a:schemeClr val="accent1"/>
            </a:solidFill>
            <a:prstDash val="solid"/>
            <a:bevel/>
            <a:headEnd type="none" w="med" len="med"/>
            <a:tailEnd type="none" w="med" len="med"/>
          </a:ln>
        </p:spPr>
      </p:sp>
      <p:sp>
        <p:nvSpPr>
          <p:cNvPr id="68619" name="直接连接符 40"/>
          <p:cNvSpPr/>
          <p:nvPr/>
        </p:nvSpPr>
        <p:spPr>
          <a:xfrm flipV="1">
            <a:off x="2067560" y="2498090"/>
            <a:ext cx="3048635" cy="1381760"/>
          </a:xfrm>
          <a:prstGeom prst="line">
            <a:avLst/>
          </a:prstGeom>
          <a:ln w="38100" cap="flat" cmpd="sng">
            <a:solidFill>
              <a:schemeClr val="accent1"/>
            </a:solidFill>
            <a:prstDash val="solid"/>
            <a:bevel/>
            <a:headEnd type="none" w="med" len="med"/>
            <a:tailEnd type="none" w="med" len="med"/>
          </a:ln>
        </p:spPr>
      </p:sp>
      <p:sp>
        <p:nvSpPr>
          <p:cNvPr id="68620" name="直接连接符 42"/>
          <p:cNvSpPr/>
          <p:nvPr/>
        </p:nvSpPr>
        <p:spPr>
          <a:xfrm flipH="1" flipV="1">
            <a:off x="7045325" y="2469515"/>
            <a:ext cx="3263265" cy="1508125"/>
          </a:xfrm>
          <a:prstGeom prst="line">
            <a:avLst/>
          </a:prstGeom>
          <a:ln w="38100" cap="flat" cmpd="sng">
            <a:solidFill>
              <a:schemeClr val="accent1"/>
            </a:solidFill>
            <a:prstDash val="solid"/>
            <a:bevel/>
            <a:headEnd type="none" w="med" len="med"/>
            <a:tailEnd type="none" w="med" len="med"/>
          </a:ln>
        </p:spPr>
      </p:sp>
      <p:grpSp>
        <p:nvGrpSpPr>
          <p:cNvPr id="68621" name="组合 48"/>
          <p:cNvGrpSpPr/>
          <p:nvPr/>
        </p:nvGrpSpPr>
        <p:grpSpPr>
          <a:xfrm>
            <a:off x="6020435" y="3735070"/>
            <a:ext cx="333375" cy="341313"/>
            <a:chOff x="0" y="0"/>
            <a:chExt cx="334271" cy="340478"/>
          </a:xfrm>
        </p:grpSpPr>
        <p:sp>
          <p:nvSpPr>
            <p:cNvPr id="68637" name="同心圆 49"/>
            <p:cNvSpPr/>
            <p:nvPr/>
          </p:nvSpPr>
          <p:spPr>
            <a:xfrm>
              <a:off x="0" y="0"/>
              <a:ext cx="334271" cy="340478"/>
            </a:xfrm>
            <a:custGeom>
              <a:avLst/>
              <a:gdLst>
                <a:gd name="txL" fmla="*/ 0 w 21600"/>
                <a:gd name="txT" fmla="*/ 0 h 21600"/>
                <a:gd name="txR" fmla="*/ 21600 w 21600"/>
                <a:gd name="txB" fmla="*/ 21600 h 21600"/>
              </a:gdLst>
              <a:ahLst/>
              <a:cxnLst>
                <a:cxn ang="0">
                  <a:pos x="0" y="10800"/>
                </a:cxn>
                <a:cxn ang="0">
                  <a:pos x="10800" y="0"/>
                </a:cxn>
                <a:cxn ang="0">
                  <a:pos x="21600" y="10800"/>
                </a:cxn>
                <a:cxn ang="0">
                  <a:pos x="10800" y="21600"/>
                </a:cxn>
                <a:cxn ang="0">
                  <a:pos x="0" y="10800"/>
                </a:cxn>
                <a:cxn ang="0">
                  <a:pos x="2072" y="10800"/>
                </a:cxn>
                <a:cxn ang="0">
                  <a:pos x="10800" y="19528"/>
                </a:cxn>
                <a:cxn ang="0">
                  <a:pos x="19528" y="10800"/>
                </a:cxn>
                <a:cxn ang="0">
                  <a:pos x="10800" y="2072"/>
                </a:cxn>
                <a:cxn ang="0">
                  <a:pos x="2072" y="1080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72" y="10800"/>
                  </a:moveTo>
                  <a:cubicBezTo>
                    <a:pt x="2072" y="15620"/>
                    <a:pt x="5980" y="19528"/>
                    <a:pt x="10800" y="19528"/>
                  </a:cubicBezTo>
                  <a:cubicBezTo>
                    <a:pt x="15620" y="19528"/>
                    <a:pt x="19528" y="15620"/>
                    <a:pt x="19528" y="10800"/>
                  </a:cubicBezTo>
                  <a:cubicBezTo>
                    <a:pt x="19528" y="5980"/>
                    <a:pt x="15620" y="2072"/>
                    <a:pt x="10800" y="2072"/>
                  </a:cubicBezTo>
                  <a:cubicBezTo>
                    <a:pt x="5980" y="2072"/>
                    <a:pt x="2072" y="5980"/>
                    <a:pt x="2072" y="10800"/>
                  </a:cubicBezTo>
                  <a:close/>
                </a:path>
              </a:pathLst>
            </a:custGeom>
            <a:solidFill>
              <a:srgbClr val="006EA3"/>
            </a:solidFill>
            <a:ln w="12700">
              <a:noFill/>
            </a:ln>
          </p:spPr>
          <p:txBody>
            <a:bodyPr/>
            <a:lstStyle/>
            <a:p>
              <a:endParaRPr lang="zh-CN" altLang="en-US" dirty="0">
                <a:solidFill>
                  <a:srgbClr val="000000"/>
                </a:solidFill>
              </a:endParaRPr>
            </a:p>
          </p:txBody>
        </p:sp>
        <p:sp>
          <p:nvSpPr>
            <p:cNvPr id="68638" name="椭圆 50"/>
            <p:cNvSpPr/>
            <p:nvPr/>
          </p:nvSpPr>
          <p:spPr>
            <a:xfrm>
              <a:off x="99348" y="97811"/>
              <a:ext cx="144856" cy="144856"/>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68622" name="组合 51"/>
          <p:cNvGrpSpPr/>
          <p:nvPr/>
        </p:nvGrpSpPr>
        <p:grpSpPr>
          <a:xfrm>
            <a:off x="1739265" y="3768408"/>
            <a:ext cx="333375" cy="341312"/>
            <a:chOff x="0" y="0"/>
            <a:chExt cx="334271" cy="340478"/>
          </a:xfrm>
        </p:grpSpPr>
        <p:sp>
          <p:nvSpPr>
            <p:cNvPr id="68635" name="同心圆 52"/>
            <p:cNvSpPr/>
            <p:nvPr/>
          </p:nvSpPr>
          <p:spPr>
            <a:xfrm>
              <a:off x="0" y="0"/>
              <a:ext cx="334271" cy="340478"/>
            </a:xfrm>
            <a:custGeom>
              <a:avLst/>
              <a:gdLst>
                <a:gd name="txL" fmla="*/ 0 w 21600"/>
                <a:gd name="txT" fmla="*/ 0 h 21600"/>
                <a:gd name="txR" fmla="*/ 21600 w 21600"/>
                <a:gd name="txB" fmla="*/ 21600 h 21600"/>
              </a:gdLst>
              <a:ahLst/>
              <a:cxnLst>
                <a:cxn ang="0">
                  <a:pos x="0" y="10800"/>
                </a:cxn>
                <a:cxn ang="0">
                  <a:pos x="10800" y="0"/>
                </a:cxn>
                <a:cxn ang="0">
                  <a:pos x="21600" y="10800"/>
                </a:cxn>
                <a:cxn ang="0">
                  <a:pos x="10800" y="21600"/>
                </a:cxn>
                <a:cxn ang="0">
                  <a:pos x="0" y="10800"/>
                </a:cxn>
                <a:cxn ang="0">
                  <a:pos x="2072" y="10800"/>
                </a:cxn>
                <a:cxn ang="0">
                  <a:pos x="10800" y="19528"/>
                </a:cxn>
                <a:cxn ang="0">
                  <a:pos x="19528" y="10800"/>
                </a:cxn>
                <a:cxn ang="0">
                  <a:pos x="10800" y="2072"/>
                </a:cxn>
                <a:cxn ang="0">
                  <a:pos x="2072" y="1080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72" y="10800"/>
                  </a:moveTo>
                  <a:cubicBezTo>
                    <a:pt x="2072" y="15620"/>
                    <a:pt x="5980" y="19528"/>
                    <a:pt x="10800" y="19528"/>
                  </a:cubicBezTo>
                  <a:cubicBezTo>
                    <a:pt x="15620" y="19528"/>
                    <a:pt x="19528" y="15620"/>
                    <a:pt x="19528" y="10800"/>
                  </a:cubicBezTo>
                  <a:cubicBezTo>
                    <a:pt x="19528" y="5980"/>
                    <a:pt x="15620" y="2072"/>
                    <a:pt x="10800" y="2072"/>
                  </a:cubicBezTo>
                  <a:cubicBezTo>
                    <a:pt x="5980" y="2072"/>
                    <a:pt x="2072" y="5980"/>
                    <a:pt x="2072" y="10800"/>
                  </a:cubicBezTo>
                  <a:close/>
                </a:path>
              </a:pathLst>
            </a:custGeom>
            <a:solidFill>
              <a:srgbClr val="006EA3"/>
            </a:solidFill>
            <a:ln w="12700">
              <a:noFill/>
            </a:ln>
          </p:spPr>
          <p:txBody>
            <a:bodyPr/>
            <a:lstStyle/>
            <a:p>
              <a:endParaRPr lang="zh-CN" altLang="en-US" dirty="0">
                <a:solidFill>
                  <a:srgbClr val="000000"/>
                </a:solidFill>
              </a:endParaRPr>
            </a:p>
          </p:txBody>
        </p:sp>
        <p:sp>
          <p:nvSpPr>
            <p:cNvPr id="68636" name="椭圆 53"/>
            <p:cNvSpPr/>
            <p:nvPr/>
          </p:nvSpPr>
          <p:spPr>
            <a:xfrm>
              <a:off x="99348" y="97811"/>
              <a:ext cx="144856" cy="144856"/>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68623" name="组合 54"/>
          <p:cNvGrpSpPr/>
          <p:nvPr/>
        </p:nvGrpSpPr>
        <p:grpSpPr>
          <a:xfrm>
            <a:off x="10307955" y="3832543"/>
            <a:ext cx="333375" cy="341312"/>
            <a:chOff x="0" y="0"/>
            <a:chExt cx="334271" cy="340478"/>
          </a:xfrm>
        </p:grpSpPr>
        <p:sp>
          <p:nvSpPr>
            <p:cNvPr id="68633" name="同心圆 55"/>
            <p:cNvSpPr/>
            <p:nvPr/>
          </p:nvSpPr>
          <p:spPr>
            <a:xfrm>
              <a:off x="0" y="0"/>
              <a:ext cx="334271" cy="340478"/>
            </a:xfrm>
            <a:custGeom>
              <a:avLst/>
              <a:gdLst>
                <a:gd name="txL" fmla="*/ 0 w 21600"/>
                <a:gd name="txT" fmla="*/ 0 h 21600"/>
                <a:gd name="txR" fmla="*/ 21600 w 21600"/>
                <a:gd name="txB" fmla="*/ 21600 h 21600"/>
              </a:gdLst>
              <a:ahLst/>
              <a:cxnLst>
                <a:cxn ang="0">
                  <a:pos x="0" y="10800"/>
                </a:cxn>
                <a:cxn ang="0">
                  <a:pos x="10800" y="0"/>
                </a:cxn>
                <a:cxn ang="0">
                  <a:pos x="21600" y="10800"/>
                </a:cxn>
                <a:cxn ang="0">
                  <a:pos x="10800" y="21600"/>
                </a:cxn>
                <a:cxn ang="0">
                  <a:pos x="0" y="10800"/>
                </a:cxn>
                <a:cxn ang="0">
                  <a:pos x="2072" y="10800"/>
                </a:cxn>
                <a:cxn ang="0">
                  <a:pos x="10800" y="19528"/>
                </a:cxn>
                <a:cxn ang="0">
                  <a:pos x="19528" y="10800"/>
                </a:cxn>
                <a:cxn ang="0">
                  <a:pos x="10800" y="2072"/>
                </a:cxn>
                <a:cxn ang="0">
                  <a:pos x="2072" y="1080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72" y="10800"/>
                  </a:moveTo>
                  <a:cubicBezTo>
                    <a:pt x="2072" y="15620"/>
                    <a:pt x="5980" y="19528"/>
                    <a:pt x="10800" y="19528"/>
                  </a:cubicBezTo>
                  <a:cubicBezTo>
                    <a:pt x="15620" y="19528"/>
                    <a:pt x="19528" y="15620"/>
                    <a:pt x="19528" y="10800"/>
                  </a:cubicBezTo>
                  <a:cubicBezTo>
                    <a:pt x="19528" y="5980"/>
                    <a:pt x="15620" y="2072"/>
                    <a:pt x="10800" y="2072"/>
                  </a:cubicBezTo>
                  <a:cubicBezTo>
                    <a:pt x="5980" y="2072"/>
                    <a:pt x="2072" y="5980"/>
                    <a:pt x="2072" y="10800"/>
                  </a:cubicBezTo>
                  <a:close/>
                </a:path>
              </a:pathLst>
            </a:custGeom>
            <a:solidFill>
              <a:srgbClr val="006EA3"/>
            </a:solidFill>
            <a:ln w="12700">
              <a:noFill/>
            </a:ln>
          </p:spPr>
          <p:txBody>
            <a:bodyPr/>
            <a:lstStyle/>
            <a:p>
              <a:endParaRPr lang="zh-CN" altLang="en-US" dirty="0">
                <a:solidFill>
                  <a:srgbClr val="000000"/>
                </a:solidFill>
              </a:endParaRPr>
            </a:p>
          </p:txBody>
        </p:sp>
        <p:sp>
          <p:nvSpPr>
            <p:cNvPr id="68634" name="椭圆 56"/>
            <p:cNvSpPr/>
            <p:nvPr/>
          </p:nvSpPr>
          <p:spPr>
            <a:xfrm>
              <a:off x="99348" y="97811"/>
              <a:ext cx="144856" cy="144856"/>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68624" name="组合 57"/>
          <p:cNvGrpSpPr/>
          <p:nvPr/>
        </p:nvGrpSpPr>
        <p:grpSpPr>
          <a:xfrm rot="10800000">
            <a:off x="449580" y="4050665"/>
            <a:ext cx="2512695" cy="1574165"/>
            <a:chOff x="0" y="0"/>
            <a:chExt cx="1996388" cy="628590"/>
          </a:xfrm>
        </p:grpSpPr>
        <p:sp>
          <p:nvSpPr>
            <p:cNvPr id="68631" name="矩形 58"/>
            <p:cNvSpPr/>
            <p:nvPr/>
          </p:nvSpPr>
          <p:spPr>
            <a:xfrm>
              <a:off x="0" y="0"/>
              <a:ext cx="1996388" cy="447675"/>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8632" name="等腰三角形 59"/>
            <p:cNvSpPr/>
            <p:nvPr/>
          </p:nvSpPr>
          <p:spPr>
            <a:xfrm flipV="1">
              <a:off x="845040" y="447675"/>
              <a:ext cx="315220" cy="18091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68625" name="文本框 66"/>
          <p:cNvSpPr/>
          <p:nvPr/>
        </p:nvSpPr>
        <p:spPr>
          <a:xfrm>
            <a:off x="425450" y="4701540"/>
            <a:ext cx="2536825" cy="923330"/>
          </a:xfrm>
          <a:prstGeom prst="rect">
            <a:avLst/>
          </a:prstGeom>
          <a:noFill/>
          <a:ln w="9525">
            <a:noFill/>
          </a:ln>
        </p:spPr>
        <p:txBody>
          <a:bodyPr>
            <a:spAutoFit/>
          </a:bodyPr>
          <a:lstStyle/>
          <a:p>
            <a:pPr marL="360680" indent="-360680" algn="just">
              <a:lnSpc>
                <a:spcPct val="150000"/>
              </a:lnSpc>
              <a:spcBef>
                <a:spcPct val="20000"/>
              </a:spcBef>
              <a:buClr>
                <a:srgbClr val="9B9B9B"/>
              </a:buClr>
              <a:buFont typeface="Arial" panose="020B0604020202020204" pitchFamily="34" charset="0"/>
              <a:buNone/>
            </a:pPr>
            <a:r>
              <a:rPr lang="zh-CN" altLang="en-US" b="1" dirty="0">
                <a:solidFill>
                  <a:srgbClr val="FFFFFF"/>
                </a:solidFill>
                <a:latin typeface="黑体" panose="02010609060101010101" pitchFamily="49" charset="-122"/>
                <a:ea typeface="黑体" panose="02010609060101010101" pitchFamily="49" charset="-122"/>
              </a:rPr>
              <a:t>本法针刺以取未时（下午</a:t>
            </a:r>
            <a:r>
              <a:rPr lang="en-US" altLang="zh-CN" b="1" dirty="0">
                <a:solidFill>
                  <a:srgbClr val="FFFFFF"/>
                </a:solidFill>
                <a:latin typeface="黑体" panose="02010609060101010101" pitchFamily="49" charset="-122"/>
                <a:ea typeface="黑体" panose="02010609060101010101" pitchFamily="49" charset="-122"/>
              </a:rPr>
              <a:t>13-15</a:t>
            </a:r>
            <a:r>
              <a:rPr lang="zh-CN" altLang="en-US" b="1" dirty="0">
                <a:solidFill>
                  <a:srgbClr val="FFFFFF"/>
                </a:solidFill>
                <a:latin typeface="黑体" panose="02010609060101010101" pitchFamily="49" charset="-122"/>
                <a:ea typeface="黑体" panose="02010609060101010101" pitchFamily="49" charset="-122"/>
              </a:rPr>
              <a:t>时）为宜</a:t>
            </a:r>
          </a:p>
        </p:txBody>
      </p:sp>
      <p:sp>
        <p:nvSpPr>
          <p:cNvPr id="68626" name="文本框 67"/>
          <p:cNvSpPr/>
          <p:nvPr/>
        </p:nvSpPr>
        <p:spPr>
          <a:xfrm>
            <a:off x="4870133" y="4633278"/>
            <a:ext cx="2643187" cy="977265"/>
          </a:xfrm>
          <a:prstGeom prst="rect">
            <a:avLst/>
          </a:prstGeom>
          <a:noFill/>
          <a:ln w="9525">
            <a:noFill/>
          </a:ln>
        </p:spPr>
        <p:txBody>
          <a:bodyPr>
            <a:spAutoFit/>
          </a:bodyPr>
          <a:lstStyle/>
          <a:p>
            <a:pPr marL="360680" indent="-360680">
              <a:lnSpc>
                <a:spcPct val="150000"/>
              </a:lnSpc>
              <a:spcBef>
                <a:spcPct val="20000"/>
              </a:spcBef>
              <a:buClr>
                <a:srgbClr val="9B9B9B"/>
              </a:buClr>
              <a:buFont typeface="Arial" panose="020B0604020202020204" pitchFamily="34" charset="0"/>
              <a:buNone/>
            </a:pPr>
            <a:r>
              <a:rPr lang="zh-CN" altLang="en-US" b="1" dirty="0">
                <a:solidFill>
                  <a:srgbClr val="FFFFFF"/>
                </a:solidFill>
                <a:latin typeface="黑体" panose="02010609060101010101" pitchFamily="49" charset="-122"/>
                <a:ea typeface="黑体" panose="02010609060101010101" pitchFamily="49" charset="-122"/>
              </a:rPr>
              <a:t>使在阳盛之时更助其功，</a:t>
            </a:r>
            <a:endParaRPr lang="en-US" altLang="zh-CN" b="1" dirty="0">
              <a:solidFill>
                <a:srgbClr val="FFFFFF"/>
              </a:solidFill>
              <a:latin typeface="黑体" panose="02010609060101010101" pitchFamily="49" charset="-122"/>
              <a:ea typeface="黑体" panose="02010609060101010101" pitchFamily="49" charset="-122"/>
            </a:endParaRPr>
          </a:p>
          <a:p>
            <a:pPr marL="360680" indent="-360680">
              <a:lnSpc>
                <a:spcPct val="150000"/>
              </a:lnSpc>
              <a:spcBef>
                <a:spcPct val="20000"/>
              </a:spcBef>
              <a:buClr>
                <a:srgbClr val="9B9B9B"/>
              </a:buClr>
              <a:buFont typeface="Arial" panose="020B0604020202020204" pitchFamily="34" charset="0"/>
              <a:buNone/>
            </a:pPr>
            <a:r>
              <a:rPr lang="zh-CN" altLang="en-US" b="1" dirty="0">
                <a:solidFill>
                  <a:srgbClr val="FFFFFF"/>
                </a:solidFill>
                <a:latin typeface="黑体" panose="02010609060101010101" pitchFamily="49" charset="-122"/>
                <a:ea typeface="黑体" panose="02010609060101010101" pitchFamily="49" charset="-122"/>
              </a:rPr>
              <a:t>调动气血，助阳活血</a:t>
            </a:r>
          </a:p>
        </p:txBody>
      </p:sp>
      <p:sp>
        <p:nvSpPr>
          <p:cNvPr id="68627" name="文本框 68"/>
          <p:cNvSpPr/>
          <p:nvPr/>
        </p:nvSpPr>
        <p:spPr>
          <a:xfrm>
            <a:off x="9236075" y="4686618"/>
            <a:ext cx="2500313" cy="871537"/>
          </a:xfrm>
          <a:prstGeom prst="rect">
            <a:avLst/>
          </a:prstGeom>
          <a:noFill/>
          <a:ln w="9525">
            <a:noFill/>
          </a:ln>
        </p:spPr>
        <p:txBody>
          <a:bodyPr>
            <a:spAutoFit/>
          </a:bodyPr>
          <a:lstStyle/>
          <a:p>
            <a:pPr algn="ctr">
              <a:lnSpc>
                <a:spcPct val="150000"/>
              </a:lnSpc>
            </a:pPr>
            <a:r>
              <a:rPr lang="zh-CN" altLang="en-US" b="1" dirty="0">
                <a:solidFill>
                  <a:srgbClr val="FFFFFF"/>
                </a:solidFill>
                <a:latin typeface="黑体" panose="02010609060101010101" pitchFamily="49" charset="-122"/>
                <a:ea typeface="黑体" panose="02010609060101010101" pitchFamily="49" charset="-122"/>
              </a:rPr>
              <a:t>同时重视调神。</a:t>
            </a:r>
            <a:endParaRPr lang="en-US" altLang="zh-CN" b="1" dirty="0">
              <a:solidFill>
                <a:srgbClr val="FFFFFF"/>
              </a:solidFill>
              <a:latin typeface="黑体" panose="02010609060101010101" pitchFamily="49" charset="-122"/>
              <a:ea typeface="黑体" panose="02010609060101010101" pitchFamily="49" charset="-122"/>
            </a:endParaRPr>
          </a:p>
          <a:p>
            <a:pPr algn="ctr">
              <a:lnSpc>
                <a:spcPct val="150000"/>
              </a:lnSpc>
            </a:pPr>
            <a:r>
              <a:rPr lang="zh-CN" altLang="en-US" b="1" dirty="0">
                <a:solidFill>
                  <a:srgbClr val="FFFFFF"/>
                </a:solidFill>
                <a:latin typeface="黑体" panose="02010609060101010101" pitchFamily="49" charset="-122"/>
                <a:ea typeface="黑体" panose="02010609060101010101" pitchFamily="49" charset="-122"/>
              </a:rPr>
              <a:t>百会，百病皆主</a:t>
            </a:r>
            <a:endParaRPr lang="zh-CN" altLang="en-US" dirty="0">
              <a:solidFill>
                <a:srgbClr val="FFFFFF"/>
              </a:solidFill>
              <a:latin typeface="微软雅黑" panose="020B0503020204020204" charset="-122"/>
              <a:sym typeface="微软雅黑" panose="020B0503020204020204" charset="-122"/>
            </a:endParaRPr>
          </a:p>
        </p:txBody>
      </p:sp>
      <p:sp>
        <p:nvSpPr>
          <p:cNvPr id="68628" name="文本框 69"/>
          <p:cNvSpPr/>
          <p:nvPr/>
        </p:nvSpPr>
        <p:spPr>
          <a:xfrm>
            <a:off x="254000" y="5724525"/>
            <a:ext cx="3303905" cy="829945"/>
          </a:xfrm>
          <a:prstGeom prst="rect">
            <a:avLst/>
          </a:prstGeom>
          <a:noFill/>
          <a:ln w="9525">
            <a:noFill/>
          </a:ln>
        </p:spPr>
        <p:txBody>
          <a:bodyPr wrap="square">
            <a:spAutoFit/>
          </a:bodyPr>
          <a:lstStyle/>
          <a:p>
            <a:pPr algn="just"/>
            <a:r>
              <a:rPr lang="zh-CN" altLang="en-US" sz="1600" dirty="0">
                <a:solidFill>
                  <a:srgbClr val="477DEA"/>
                </a:solidFill>
                <a:effectLst>
                  <a:outerShdw blurRad="38100" dist="25400" dir="5400000" algn="ctr" rotWithShape="0">
                    <a:srgbClr val="6E747A">
                      <a:alpha val="43000"/>
                    </a:srgbClr>
                  </a:outerShdw>
                </a:effectLst>
                <a:latin typeface="微软雅黑" panose="020B0503020204020204" charset="-122"/>
                <a:sym typeface="微软雅黑" panose="020B0503020204020204" charset="-122"/>
              </a:rPr>
              <a:t>This method is suitable for taking acupuncture </a:t>
            </a:r>
            <a:r>
              <a:rPr lang="en-US" altLang="zh-CN" sz="1600" dirty="0">
                <a:solidFill>
                  <a:srgbClr val="477DEA"/>
                </a:solidFill>
                <a:effectLst>
                  <a:outerShdw blurRad="38100" dist="25400" dir="5400000" algn="ctr" rotWithShape="0">
                    <a:srgbClr val="6E747A">
                      <a:alpha val="43000"/>
                    </a:srgbClr>
                  </a:outerShdw>
                </a:effectLst>
                <a:latin typeface="微软雅黑" panose="020B0503020204020204" charset="-122"/>
                <a:sym typeface="微软雅黑" panose="020B0503020204020204" charset="-122"/>
              </a:rPr>
              <a:t>at </a:t>
            </a:r>
            <a:r>
              <a:rPr lang="zh-CN" altLang="en-US" sz="1600" dirty="0">
                <a:solidFill>
                  <a:srgbClr val="477DEA"/>
                </a:solidFill>
                <a:effectLst>
                  <a:outerShdw blurRad="38100" dist="25400" dir="5400000" algn="ctr" rotWithShape="0">
                    <a:srgbClr val="6E747A">
                      <a:alpha val="43000"/>
                    </a:srgbClr>
                  </a:outerShdw>
                </a:effectLst>
                <a:latin typeface="微软雅黑" panose="020B0503020204020204" charset="-122"/>
                <a:sym typeface="微软雅黑" panose="020B0503020204020204" charset="-122"/>
              </a:rPr>
              <a:t>13 </a:t>
            </a:r>
            <a:r>
              <a:rPr lang="en-US" altLang="zh-CN" sz="1600" dirty="0">
                <a:solidFill>
                  <a:srgbClr val="477DEA"/>
                </a:solidFill>
                <a:effectLst>
                  <a:outerShdw blurRad="38100" dist="25400" dir="5400000" algn="ctr" rotWithShape="0">
                    <a:srgbClr val="6E747A">
                      <a:alpha val="43000"/>
                    </a:srgbClr>
                  </a:outerShdw>
                </a:effectLst>
                <a:latin typeface="微软雅黑" panose="020B0503020204020204" charset="-122"/>
                <a:sym typeface="微软雅黑" panose="020B0503020204020204" charset="-122"/>
              </a:rPr>
              <a:t>to </a:t>
            </a:r>
            <a:r>
              <a:rPr lang="zh-CN" altLang="en-US" sz="1600" dirty="0">
                <a:solidFill>
                  <a:srgbClr val="477DEA"/>
                </a:solidFill>
                <a:effectLst>
                  <a:outerShdw blurRad="38100" dist="25400" dir="5400000" algn="ctr" rotWithShape="0">
                    <a:srgbClr val="6E747A">
                      <a:alpha val="43000"/>
                    </a:srgbClr>
                  </a:outerShdw>
                </a:effectLst>
                <a:latin typeface="微软雅黑" panose="020B0503020204020204" charset="-122"/>
                <a:sym typeface="微软雅黑" panose="020B0503020204020204" charset="-122"/>
              </a:rPr>
              <a:t>15 pm</a:t>
            </a:r>
            <a:r>
              <a:rPr lang="en-US" altLang="zh-CN" sz="1600" dirty="0">
                <a:solidFill>
                  <a:srgbClr val="477DEA"/>
                </a:solidFill>
                <a:effectLst>
                  <a:outerShdw blurRad="38100" dist="25400" dir="5400000" algn="ctr" rotWithShape="0">
                    <a:srgbClr val="6E747A">
                      <a:alpha val="43000"/>
                    </a:srgbClr>
                  </a:outerShdw>
                </a:effectLst>
                <a:latin typeface="微软雅黑" panose="020B0503020204020204" charset="-122"/>
                <a:sym typeface="微软雅黑" panose="020B0503020204020204" charset="-122"/>
              </a:rPr>
              <a:t>.</a:t>
            </a:r>
          </a:p>
        </p:txBody>
      </p:sp>
      <p:pic>
        <p:nvPicPr>
          <p:cNvPr id="68629" name="Picture 4" descr="子午流注图"/>
          <p:cNvPicPr>
            <a:picLocks noChangeAspect="1"/>
          </p:cNvPicPr>
          <p:nvPr/>
        </p:nvPicPr>
        <p:blipFill>
          <a:blip r:embed="rId2" cstate="print">
            <a:clrChange>
              <a:clrFrom>
                <a:srgbClr val="FFFFFF"/>
              </a:clrFrom>
              <a:clrTo>
                <a:srgbClr val="FFFFFF">
                  <a:alpha val="0"/>
                </a:srgbClr>
              </a:clrTo>
            </a:clrChange>
          </a:blip>
          <a:stretch>
            <a:fillRect/>
          </a:stretch>
        </p:blipFill>
        <p:spPr>
          <a:xfrm>
            <a:off x="4730750" y="225520"/>
            <a:ext cx="2794000" cy="2762250"/>
          </a:xfrm>
          <a:prstGeom prst="rect">
            <a:avLst/>
          </a:prstGeom>
          <a:noFill/>
          <a:ln w="9525">
            <a:noFill/>
          </a:ln>
        </p:spPr>
      </p:pic>
      <p:sp>
        <p:nvSpPr>
          <p:cNvPr id="46" name="TextBox 45"/>
          <p:cNvSpPr txBox="1"/>
          <p:nvPr/>
        </p:nvSpPr>
        <p:spPr>
          <a:xfrm>
            <a:off x="826453" y="1423988"/>
            <a:ext cx="674688" cy="1922463"/>
          </a:xfrm>
          <a:prstGeom prst="rect">
            <a:avLst/>
          </a:prstGeom>
        </p:spPr>
        <p:style>
          <a:lnRef idx="2">
            <a:schemeClr val="accent1"/>
          </a:lnRef>
          <a:fillRef idx="1">
            <a:schemeClr val="lt1"/>
          </a:fillRef>
          <a:effectRef idx="0">
            <a:schemeClr val="accent1"/>
          </a:effectRef>
          <a:fontRef idx="minor">
            <a:schemeClr val="dk1"/>
          </a:fontRef>
        </p:style>
        <p:txBody>
          <a:bodyPr vert="eaVert">
            <a:spAutoFit/>
          </a:bodyPr>
          <a:lstStyle/>
          <a:p>
            <a:pPr fontAlgn="base">
              <a:spcBef>
                <a:spcPct val="0"/>
              </a:spcBef>
              <a:spcAft>
                <a:spcPct val="0"/>
              </a:spcAft>
              <a:buFont typeface="Arial" panose="020B0604020202020204" pitchFamily="34" charset="0"/>
              <a:buNone/>
              <a:defRPr/>
            </a:pPr>
            <a:r>
              <a:rPr lang="zh-CN" altLang="en-US" sz="3200" b="1" dirty="0">
                <a:solidFill>
                  <a:srgbClr val="0070C0"/>
                </a:solidFill>
                <a:latin typeface="黑体" panose="02010609060101010101" pitchFamily="49" charset="-122"/>
                <a:ea typeface="黑体" panose="02010609060101010101" pitchFamily="49" charset="-122"/>
              </a:rPr>
              <a:t>治疗时机</a:t>
            </a:r>
          </a:p>
        </p:txBody>
      </p:sp>
      <p:sp>
        <p:nvSpPr>
          <p:cNvPr id="2" name="文本框 1"/>
          <p:cNvSpPr txBox="1"/>
          <p:nvPr/>
        </p:nvSpPr>
        <p:spPr>
          <a:xfrm>
            <a:off x="644525" y="1062990"/>
            <a:ext cx="2768600" cy="64516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zh-CN" altLang="en-US">
              <a:solidFill>
                <a:srgbClr val="000000"/>
              </a:solidFill>
            </a:endParaRPr>
          </a:p>
          <a:p>
            <a:endParaRPr lang="zh-CN" altLang="en-US">
              <a:solidFill>
                <a:srgbClr val="000000"/>
              </a:solidFill>
            </a:endParaRPr>
          </a:p>
        </p:txBody>
      </p:sp>
      <p:sp>
        <p:nvSpPr>
          <p:cNvPr id="3" name="文本框 2"/>
          <p:cNvSpPr txBox="1"/>
          <p:nvPr/>
        </p:nvSpPr>
        <p:spPr>
          <a:xfrm>
            <a:off x="498475" y="3366770"/>
            <a:ext cx="2031365" cy="368300"/>
          </a:xfrm>
          <a:prstGeom prst="rect">
            <a:avLst/>
          </a:prstGeom>
          <a:noFill/>
        </p:spPr>
        <p:txBody>
          <a:bodyPr wrap="square" rtlCol="0">
            <a:spAutoFit/>
            <a:scene3d>
              <a:camera prst="orthographicFront"/>
              <a:lightRig rig="threePt" dir="t"/>
            </a:scene3d>
          </a:bodyPr>
          <a:lstStyle/>
          <a:p>
            <a:r>
              <a:rPr lang="zh-CN" altLang="en-US">
                <a:solidFill>
                  <a:srgbClr val="477DEA"/>
                </a:solidFill>
                <a:effectLst>
                  <a:outerShdw blurRad="38100" dist="25400" dir="5400000" algn="ctr" rotWithShape="0">
                    <a:srgbClr val="6E747A">
                      <a:alpha val="43000"/>
                    </a:srgbClr>
                  </a:outerShdw>
                </a:effectLst>
              </a:rPr>
              <a:t>Treatment timing</a:t>
            </a:r>
          </a:p>
        </p:txBody>
      </p:sp>
      <p:sp>
        <p:nvSpPr>
          <p:cNvPr id="5" name="文本框 4"/>
          <p:cNvSpPr txBox="1"/>
          <p:nvPr/>
        </p:nvSpPr>
        <p:spPr>
          <a:xfrm>
            <a:off x="3824605" y="5678805"/>
            <a:ext cx="4304030" cy="922020"/>
          </a:xfrm>
          <a:prstGeom prst="rect">
            <a:avLst/>
          </a:prstGeom>
          <a:noFill/>
        </p:spPr>
        <p:txBody>
          <a:bodyPr wrap="square" rtlCol="0">
            <a:spAutoFit/>
          </a:bodyPr>
          <a:lstStyle/>
          <a:p>
            <a:pPr algn="just"/>
            <a:r>
              <a:rPr lang="zh-CN" altLang="en-US">
                <a:solidFill>
                  <a:srgbClr val="477DEA"/>
                </a:solidFill>
                <a:effectLst>
                  <a:outerShdw blurRad="38100" dist="25400" dir="5400000" algn="ctr" rotWithShape="0">
                    <a:srgbClr val="6E747A">
                      <a:alpha val="43000"/>
                    </a:srgbClr>
                  </a:outerShdw>
                </a:effectLst>
              </a:rPr>
              <a:t>Make it more helpful at the time of Yang </a:t>
            </a:r>
            <a:r>
              <a:rPr lang="en-US" altLang="zh-CN">
                <a:solidFill>
                  <a:srgbClr val="477DEA"/>
                </a:solidFill>
                <a:effectLst>
                  <a:outerShdw blurRad="38100" dist="25400" dir="5400000" algn="ctr" rotWithShape="0">
                    <a:srgbClr val="6E747A">
                      <a:alpha val="43000"/>
                    </a:srgbClr>
                  </a:outerShdw>
                </a:effectLst>
              </a:rPr>
              <a:t>excessiveness.It can t</a:t>
            </a:r>
            <a:r>
              <a:rPr lang="zh-CN" altLang="en-US">
                <a:solidFill>
                  <a:srgbClr val="477DEA"/>
                </a:solidFill>
                <a:effectLst>
                  <a:outerShdw blurRad="38100" dist="25400" dir="5400000" algn="ctr" rotWithShape="0">
                    <a:srgbClr val="6E747A">
                      <a:alpha val="43000"/>
                    </a:srgbClr>
                  </a:outerShdw>
                </a:effectLst>
              </a:rPr>
              <a:t>ran</a:t>
            </a:r>
            <a:r>
              <a:rPr lang="en-US" altLang="zh-CN">
                <a:solidFill>
                  <a:srgbClr val="477DEA"/>
                </a:solidFill>
                <a:effectLst>
                  <a:outerShdw blurRad="38100" dist="25400" dir="5400000" algn="ctr" rotWithShape="0">
                    <a:srgbClr val="6E747A">
                      <a:alpha val="43000"/>
                    </a:srgbClr>
                  </a:outerShdw>
                </a:effectLst>
              </a:rPr>
              <a:t>s</a:t>
            </a:r>
            <a:r>
              <a:rPr lang="zh-CN" altLang="en-US">
                <a:solidFill>
                  <a:srgbClr val="477DEA"/>
                </a:solidFill>
                <a:effectLst>
                  <a:outerShdw blurRad="38100" dist="25400" dir="5400000" algn="ctr" rotWithShape="0">
                    <a:srgbClr val="6E747A">
                      <a:alpha val="43000"/>
                    </a:srgbClr>
                  </a:outerShdw>
                </a:effectLst>
              </a:rPr>
              <a:t>fer blood, help yang and promote blood circulation</a:t>
            </a:r>
          </a:p>
        </p:txBody>
      </p:sp>
      <p:sp>
        <p:nvSpPr>
          <p:cNvPr id="6" name="文本框 5"/>
          <p:cNvSpPr txBox="1"/>
          <p:nvPr/>
        </p:nvSpPr>
        <p:spPr>
          <a:xfrm>
            <a:off x="8394700" y="5624830"/>
            <a:ext cx="3752850" cy="1198880"/>
          </a:xfrm>
          <a:prstGeom prst="rect">
            <a:avLst/>
          </a:prstGeom>
          <a:noFill/>
        </p:spPr>
        <p:txBody>
          <a:bodyPr wrap="square" rtlCol="0">
            <a:spAutoFit/>
          </a:bodyPr>
          <a:lstStyle/>
          <a:p>
            <a:pPr algn="just"/>
            <a:r>
              <a:rPr lang="zh-CN" altLang="en-US">
                <a:solidFill>
                  <a:srgbClr val="477DEA"/>
                </a:solidFill>
                <a:effectLst>
                  <a:outerShdw blurRad="38100" dist="25400" dir="5400000" algn="ctr" rotWithShape="0">
                    <a:srgbClr val="6E747A">
                      <a:alpha val="43000"/>
                    </a:srgbClr>
                  </a:outerShdw>
                </a:effectLst>
                <a:cs typeface="Arial"/>
              </a:rPr>
              <a:t>At the same time, we should pay attention to regulating the spirit.</a:t>
            </a:r>
            <a:r>
              <a:rPr lang="en-US">
                <a:solidFill>
                  <a:srgbClr val="477DEA"/>
                </a:solidFill>
                <a:effectLst>
                  <a:outerShdw blurRad="38100" dist="25400" dir="5400000" algn="ctr" rotWithShape="0">
                    <a:srgbClr val="6E747A">
                      <a:alpha val="43000"/>
                    </a:srgbClr>
                  </a:outerShdw>
                </a:effectLst>
                <a:cs typeface="Arial"/>
              </a:rPr>
              <a:t>Baihui</a:t>
            </a:r>
            <a:r>
              <a:rPr>
                <a:solidFill>
                  <a:srgbClr val="477DEA"/>
                </a:solidFill>
                <a:effectLst>
                  <a:outerShdw blurRad="38100" dist="25400" dir="5400000" algn="ctr" rotWithShape="0">
                    <a:srgbClr val="6E747A">
                      <a:alpha val="43000"/>
                    </a:srgbClr>
                  </a:outerShdw>
                </a:effectLst>
                <a:cs typeface="Arial"/>
              </a:rPr>
              <a:t> is applicable to all diseases</a:t>
            </a:r>
            <a:r>
              <a:rPr lang="en-US">
                <a:solidFill>
                  <a:srgbClr val="477DEA"/>
                </a:solidFill>
                <a:effectLst>
                  <a:outerShdw blurRad="38100" dist="25400" dir="5400000" algn="ctr" rotWithShape="0">
                    <a:srgbClr val="6E747A">
                      <a:alpha val="43000"/>
                    </a:srgbClr>
                  </a:outerShdw>
                </a:effectLst>
                <a:cs typeface="Arial"/>
              </a:rPr>
              <a:t>.</a:t>
            </a:r>
          </a:p>
        </p:txBody>
      </p:sp>
    </p:spTree>
    <p:extLst>
      <p:ext uri="{BB962C8B-B14F-4D97-AF65-F5344CB8AC3E}">
        <p14:creationId xmlns:p14="http://schemas.microsoft.com/office/powerpoint/2010/main" val="233672844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p:nvPr/>
        </p:nvSpPr>
        <p:spPr>
          <a:xfrm>
            <a:off x="0" y="3330575"/>
            <a:ext cx="4029075" cy="111125"/>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矩形 4"/>
          <p:cNvSpPr/>
          <p:nvPr/>
        </p:nvSpPr>
        <p:spPr>
          <a:xfrm>
            <a:off x="3819525" y="3570288"/>
            <a:ext cx="8372475" cy="153987"/>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8" name="平行四边形 5"/>
          <p:cNvSpPr/>
          <p:nvPr/>
        </p:nvSpPr>
        <p:spPr>
          <a:xfrm>
            <a:off x="2608263" y="2625725"/>
            <a:ext cx="2032000" cy="164782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9" name="等腰三角形 6"/>
          <p:cNvSpPr/>
          <p:nvPr/>
        </p:nvSpPr>
        <p:spPr>
          <a:xfrm rot="10800000">
            <a:off x="2127250" y="3330575"/>
            <a:ext cx="990600" cy="94297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 name="文本框 8"/>
          <p:cNvSpPr/>
          <p:nvPr/>
        </p:nvSpPr>
        <p:spPr>
          <a:xfrm>
            <a:off x="4927600" y="2695575"/>
            <a:ext cx="5360988" cy="829945"/>
          </a:xfrm>
          <a:prstGeom prst="rect">
            <a:avLst/>
          </a:prstGeom>
          <a:noFill/>
          <a:ln w="9525">
            <a:noFill/>
          </a:ln>
        </p:spPr>
        <p:txBody>
          <a:bodyPr>
            <a:spAutoFit/>
            <a:scene3d>
              <a:camera prst="orthographicFront"/>
              <a:lightRig rig="soft" dir="t">
                <a:rot lat="0" lon="0" rev="15600000"/>
              </a:lightRig>
            </a:scene3d>
            <a:sp3d extrusionH="57150" prstMaterial="softEdge">
              <a:bevelT w="25400" h="38100"/>
            </a:sp3d>
          </a:bodyPr>
          <a:lstStyle/>
          <a:p>
            <a:pPr fontAlgn="base">
              <a:spcBef>
                <a:spcPct val="0"/>
              </a:spcBef>
              <a:spcAft>
                <a:spcPct val="0"/>
              </a:spcAft>
              <a:buFont typeface="Arial" panose="020B0604020202020204" pitchFamily="34" charset="0"/>
              <a:buNone/>
              <a:defRPr/>
            </a:pPr>
            <a:r>
              <a:rPr lang="zh-CN" altLang="en-US" sz="4800" dirty="0">
                <a:solidFill>
                  <a:srgbClr val="006EA3"/>
                </a:solidFill>
                <a:latin typeface="微软雅黑" panose="020B0503020204020204" charset="-122"/>
                <a:sym typeface="微软雅黑" panose="020B0503020204020204" charset="-122"/>
              </a:rPr>
              <a:t>临床应用</a:t>
            </a:r>
            <a:endParaRPr lang="zh-CN" altLang="en-US" sz="4800" b="1" noProof="1">
              <a:solidFill>
                <a:srgbClr val="477EE7"/>
              </a:solidFill>
              <a:latin typeface="微软雅黑" panose="020B0503020204020204" charset="-122"/>
              <a:sym typeface="+mn-ea"/>
            </a:endParaRPr>
          </a:p>
        </p:txBody>
      </p:sp>
      <p:sp>
        <p:nvSpPr>
          <p:cNvPr id="4" name="文本框 3"/>
          <p:cNvSpPr txBox="1"/>
          <p:nvPr/>
        </p:nvSpPr>
        <p:spPr>
          <a:xfrm>
            <a:off x="4515485" y="3689985"/>
            <a:ext cx="4854575" cy="583565"/>
          </a:xfrm>
          <a:prstGeom prst="rect">
            <a:avLst/>
          </a:prstGeom>
          <a:noFill/>
        </p:spPr>
        <p:txBody>
          <a:bodyPr wrap="square" rtlCol="0">
            <a:spAutoFit/>
          </a:bodyPr>
          <a:lstStyle/>
          <a:p>
            <a:r>
              <a:rPr lang="en-US" altLang="zh-CN" sz="3200" dirty="0">
                <a:solidFill>
                  <a:srgbClr val="477DEA"/>
                </a:solidFill>
                <a:effectLst>
                  <a:outerShdw blurRad="38100" dist="38100" dir="2700000" algn="tl">
                    <a:srgbClr val="000000">
                      <a:alpha val="43137"/>
                    </a:srgbClr>
                  </a:outerShdw>
                </a:effectLst>
                <a:sym typeface="+mn-ea"/>
              </a:rPr>
              <a:t>Clinical Application</a:t>
            </a:r>
          </a:p>
        </p:txBody>
      </p:sp>
    </p:spTree>
    <p:extLst>
      <p:ext uri="{BB962C8B-B14F-4D97-AF65-F5344CB8AC3E}">
        <p14:creationId xmlns:p14="http://schemas.microsoft.com/office/powerpoint/2010/main" val="27113118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临床应用</a:t>
            </a:r>
          </a:p>
        </p:txBody>
      </p:sp>
      <p:sp>
        <p:nvSpPr>
          <p:cNvPr id="17414" name="文本框 5"/>
          <p:cNvSpPr txBox="1"/>
          <p:nvPr/>
        </p:nvSpPr>
        <p:spPr>
          <a:xfrm>
            <a:off x="951230" y="1781175"/>
            <a:ext cx="736600" cy="1021080"/>
          </a:xfrm>
          <a:prstGeom prst="rect">
            <a:avLst/>
          </a:prstGeom>
          <a:noFill/>
          <a:ln w="28575" cap="flat" cmpd="sng">
            <a:solidFill>
              <a:srgbClr val="0070C0"/>
            </a:solidFill>
            <a:prstDash val="solid"/>
            <a:round/>
            <a:headEnd type="none" w="med" len="med"/>
            <a:tailEnd type="none" w="med" len="med"/>
          </a:ln>
        </p:spPr>
        <p:txBody>
          <a:bodyPr vert="eaVert" wrap="square">
            <a:spAutoFit/>
          </a:bodyPr>
          <a:lstStyle/>
          <a:p>
            <a:r>
              <a:rPr lang="zh-CN" altLang="en-US" sz="3600" b="1" dirty="0">
                <a:solidFill>
                  <a:srgbClr val="0070C0"/>
                </a:solidFill>
                <a:latin typeface="黑体" panose="02010609060101010101" pitchFamily="49" charset="-122"/>
                <a:ea typeface="黑体" panose="02010609060101010101" pitchFamily="49" charset="-122"/>
              </a:rPr>
              <a:t>操作</a:t>
            </a:r>
            <a:endParaRPr lang="zh-CN" altLang="en-US" sz="4000" b="1" dirty="0">
              <a:solidFill>
                <a:srgbClr val="477DEA"/>
              </a:solidFill>
            </a:endParaRPr>
          </a:p>
        </p:txBody>
      </p:sp>
      <p:sp>
        <p:nvSpPr>
          <p:cNvPr id="17415" name="文本框 6"/>
          <p:cNvSpPr txBox="1"/>
          <p:nvPr/>
        </p:nvSpPr>
        <p:spPr>
          <a:xfrm>
            <a:off x="3097530" y="1696908"/>
            <a:ext cx="8463915" cy="2061210"/>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lstStyle/>
          <a:p>
            <a:pPr indent="812800" algn="just"/>
            <a:r>
              <a:rPr lang="zh-CN" altLang="zh-CN" sz="3200" dirty="0">
                <a:solidFill>
                  <a:srgbClr val="477DEA"/>
                </a:solidFill>
              </a:rPr>
              <a:t>醒神益气法主要用于中风偏瘫的治疗，取</a:t>
            </a:r>
            <a:r>
              <a:rPr lang="zh-CN" altLang="zh-CN" sz="3200" dirty="0">
                <a:solidFill>
                  <a:srgbClr val="FF0000"/>
                </a:solidFill>
              </a:rPr>
              <a:t>百会、内关、足三里</a:t>
            </a:r>
            <a:r>
              <a:rPr lang="zh-CN" altLang="zh-CN" sz="3200" dirty="0">
                <a:solidFill>
                  <a:srgbClr val="477DEA"/>
                </a:solidFill>
              </a:rPr>
              <a:t>，语言不利配</a:t>
            </a:r>
            <a:r>
              <a:rPr lang="zh-CN" altLang="zh-CN" sz="3200" dirty="0">
                <a:solidFill>
                  <a:srgbClr val="FF0000"/>
                </a:solidFill>
              </a:rPr>
              <a:t>廉泉、地仓</a:t>
            </a:r>
            <a:r>
              <a:rPr lang="zh-CN" altLang="zh-CN" sz="3200" dirty="0">
                <a:solidFill>
                  <a:srgbClr val="477DEA"/>
                </a:solidFill>
              </a:rPr>
              <a:t>；上肢不遂配</a:t>
            </a:r>
            <a:r>
              <a:rPr lang="zh-CN" altLang="zh-CN" sz="3200" dirty="0">
                <a:solidFill>
                  <a:srgbClr val="FF0000"/>
                </a:solidFill>
              </a:rPr>
              <a:t>曲池、合谷</a:t>
            </a:r>
            <a:r>
              <a:rPr lang="zh-CN" altLang="zh-CN" sz="3200" dirty="0">
                <a:solidFill>
                  <a:srgbClr val="477DEA"/>
                </a:solidFill>
              </a:rPr>
              <a:t>；下肢不遂配</a:t>
            </a:r>
            <a:r>
              <a:rPr lang="zh-CN" altLang="zh-CN" sz="3200" dirty="0">
                <a:solidFill>
                  <a:srgbClr val="FF0000"/>
                </a:solidFill>
              </a:rPr>
              <a:t>阳陵泉、悬钟</a:t>
            </a:r>
            <a:r>
              <a:rPr lang="zh-CN" altLang="zh-CN" sz="3200" dirty="0">
                <a:solidFill>
                  <a:srgbClr val="477DEA"/>
                </a:solidFill>
              </a:rPr>
              <a:t>。</a:t>
            </a:r>
            <a:endParaRPr lang="zh-CN" altLang="en-US" sz="3200" dirty="0">
              <a:solidFill>
                <a:srgbClr val="477DEA"/>
              </a:solidFill>
              <a:latin typeface="微软雅黑" panose="020B0503020204020204" charset="-122"/>
              <a:sym typeface="黑体" panose="02010609060101010101" pitchFamily="49" charset="-122"/>
            </a:endParaRPr>
          </a:p>
        </p:txBody>
      </p:sp>
      <p:pic>
        <p:nvPicPr>
          <p:cNvPr id="38" name="Picture 16"/>
          <p:cNvPicPr preferRelativeResize="0">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8463" y="3757940"/>
            <a:ext cx="2261870" cy="1526762"/>
          </a:xfrm>
          <a:prstGeom prst="rect">
            <a:avLst/>
          </a:prstGeom>
          <a:ln>
            <a:noFill/>
          </a:ln>
          <a:effectLst>
            <a:outerShdw blurRad="190500" algn="tl" rotWithShape="0">
              <a:srgbClr val="000000">
                <a:alpha val="70000"/>
              </a:srgbClr>
            </a:outerShdw>
          </a:effectLst>
        </p:spPr>
      </p:pic>
      <p:sp>
        <p:nvSpPr>
          <p:cNvPr id="2" name="文本框 1"/>
          <p:cNvSpPr txBox="1"/>
          <p:nvPr/>
        </p:nvSpPr>
        <p:spPr>
          <a:xfrm>
            <a:off x="639445" y="1056005"/>
            <a:ext cx="2322830" cy="36830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altLang="zh-CN" dirty="0">
                <a:solidFill>
                  <a:srgbClr val="477EE7"/>
                </a:solidFill>
                <a:sym typeface="+mn-ea"/>
              </a:rPr>
              <a:t>Clinical Application</a:t>
            </a:r>
          </a:p>
        </p:txBody>
      </p:sp>
      <p:sp>
        <p:nvSpPr>
          <p:cNvPr id="3" name="文本框 2"/>
          <p:cNvSpPr txBox="1"/>
          <p:nvPr/>
        </p:nvSpPr>
        <p:spPr>
          <a:xfrm>
            <a:off x="757555" y="2802255"/>
            <a:ext cx="2086610" cy="645160"/>
          </a:xfrm>
          <a:prstGeom prst="rect">
            <a:avLst/>
          </a:prstGeom>
          <a:noFill/>
        </p:spPr>
        <p:txBody>
          <a:bodyPr wrap="square" rtlCol="0">
            <a:spAutoFit/>
          </a:bodyPr>
          <a:lstStyle/>
          <a:p>
            <a:r>
              <a:rPr lang="zh-CN" altLang="en-US" b="1" dirty="0">
                <a:solidFill>
                  <a:srgbClr val="0070C0"/>
                </a:solidFill>
                <a:latin typeface="黑体" panose="02010609060101010101" pitchFamily="49" charset="-122"/>
                <a:ea typeface="黑体" panose="02010609060101010101" pitchFamily="49" charset="-122"/>
                <a:sym typeface="+mn-ea"/>
              </a:rPr>
              <a:t>operation</a:t>
            </a:r>
            <a:endParaRPr lang="zh-CN" altLang="en-US" b="1" dirty="0">
              <a:solidFill>
                <a:srgbClr val="0070C0"/>
              </a:solidFill>
              <a:latin typeface="黑体" panose="02010609060101010101" pitchFamily="49" charset="-122"/>
              <a:ea typeface="黑体" panose="02010609060101010101" pitchFamily="49" charset="-122"/>
            </a:endParaRPr>
          </a:p>
          <a:p>
            <a:endParaRPr lang="zh-CN" altLang="en-US">
              <a:solidFill>
                <a:srgbClr val="000000"/>
              </a:solidFill>
            </a:endParaRPr>
          </a:p>
        </p:txBody>
      </p:sp>
      <p:sp>
        <p:nvSpPr>
          <p:cNvPr id="4" name="文本框 3"/>
          <p:cNvSpPr txBox="1"/>
          <p:nvPr/>
        </p:nvSpPr>
        <p:spPr>
          <a:xfrm>
            <a:off x="3097530" y="4398010"/>
            <a:ext cx="8582660" cy="1476375"/>
          </a:xfrm>
          <a:prstGeom prst="rect">
            <a:avLst/>
          </a:prstGeom>
          <a:noFill/>
        </p:spPr>
        <p:txBody>
          <a:bodyPr wrap="square" rtlCol="0">
            <a:spAutoFit/>
          </a:bodyPr>
          <a:lstStyle/>
          <a:p>
            <a:pPr algn="just"/>
            <a:r>
              <a:rPr lang="en-US" altLang="zh-CN">
                <a:solidFill>
                  <a:srgbClr val="000000"/>
                </a:solidFill>
                <a:effectLst>
                  <a:outerShdw blurRad="38100" dist="19050" dir="2700000" algn="tl" rotWithShape="0">
                    <a:srgbClr val="000000">
                      <a:alpha val="40000"/>
                    </a:srgbClr>
                  </a:outerShdw>
                </a:effectLst>
              </a:rPr>
              <a:t>    </a:t>
            </a:r>
            <a:r>
              <a:rPr lang="zh-CN" altLang="en-US">
                <a:solidFill>
                  <a:srgbClr val="477DEA"/>
                </a:solidFill>
                <a:effectLst>
                  <a:outerShdw blurRad="38100" dist="25400" dir="5400000" algn="ctr" rotWithShape="0">
                    <a:srgbClr val="6E747A">
                      <a:alpha val="43000"/>
                    </a:srgbClr>
                  </a:outerShdw>
                </a:effectLst>
              </a:rPr>
              <a:t>The method of </a:t>
            </a:r>
            <a:r>
              <a:rPr lang="en-US" altLang="zh-CN" dirty="0">
                <a:solidFill>
                  <a:srgbClr val="477DEA"/>
                </a:solidFill>
                <a:effectLst>
                  <a:outerShdw blurRad="38100" dist="25400" dir="5400000" algn="ctr" rotWithShape="0">
                    <a:srgbClr val="6E747A">
                      <a:alpha val="43000"/>
                    </a:srgbClr>
                  </a:outerShdw>
                </a:effectLst>
                <a:latin typeface="微软雅黑" panose="020B0503020204020204" charset="-122"/>
                <a:sym typeface="+mn-ea"/>
              </a:rPr>
              <a:t>refreshing the spirit </a:t>
            </a:r>
            <a:r>
              <a:rPr lang="zh-CN" altLang="en-US">
                <a:solidFill>
                  <a:srgbClr val="477DEA"/>
                </a:solidFill>
                <a:effectLst>
                  <a:outerShdw blurRad="38100" dist="25400" dir="5400000" algn="ctr" rotWithShape="0">
                    <a:srgbClr val="6E747A">
                      <a:alpha val="43000"/>
                    </a:srgbClr>
                  </a:outerShdw>
                </a:effectLst>
              </a:rPr>
              <a:t>is mainly used in the treatment of </a:t>
            </a:r>
            <a:r>
              <a:rPr lang="en-US" altLang="zh-CN">
                <a:solidFill>
                  <a:srgbClr val="477DEA"/>
                </a:solidFill>
                <a:effectLst>
                  <a:outerShdw blurRad="38100" dist="25400" dir="5400000" algn="ctr" rotWithShape="0">
                    <a:srgbClr val="6E747A">
                      <a:alpha val="43000"/>
                    </a:srgbClr>
                  </a:outerShdw>
                </a:effectLst>
              </a:rPr>
              <a:t>a</a:t>
            </a:r>
            <a:r>
              <a:rPr lang="zh-CN" altLang="en-US">
                <a:solidFill>
                  <a:srgbClr val="477DEA"/>
                </a:solidFill>
                <a:effectLst>
                  <a:outerShdw blurRad="38100" dist="25400" dir="5400000" algn="ctr" rotWithShape="0">
                    <a:srgbClr val="6E747A">
                      <a:alpha val="43000"/>
                    </a:srgbClr>
                  </a:outerShdw>
                </a:effectLst>
              </a:rPr>
              <a:t>poplectic </a:t>
            </a:r>
            <a:r>
              <a:rPr lang="en-US" altLang="zh-CN">
                <a:solidFill>
                  <a:srgbClr val="477DEA"/>
                </a:solidFill>
                <a:effectLst>
                  <a:outerShdw blurRad="38100" dist="25400" dir="5400000" algn="ctr" rotWithShape="0">
                    <a:srgbClr val="6E747A">
                      <a:alpha val="43000"/>
                    </a:srgbClr>
                  </a:outerShdw>
                </a:effectLst>
              </a:rPr>
              <a:t>h</a:t>
            </a:r>
            <a:r>
              <a:rPr lang="zh-CN" altLang="en-US">
                <a:solidFill>
                  <a:srgbClr val="477DEA"/>
                </a:solidFill>
                <a:effectLst>
                  <a:outerShdw blurRad="38100" dist="25400" dir="5400000" algn="ctr" rotWithShape="0">
                    <a:srgbClr val="6E747A">
                      <a:alpha val="43000"/>
                    </a:srgbClr>
                  </a:outerShdw>
                </a:effectLst>
              </a:rPr>
              <a:t>emiplegia</a:t>
            </a:r>
            <a:r>
              <a:rPr lang="en-US" altLang="zh-CN">
                <a:solidFill>
                  <a:srgbClr val="477DEA"/>
                </a:solidFill>
                <a:effectLst>
                  <a:outerShdw blurRad="38100" dist="25400" dir="5400000" algn="ctr" rotWithShape="0">
                    <a:srgbClr val="6E747A">
                      <a:alpha val="43000"/>
                    </a:srgbClr>
                  </a:outerShdw>
                </a:effectLst>
              </a:rPr>
              <a:t>.We mainly Select Baihui,Neiguan and Zusanli,</a:t>
            </a:r>
            <a:r>
              <a:rPr lang="en-US" altLang="zh-CN">
                <a:solidFill>
                  <a:srgbClr val="477DEA"/>
                </a:solidFill>
                <a:effectLst>
                  <a:outerShdw blurRad="38100" dist="25400" dir="5400000" algn="ctr" rotWithShape="0">
                    <a:srgbClr val="6E747A">
                      <a:alpha val="43000"/>
                    </a:srgbClr>
                  </a:outerShdw>
                </a:effectLst>
                <a:cs typeface="Arial"/>
              </a:rPr>
              <a:t>c</a:t>
            </a:r>
            <a:r>
              <a:rPr lang="zh-CN" altLang="en-US" spc="150" dirty="0">
                <a:solidFill>
                  <a:srgbClr val="477DEA"/>
                </a:solidFill>
                <a:effectLst>
                  <a:outerShdw blurRad="38100" dist="25400" dir="5400000" algn="ctr" rotWithShape="0">
                    <a:srgbClr val="6E747A">
                      <a:alpha val="43000"/>
                    </a:srgbClr>
                  </a:outerShdw>
                </a:effectLst>
                <a:cs typeface="Arial"/>
                <a:sym typeface="+mn-ea"/>
              </a:rPr>
              <a:t>ooperating with </a:t>
            </a:r>
            <a:r>
              <a:rPr lang="en-US" altLang="zh-CN" spc="150" dirty="0">
                <a:solidFill>
                  <a:srgbClr val="477DEA"/>
                </a:solidFill>
                <a:effectLst>
                  <a:outerShdw blurRad="38100" dist="25400" dir="5400000" algn="ctr" rotWithShape="0">
                    <a:srgbClr val="6E747A">
                      <a:alpha val="43000"/>
                    </a:srgbClr>
                  </a:outerShdw>
                </a:effectLst>
                <a:cs typeface="Arial"/>
                <a:sym typeface="+mn-ea"/>
              </a:rPr>
              <a:t>Lianquan and Dicang </a:t>
            </a:r>
            <a:r>
              <a:rPr lang="zh-CN" altLang="en-US" spc="150" dirty="0">
                <a:solidFill>
                  <a:srgbClr val="477DEA"/>
                </a:solidFill>
                <a:effectLst>
                  <a:outerShdw blurRad="38100" dist="25400" dir="5400000" algn="ctr" rotWithShape="0">
                    <a:srgbClr val="6E747A">
                      <a:alpha val="43000"/>
                    </a:srgbClr>
                  </a:outerShdw>
                </a:effectLst>
                <a:cs typeface="Arial"/>
                <a:sym typeface="+mn-ea"/>
              </a:rPr>
              <a:t>can treat </a:t>
            </a:r>
            <a:r>
              <a:rPr lang="en-US" altLang="zh-CN" spc="150" dirty="0">
                <a:solidFill>
                  <a:srgbClr val="477DEA"/>
                </a:solidFill>
                <a:effectLst>
                  <a:outerShdw blurRad="38100" dist="25400" dir="5400000" algn="ctr" rotWithShape="0">
                    <a:srgbClr val="6E747A">
                      <a:alpha val="43000"/>
                    </a:srgbClr>
                  </a:outerShdw>
                </a:effectLst>
                <a:cs typeface="Arial"/>
                <a:sym typeface="+mn-ea"/>
              </a:rPr>
              <a:t>aphasia,cooperating with Quchi and Hegu can treat upper limb paralysis,cooperating with Yinlingquan and Xuanzhong can treat lower limb paralysis.</a:t>
            </a:r>
          </a:p>
        </p:txBody>
      </p:sp>
    </p:spTree>
    <p:extLst>
      <p:ext uri="{BB962C8B-B14F-4D97-AF65-F5344CB8AC3E}">
        <p14:creationId xmlns:p14="http://schemas.microsoft.com/office/powerpoint/2010/main" val="16876610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临床应用</a:t>
            </a:r>
          </a:p>
        </p:txBody>
      </p:sp>
      <p:sp>
        <p:nvSpPr>
          <p:cNvPr id="17414" name="文本框 5"/>
          <p:cNvSpPr txBox="1"/>
          <p:nvPr/>
        </p:nvSpPr>
        <p:spPr>
          <a:xfrm>
            <a:off x="951230" y="1781175"/>
            <a:ext cx="736600" cy="1021080"/>
          </a:xfrm>
          <a:prstGeom prst="rect">
            <a:avLst/>
          </a:prstGeom>
          <a:noFill/>
          <a:ln w="28575" cap="flat" cmpd="sng">
            <a:solidFill>
              <a:srgbClr val="0070C0"/>
            </a:solidFill>
            <a:prstDash val="solid"/>
            <a:round/>
            <a:headEnd type="none" w="med" len="med"/>
            <a:tailEnd type="none" w="med" len="med"/>
          </a:ln>
        </p:spPr>
        <p:txBody>
          <a:bodyPr vert="eaVert" wrap="square">
            <a:spAutoFit/>
          </a:bodyPr>
          <a:lstStyle/>
          <a:p>
            <a:r>
              <a:rPr lang="zh-CN" altLang="en-US" sz="3600" b="1" dirty="0">
                <a:solidFill>
                  <a:srgbClr val="0070C0"/>
                </a:solidFill>
                <a:latin typeface="黑体" panose="02010609060101010101" pitchFamily="49" charset="-122"/>
                <a:ea typeface="黑体" panose="02010609060101010101" pitchFamily="49" charset="-122"/>
              </a:rPr>
              <a:t>操作</a:t>
            </a:r>
            <a:endParaRPr lang="zh-CN" altLang="en-US" sz="4000" b="1" dirty="0">
              <a:solidFill>
                <a:srgbClr val="477DEA"/>
              </a:solidFill>
            </a:endParaRPr>
          </a:p>
        </p:txBody>
      </p:sp>
      <p:sp>
        <p:nvSpPr>
          <p:cNvPr id="17415" name="文本框 6"/>
          <p:cNvSpPr txBox="1"/>
          <p:nvPr/>
        </p:nvSpPr>
        <p:spPr>
          <a:xfrm>
            <a:off x="2962275" y="1424493"/>
            <a:ext cx="8463915" cy="2553335"/>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lstStyle/>
          <a:p>
            <a:pPr indent="812800" algn="just"/>
            <a:r>
              <a:rPr lang="zh-CN" altLang="zh-CN" sz="3200" dirty="0">
                <a:solidFill>
                  <a:srgbClr val="477DEA"/>
                </a:solidFill>
              </a:rPr>
              <a:t>百会位于后发际正中直上</a:t>
            </a:r>
            <a:r>
              <a:rPr lang="en-US" altLang="zh-CN" sz="3200" dirty="0">
                <a:solidFill>
                  <a:srgbClr val="FF0000"/>
                </a:solidFill>
              </a:rPr>
              <a:t>7</a:t>
            </a:r>
            <a:r>
              <a:rPr lang="zh-CN" altLang="zh-CN" sz="3200" dirty="0">
                <a:solidFill>
                  <a:srgbClr val="477DEA"/>
                </a:solidFill>
              </a:rPr>
              <a:t>寸，或当头部正中线与两耳尖连线的中点。浅刺至天部，顺其经脉循行方向针刺，平刺</a:t>
            </a:r>
            <a:r>
              <a:rPr lang="en-US" altLang="zh-CN" sz="3200" dirty="0">
                <a:solidFill>
                  <a:srgbClr val="477DEA"/>
                </a:solidFill>
              </a:rPr>
              <a:t>0.5-0.8</a:t>
            </a:r>
            <a:r>
              <a:rPr lang="zh-CN" altLang="zh-CN" sz="3200" dirty="0">
                <a:solidFill>
                  <a:srgbClr val="477DEA"/>
                </a:solidFill>
              </a:rPr>
              <a:t>寸，行针手法以</a:t>
            </a:r>
            <a:r>
              <a:rPr lang="zh-CN" altLang="zh-CN" sz="3200" dirty="0">
                <a:solidFill>
                  <a:srgbClr val="FF0000"/>
                </a:solidFill>
              </a:rPr>
              <a:t>小幅度、快频率</a:t>
            </a:r>
            <a:r>
              <a:rPr lang="zh-CN" altLang="zh-CN" sz="3200" dirty="0">
                <a:solidFill>
                  <a:srgbClr val="477DEA"/>
                </a:solidFill>
              </a:rPr>
              <a:t>捻转为主，力求获得</a:t>
            </a:r>
            <a:r>
              <a:rPr lang="zh-CN" altLang="zh-CN" sz="3200" dirty="0">
                <a:solidFill>
                  <a:srgbClr val="FF0000"/>
                </a:solidFill>
              </a:rPr>
              <a:t>沉、重、下压</a:t>
            </a:r>
            <a:r>
              <a:rPr lang="zh-CN" altLang="zh-CN" sz="3200" dirty="0">
                <a:solidFill>
                  <a:srgbClr val="477DEA"/>
                </a:solidFill>
              </a:rPr>
              <a:t>的得气感觉，以达醒脑调神导气之效。</a:t>
            </a:r>
            <a:endParaRPr lang="zh-CN" altLang="en-US" sz="3200" dirty="0">
              <a:solidFill>
                <a:srgbClr val="477DEA"/>
              </a:solidFill>
              <a:latin typeface="微软雅黑" panose="020B0503020204020204" charset="-122"/>
              <a:sym typeface="黑体" panose="02010609060101010101" pitchFamily="49" charset="-122"/>
            </a:endParaRPr>
          </a:p>
        </p:txBody>
      </p:sp>
      <p:sp>
        <p:nvSpPr>
          <p:cNvPr id="2" name="文本框 1"/>
          <p:cNvSpPr txBox="1"/>
          <p:nvPr/>
        </p:nvSpPr>
        <p:spPr>
          <a:xfrm>
            <a:off x="639445" y="1056005"/>
            <a:ext cx="2322830" cy="36830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altLang="zh-CN" dirty="0">
                <a:solidFill>
                  <a:srgbClr val="477EE7"/>
                </a:solidFill>
                <a:sym typeface="+mn-ea"/>
              </a:rPr>
              <a:t>Clinical Application</a:t>
            </a:r>
          </a:p>
        </p:txBody>
      </p:sp>
      <p:sp>
        <p:nvSpPr>
          <p:cNvPr id="3" name="文本框 2"/>
          <p:cNvSpPr txBox="1"/>
          <p:nvPr/>
        </p:nvSpPr>
        <p:spPr>
          <a:xfrm>
            <a:off x="757555" y="2802255"/>
            <a:ext cx="2086610" cy="645160"/>
          </a:xfrm>
          <a:prstGeom prst="rect">
            <a:avLst/>
          </a:prstGeom>
          <a:noFill/>
        </p:spPr>
        <p:txBody>
          <a:bodyPr wrap="square" rtlCol="0">
            <a:spAutoFit/>
          </a:bodyPr>
          <a:lstStyle/>
          <a:p>
            <a:r>
              <a:rPr lang="zh-CN" altLang="en-US" b="1" dirty="0">
                <a:solidFill>
                  <a:srgbClr val="0070C0"/>
                </a:solidFill>
                <a:latin typeface="黑体" panose="02010609060101010101" pitchFamily="49" charset="-122"/>
                <a:ea typeface="黑体" panose="02010609060101010101" pitchFamily="49" charset="-122"/>
                <a:sym typeface="+mn-ea"/>
              </a:rPr>
              <a:t>operation</a:t>
            </a:r>
            <a:endParaRPr lang="zh-CN" altLang="en-US" b="1" dirty="0">
              <a:solidFill>
                <a:srgbClr val="0070C0"/>
              </a:solidFill>
              <a:latin typeface="黑体" panose="02010609060101010101" pitchFamily="49" charset="-122"/>
              <a:ea typeface="黑体" panose="02010609060101010101" pitchFamily="49" charset="-122"/>
            </a:endParaRPr>
          </a:p>
          <a:p>
            <a:endParaRPr lang="zh-CN" altLang="en-US">
              <a:solidFill>
                <a:srgbClr val="000000"/>
              </a:solidFill>
            </a:endParaRPr>
          </a:p>
        </p:txBody>
      </p:sp>
      <p:sp>
        <p:nvSpPr>
          <p:cNvPr id="4" name="文本框 3"/>
          <p:cNvSpPr txBox="1"/>
          <p:nvPr/>
        </p:nvSpPr>
        <p:spPr>
          <a:xfrm>
            <a:off x="3208655" y="4398010"/>
            <a:ext cx="8582660" cy="2030095"/>
          </a:xfrm>
          <a:prstGeom prst="rect">
            <a:avLst/>
          </a:prstGeom>
          <a:noFill/>
        </p:spPr>
        <p:txBody>
          <a:bodyPr wrap="square" rtlCol="0">
            <a:spAutoFit/>
          </a:bodyPr>
          <a:lstStyle/>
          <a:p>
            <a:pPr algn="just"/>
            <a:r>
              <a:rPr lang="en-US" altLang="zh-CN">
                <a:solidFill>
                  <a:srgbClr val="000000"/>
                </a:solidFill>
                <a:effectLst>
                  <a:outerShdw blurRad="38100" dist="19050" dir="2700000" algn="tl" rotWithShape="0">
                    <a:srgbClr val="000000">
                      <a:alpha val="40000"/>
                    </a:srgbClr>
                  </a:outerShdw>
                </a:effectLst>
              </a:rPr>
              <a:t>   </a:t>
            </a:r>
            <a:r>
              <a:rPr lang="en-US" altLang="zh-CN" spc="150" dirty="0">
                <a:solidFill>
                  <a:srgbClr val="477DEA"/>
                </a:solidFill>
                <a:effectLst>
                  <a:outerShdw blurRad="38100" dist="25400" dir="5400000" algn="ctr" rotWithShape="0">
                    <a:srgbClr val="6E747A">
                      <a:alpha val="43000"/>
                    </a:srgbClr>
                  </a:outerShdw>
                </a:effectLst>
                <a:cs typeface="Arial"/>
                <a:sym typeface="+mn-ea"/>
              </a:rPr>
              <a:t>Baihui is located 7 inches straight in the middle of the hairline, or the center line of the head with the two ear tips.Baihui needs a shallow thruet and following the direction of Du </a:t>
            </a:r>
            <a:r>
              <a:rPr lang="en-US" altLang="zh-CN">
                <a:solidFill>
                  <a:srgbClr val="477DEA"/>
                </a:solidFill>
                <a:effectLst>
                  <a:outerShdw blurRad="38100" dist="25400" dir="5400000" algn="ctr" rotWithShape="0">
                    <a:srgbClr val="6E747A">
                      <a:alpha val="43000"/>
                    </a:srgbClr>
                  </a:outerShdw>
                </a:effectLst>
                <a:sym typeface="+mn-ea"/>
              </a:rPr>
              <a:t>meridians.Horizontal insertion of needle reaches to 0.5-0.8 inch.The needling manipulation is mainly based on small amplitude and fast frequency and aims to get the feeling of sinking, heavy, and pressing down to achieve the effect of </a:t>
            </a:r>
            <a:r>
              <a:rPr lang="zh-CN" altLang="en-US">
                <a:solidFill>
                  <a:srgbClr val="477DEA"/>
                </a:solidFill>
                <a:effectLst>
                  <a:outerShdw blurRad="38100" dist="25400" dir="5400000" algn="ctr" rotWithShape="0">
                    <a:srgbClr val="6E747A">
                      <a:alpha val="43000"/>
                    </a:srgbClr>
                  </a:outerShdw>
                </a:effectLst>
                <a:sym typeface="+mn-ea"/>
              </a:rPr>
              <a:t> </a:t>
            </a:r>
            <a:r>
              <a:rPr lang="en-US" altLang="zh-CN" dirty="0">
                <a:solidFill>
                  <a:srgbClr val="477DEA"/>
                </a:solidFill>
                <a:effectLst>
                  <a:outerShdw blurRad="38100" dist="25400" dir="5400000" algn="ctr" rotWithShape="0">
                    <a:srgbClr val="6E747A">
                      <a:alpha val="43000"/>
                    </a:srgbClr>
                  </a:outerShdw>
                </a:effectLst>
                <a:latin typeface="微软雅黑" panose="020B0503020204020204" charset="-122"/>
                <a:sym typeface="+mn-ea"/>
              </a:rPr>
              <a:t>refreshing the spirit</a:t>
            </a:r>
            <a:r>
              <a:rPr lang="en-US" altLang="zh-CN">
                <a:solidFill>
                  <a:srgbClr val="477DEA"/>
                </a:solidFill>
                <a:effectLst>
                  <a:outerShdw blurRad="38100" dist="25400" dir="5400000" algn="ctr" rotWithShape="0">
                    <a:srgbClr val="6E747A">
                      <a:alpha val="43000"/>
                    </a:srgbClr>
                  </a:outerShdw>
                </a:effectLst>
                <a:sym typeface="+mn-ea"/>
              </a:rPr>
              <a:t> and regulating the spirit.</a:t>
            </a:r>
          </a:p>
        </p:txBody>
      </p:sp>
    </p:spTree>
    <p:extLst>
      <p:ext uri="{BB962C8B-B14F-4D97-AF65-F5344CB8AC3E}">
        <p14:creationId xmlns:p14="http://schemas.microsoft.com/office/powerpoint/2010/main" val="30869914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35" y="136525"/>
            <a:ext cx="2962910" cy="1287780"/>
            <a:chOff x="-1" y="215"/>
            <a:chExt cx="4666" cy="2028"/>
          </a:xfrm>
        </p:grpSpPr>
        <p:sp>
          <p:nvSpPr>
            <p:cNvPr id="17410" name="矩形 3"/>
            <p:cNvSpPr/>
            <p:nvPr/>
          </p:nvSpPr>
          <p:spPr>
            <a:xfrm rot="5400000">
              <a:off x="2033" y="-400"/>
              <a:ext cx="90" cy="4158"/>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215"/>
              <a:ext cx="628" cy="202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785" y="355"/>
              <a:ext cx="230" cy="188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1015" y="658"/>
              <a:ext cx="3650" cy="919"/>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临床应用</a:t>
              </a:r>
            </a:p>
          </p:txBody>
        </p:sp>
      </p:grpSp>
      <p:sp>
        <p:nvSpPr>
          <p:cNvPr id="2" name="流程图: 过程 1"/>
          <p:cNvSpPr/>
          <p:nvPr/>
        </p:nvSpPr>
        <p:spPr>
          <a:xfrm>
            <a:off x="741680" y="1851025"/>
            <a:ext cx="6325235" cy="2806700"/>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文本框 3"/>
          <p:cNvSpPr txBox="1"/>
          <p:nvPr/>
        </p:nvSpPr>
        <p:spPr>
          <a:xfrm>
            <a:off x="996315" y="2395855"/>
            <a:ext cx="6176010" cy="706755"/>
          </a:xfrm>
          <a:prstGeom prst="rect">
            <a:avLst/>
          </a:prstGeom>
          <a:noFill/>
        </p:spPr>
        <p:txBody>
          <a:bodyPr wrap="square" rtlCol="0">
            <a:spAutoFit/>
          </a:bodyPr>
          <a:lstStyle/>
          <a:p>
            <a:r>
              <a:rPr lang="zh-CN" altLang="en-US" sz="2000" b="1" dirty="0">
                <a:solidFill>
                  <a:srgbClr val="FFFFFF"/>
                </a:solidFill>
                <a:latin typeface="黑体" panose="02010609060101010101" pitchFamily="49" charset="-122"/>
                <a:ea typeface="黑体" panose="02010609060101010101" pitchFamily="49" charset="-122"/>
              </a:rPr>
              <a:t>内关：</a:t>
            </a:r>
            <a:r>
              <a:rPr lang="zh-CN" altLang="zh-CN" sz="2000" b="1" dirty="0">
                <a:solidFill>
                  <a:srgbClr val="FFFFFF"/>
                </a:solidFill>
                <a:latin typeface="黑体" panose="02010609060101010101" pitchFamily="49" charset="-122"/>
                <a:ea typeface="黑体" panose="02010609060101010101" pitchFamily="49" charset="-122"/>
              </a:rPr>
              <a:t>腕横纹上两寸，掌长肌腱与桡侧腕屈肌腱之间</a:t>
            </a:r>
            <a:r>
              <a:rPr lang="zh-CN" altLang="en-US" sz="2000" b="1" dirty="0">
                <a:solidFill>
                  <a:srgbClr val="FFFFFF"/>
                </a:solidFill>
                <a:latin typeface="黑体" panose="02010609060101010101" pitchFamily="49" charset="-122"/>
                <a:ea typeface="黑体" panose="02010609060101010101" pitchFamily="49" charset="-122"/>
              </a:rPr>
              <a:t>，</a:t>
            </a:r>
            <a:r>
              <a:rPr lang="zh-CN" altLang="zh-CN" sz="2000" b="1" dirty="0">
                <a:solidFill>
                  <a:srgbClr val="FFFFFF"/>
                </a:solidFill>
                <a:latin typeface="黑体" panose="02010609060101010101" pitchFamily="49" charset="-122"/>
                <a:ea typeface="黑体" panose="02010609060101010101" pitchFamily="49" charset="-122"/>
              </a:rPr>
              <a:t>直刺</a:t>
            </a:r>
            <a:r>
              <a:rPr lang="en-US" altLang="zh-CN" sz="2000" b="1" dirty="0">
                <a:solidFill>
                  <a:srgbClr val="FFFFFF"/>
                </a:solidFill>
                <a:latin typeface="黑体" panose="02010609060101010101" pitchFamily="49" charset="-122"/>
                <a:ea typeface="黑体" panose="02010609060101010101" pitchFamily="49" charset="-122"/>
              </a:rPr>
              <a:t>0.5-1</a:t>
            </a:r>
            <a:r>
              <a:rPr lang="zh-CN" altLang="zh-CN" sz="2000" b="1" dirty="0">
                <a:solidFill>
                  <a:srgbClr val="FFFFFF"/>
                </a:solidFill>
                <a:latin typeface="黑体" panose="02010609060101010101" pitchFamily="49" charset="-122"/>
                <a:ea typeface="黑体" panose="02010609060101010101" pitchFamily="49" charset="-122"/>
              </a:rPr>
              <a:t>寸</a:t>
            </a:r>
            <a:r>
              <a:rPr lang="zh-CN" altLang="en-US" sz="2000" b="1" dirty="0">
                <a:solidFill>
                  <a:srgbClr val="FFFFFF"/>
                </a:solidFill>
                <a:latin typeface="黑体" panose="02010609060101010101" pitchFamily="49" charset="-122"/>
                <a:ea typeface="黑体" panose="02010609060101010101" pitchFamily="49" charset="-122"/>
              </a:rPr>
              <a:t>。</a:t>
            </a:r>
          </a:p>
        </p:txBody>
      </p:sp>
      <p:sp>
        <p:nvSpPr>
          <p:cNvPr id="6" name="文本框 5"/>
          <p:cNvSpPr txBox="1"/>
          <p:nvPr/>
        </p:nvSpPr>
        <p:spPr>
          <a:xfrm>
            <a:off x="398780" y="5327015"/>
            <a:ext cx="10791003" cy="706755"/>
          </a:xfrm>
          <a:prstGeom prst="rect">
            <a:avLst/>
          </a:prstGeom>
          <a:noFill/>
        </p:spPr>
        <p:txBody>
          <a:bodyPr wrap="square" rtlCol="0">
            <a:spAutoFit/>
          </a:bodyPr>
          <a:lstStyle/>
          <a:p>
            <a:r>
              <a:rPr lang="zh-CN" altLang="en-US" sz="2000" dirty="0">
                <a:solidFill>
                  <a:srgbClr val="000000"/>
                </a:solidFill>
                <a:latin typeface="黑体" panose="02010609060101010101" pitchFamily="49" charset="-122"/>
                <a:ea typeface="黑体" panose="02010609060101010101" pitchFamily="49" charset="-122"/>
              </a:rPr>
              <a:t>注：内关：</a:t>
            </a:r>
            <a:r>
              <a:rPr lang="zh-CN" altLang="zh-CN" sz="2000" dirty="0">
                <a:solidFill>
                  <a:srgbClr val="000000"/>
                </a:solidFill>
                <a:latin typeface="黑体" panose="02010609060101010101" pitchFamily="49" charset="-122"/>
                <a:ea typeface="黑体" panose="02010609060101010101" pitchFamily="49" charset="-122"/>
              </a:rPr>
              <a:t>手法以小幅度、快频率捻转为主的泻法，具有和胃降逆，宽胸理气的功效。</a:t>
            </a:r>
            <a:endParaRPr lang="en-US" altLang="zh-CN"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 </a:t>
            </a:r>
            <a:endParaRPr lang="zh-CN" altLang="zh-CN" sz="2000" dirty="0">
              <a:solidFill>
                <a:srgbClr val="000000"/>
              </a:solidFill>
              <a:latin typeface="黑体" panose="02010609060101010101" pitchFamily="49" charset="-122"/>
              <a:ea typeface="黑体" panose="02010609060101010101" pitchFamily="49" charset="-122"/>
            </a:endParaRPr>
          </a:p>
        </p:txBody>
      </p:sp>
      <p:pic>
        <p:nvPicPr>
          <p:cNvPr id="39" name="Picture 17"/>
          <p:cNvPicPr preferRelativeResize="0">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05800" y="1424305"/>
            <a:ext cx="3434715" cy="3330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本框 6"/>
          <p:cNvSpPr txBox="1"/>
          <p:nvPr/>
        </p:nvSpPr>
        <p:spPr>
          <a:xfrm>
            <a:off x="644525" y="1094740"/>
            <a:ext cx="2448560" cy="368300"/>
          </a:xfrm>
          <a:prstGeom prst="rect">
            <a:avLst/>
          </a:prstGeom>
          <a:noFill/>
        </p:spPr>
        <p:txBody>
          <a:bodyPr wrap="square" rtlCol="0">
            <a:spAutoFit/>
          </a:bodyPr>
          <a:lstStyle/>
          <a:p>
            <a:r>
              <a:rPr lang="zh-CN" altLang="en-US" dirty="0">
                <a:solidFill>
                  <a:srgbClr val="006EA3"/>
                </a:solidFill>
                <a:latin typeface="微软雅黑" panose="020B0503020204020204" charset="-122"/>
                <a:sym typeface="+mn-ea"/>
              </a:rPr>
              <a:t>clinical application</a:t>
            </a:r>
            <a:endParaRPr lang="zh-CN" altLang="en-US">
              <a:solidFill>
                <a:srgbClr val="000000"/>
              </a:solidFill>
            </a:endParaRPr>
          </a:p>
        </p:txBody>
      </p:sp>
      <p:sp>
        <p:nvSpPr>
          <p:cNvPr id="9" name="文本框 8"/>
          <p:cNvSpPr txBox="1"/>
          <p:nvPr/>
        </p:nvSpPr>
        <p:spPr>
          <a:xfrm>
            <a:off x="996950" y="3244850"/>
            <a:ext cx="5967730" cy="1198880"/>
          </a:xfrm>
          <a:prstGeom prst="rect">
            <a:avLst/>
          </a:prstGeom>
          <a:noFill/>
        </p:spPr>
        <p:txBody>
          <a:bodyPr wrap="square" rtlCol="0">
            <a:spAutoFit/>
          </a:bodyPr>
          <a:lstStyle/>
          <a:p>
            <a:pPr algn="just"/>
            <a:r>
              <a:rPr lang="en-US" altLang="zh-CN" dirty="0">
                <a:ln w="10160">
                  <a:solidFill>
                    <a:srgbClr val="FFFFFF"/>
                  </a:solidFill>
                  <a:prstDash val="solid"/>
                </a:ln>
                <a:solidFill>
                  <a:srgbClr val="FFFFFF"/>
                </a:solidFill>
                <a:effectLst>
                  <a:outerShdw blurRad="38100" dist="22860" dir="5400000" algn="tl" rotWithShape="0">
                    <a:srgbClr val="000000">
                      <a:alpha val="30000"/>
                    </a:srgbClr>
                  </a:outerShdw>
                </a:effectLst>
              </a:rPr>
              <a:t>Neiguan Location: 2 inches on the wrist transverse line, between the palmaris longus tendon and the flexor carpi radialis tendon.</a:t>
            </a:r>
          </a:p>
          <a:p>
            <a:pPr algn="just"/>
            <a:r>
              <a:rPr lang="en-US" altLang="zh-CN" dirty="0">
                <a:ln w="10160">
                  <a:solidFill>
                    <a:srgbClr val="FFFFFF"/>
                  </a:solidFill>
                  <a:prstDash val="solid"/>
                </a:ln>
                <a:solidFill>
                  <a:srgbClr val="FFFFFF"/>
                </a:solidFill>
                <a:effectLst>
                  <a:outerShdw blurRad="38100" dist="22860" dir="5400000" algn="tl" rotWithShape="0">
                    <a:srgbClr val="000000">
                      <a:alpha val="30000"/>
                    </a:srgbClr>
                  </a:outerShdw>
                </a:effectLst>
              </a:rPr>
              <a:t>Perpendicular insertion of needle </a:t>
            </a:r>
            <a:r>
              <a:rPr lang="en-US" altLang="zh-CN" dirty="0">
                <a:ln w="10160">
                  <a:solidFill>
                    <a:srgbClr val="FFFFFF"/>
                  </a:solidFill>
                  <a:prstDash val="solid"/>
                </a:ln>
                <a:solidFill>
                  <a:srgbClr val="FFFFFF"/>
                </a:solidFill>
                <a:effectLst>
                  <a:outerShdw blurRad="38100" dist="22860" dir="5400000" algn="tl" rotWithShape="0">
                    <a:srgbClr val="000000">
                      <a:alpha val="30000"/>
                    </a:srgbClr>
                  </a:outerShdw>
                </a:effectLst>
                <a:sym typeface="+mn-ea"/>
              </a:rPr>
              <a:t>reaches to </a:t>
            </a:r>
            <a:r>
              <a:rPr lang="en-US" altLang="zh-CN" dirty="0">
                <a:ln w="10160">
                  <a:solidFill>
                    <a:srgbClr val="FFFFFF"/>
                  </a:solidFill>
                  <a:prstDash val="solid"/>
                </a:ln>
                <a:solidFill>
                  <a:srgbClr val="FFFFFF"/>
                </a:solidFill>
                <a:effectLst>
                  <a:outerShdw blurRad="38100" dist="22860" dir="5400000" algn="tl" rotWithShape="0">
                    <a:srgbClr val="000000">
                      <a:alpha val="30000"/>
                    </a:srgbClr>
                  </a:outerShdw>
                </a:effectLst>
              </a:rPr>
              <a:t>0.5-1 inch.</a:t>
            </a:r>
          </a:p>
        </p:txBody>
      </p:sp>
      <p:sp>
        <p:nvSpPr>
          <p:cNvPr id="10" name="文本框 9"/>
          <p:cNvSpPr txBox="1"/>
          <p:nvPr/>
        </p:nvSpPr>
        <p:spPr>
          <a:xfrm>
            <a:off x="498475" y="5825490"/>
            <a:ext cx="10028555" cy="1198880"/>
          </a:xfrm>
          <a:prstGeom prst="rect">
            <a:avLst/>
          </a:prstGeom>
          <a:noFill/>
        </p:spPr>
        <p:txBody>
          <a:bodyPr wrap="square" rtlCol="0">
            <a:spAutoFit/>
            <a:scene3d>
              <a:camera prst="orthographicFront"/>
              <a:lightRig rig="threePt" dir="t"/>
            </a:scene3d>
          </a:bodyPr>
          <a:lstStyle/>
          <a:p>
            <a:r>
              <a:rPr lang="en-US" altLang="zh-CN">
                <a:solidFill>
                  <a:srgbClr val="000000"/>
                </a:solidFill>
                <a:effectLst>
                  <a:outerShdw blurRad="38100" dist="19050" dir="2700000" algn="tl" rotWithShape="0">
                    <a:srgbClr val="000000">
                      <a:alpha val="40000"/>
                    </a:srgbClr>
                  </a:outerShdw>
                </a:effectLst>
              </a:rPr>
              <a:t>Note:</a:t>
            </a:r>
            <a:r>
              <a:rPr lang="en-US" altLang="zh-CN">
                <a:solidFill>
                  <a:srgbClr val="000000"/>
                </a:solidFill>
                <a:effectLst>
                  <a:outerShdw blurRad="38100" dist="19050" dir="2700000" algn="tl" rotWithShape="0">
                    <a:srgbClr val="000000">
                      <a:alpha val="40000"/>
                    </a:srgbClr>
                  </a:outerShdw>
                </a:effectLst>
                <a:sym typeface="+mn-ea"/>
              </a:rPr>
              <a:t>The needling manipulation is mainly based on small amplitude and slow frequency  rotation of the needle handle.</a:t>
            </a:r>
            <a:r>
              <a:rPr lang="zh-CN" altLang="en-US">
                <a:solidFill>
                  <a:srgbClr val="000000"/>
                </a:solidFill>
                <a:effectLst>
                  <a:outerShdw blurRad="38100" dist="19050" dir="2700000" algn="tl" rotWithShape="0">
                    <a:srgbClr val="000000">
                      <a:alpha val="40000"/>
                    </a:srgbClr>
                  </a:outerShdw>
                </a:effectLst>
                <a:sym typeface="+mn-ea"/>
              </a:rPr>
              <a:t>It has the effect of  reducing the adverse effects of stomach, widening the chest and regulating </a:t>
            </a:r>
            <a:r>
              <a:rPr lang="en-US" altLang="zh-CN">
                <a:solidFill>
                  <a:srgbClr val="000000"/>
                </a:solidFill>
                <a:effectLst>
                  <a:outerShdw blurRad="38100" dist="19050" dir="2700000" algn="tl" rotWithShape="0">
                    <a:srgbClr val="000000">
                      <a:alpha val="40000"/>
                    </a:srgbClr>
                  </a:outerShdw>
                </a:effectLst>
                <a:sym typeface="+mn-ea"/>
              </a:rPr>
              <a:t>Qi.</a:t>
            </a:r>
            <a:endParaRPr lang="zh-CN" altLang="en-US">
              <a:solidFill>
                <a:srgbClr val="000000"/>
              </a:solidFill>
              <a:effectLst>
                <a:outerShdw blurRad="38100" dist="19050" dir="2700000" algn="tl" rotWithShape="0">
                  <a:srgbClr val="000000">
                    <a:alpha val="40000"/>
                  </a:srgbClr>
                </a:outerShdw>
              </a:effectLst>
            </a:endParaRPr>
          </a:p>
          <a:p>
            <a:endParaRPr lang="zh-CN" altLang="en-US">
              <a:solidFill>
                <a:srgbClr val="000000"/>
              </a:solidFill>
              <a:effectLst>
                <a:outerShdw blurRad="38100" dist="19050" dir="2700000" algn="tl" rotWithShape="0">
                  <a:srgbClr val="000000">
                    <a:alpha val="40000"/>
                  </a:srgbClr>
                </a:outerShdw>
              </a:effectLst>
            </a:endParaRPr>
          </a:p>
        </p:txBody>
      </p:sp>
    </p:spTree>
    <p:extLst>
      <p:ext uri="{BB962C8B-B14F-4D97-AF65-F5344CB8AC3E}">
        <p14:creationId xmlns:p14="http://schemas.microsoft.com/office/powerpoint/2010/main" val="31540480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35" y="136525"/>
            <a:ext cx="2962910" cy="1287780"/>
            <a:chOff x="-1" y="215"/>
            <a:chExt cx="4666" cy="2028"/>
          </a:xfrm>
        </p:grpSpPr>
        <p:sp>
          <p:nvSpPr>
            <p:cNvPr id="17410" name="矩形 3"/>
            <p:cNvSpPr/>
            <p:nvPr/>
          </p:nvSpPr>
          <p:spPr>
            <a:xfrm rot="5400000">
              <a:off x="2033" y="-400"/>
              <a:ext cx="90" cy="4158"/>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215"/>
              <a:ext cx="628" cy="202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785" y="355"/>
              <a:ext cx="230" cy="188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1015" y="658"/>
              <a:ext cx="3650" cy="919"/>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临床应用</a:t>
              </a:r>
            </a:p>
          </p:txBody>
        </p:sp>
      </p:grpSp>
      <p:sp>
        <p:nvSpPr>
          <p:cNvPr id="3" name="矩形 2"/>
          <p:cNvSpPr/>
          <p:nvPr/>
        </p:nvSpPr>
        <p:spPr>
          <a:xfrm>
            <a:off x="398780" y="1838960"/>
            <a:ext cx="6529070" cy="2819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文本框 4"/>
          <p:cNvSpPr txBox="1"/>
          <p:nvPr/>
        </p:nvSpPr>
        <p:spPr>
          <a:xfrm>
            <a:off x="644525" y="2324100"/>
            <a:ext cx="5560695" cy="706755"/>
          </a:xfrm>
          <a:prstGeom prst="rect">
            <a:avLst/>
          </a:prstGeom>
          <a:noFill/>
        </p:spPr>
        <p:txBody>
          <a:bodyPr wrap="square" rtlCol="0">
            <a:spAutoFit/>
          </a:bodyPr>
          <a:lstStyle/>
          <a:p>
            <a:r>
              <a:rPr lang="zh-CN" altLang="en-US" sz="2000" b="1" dirty="0">
                <a:solidFill>
                  <a:srgbClr val="FFFFFF"/>
                </a:solidFill>
                <a:latin typeface="黑体" panose="02010609060101010101" pitchFamily="49" charset="-122"/>
                <a:ea typeface="黑体" panose="02010609060101010101" pitchFamily="49" charset="-122"/>
              </a:rPr>
              <a:t>足三里</a:t>
            </a:r>
            <a:r>
              <a:rPr lang="zh-CN" altLang="zh-CN" sz="2000" b="1" dirty="0">
                <a:solidFill>
                  <a:srgbClr val="FFFFFF"/>
                </a:solidFill>
                <a:latin typeface="黑体" panose="02010609060101010101" pitchFamily="49" charset="-122"/>
                <a:ea typeface="黑体" panose="02010609060101010101" pitchFamily="49" charset="-122"/>
              </a:rPr>
              <a:t>位于犊鼻下</a:t>
            </a:r>
            <a:r>
              <a:rPr lang="en-US" altLang="zh-CN" sz="2000" b="1" dirty="0">
                <a:solidFill>
                  <a:srgbClr val="FFFFFF"/>
                </a:solidFill>
                <a:latin typeface="黑体" panose="02010609060101010101" pitchFamily="49" charset="-122"/>
                <a:ea typeface="黑体" panose="02010609060101010101" pitchFamily="49" charset="-122"/>
              </a:rPr>
              <a:t>3</a:t>
            </a:r>
            <a:r>
              <a:rPr lang="zh-CN" altLang="zh-CN" sz="2000" b="1" dirty="0">
                <a:solidFill>
                  <a:srgbClr val="FFFFFF"/>
                </a:solidFill>
                <a:latin typeface="黑体" panose="02010609060101010101" pitchFamily="49" charset="-122"/>
                <a:ea typeface="黑体" panose="02010609060101010101" pitchFamily="49" charset="-122"/>
              </a:rPr>
              <a:t>寸，胫骨前嵴外</a:t>
            </a:r>
            <a:r>
              <a:rPr lang="en-US" altLang="zh-CN" sz="2000" b="1" dirty="0">
                <a:solidFill>
                  <a:srgbClr val="FFFFFF"/>
                </a:solidFill>
                <a:latin typeface="黑体" panose="02010609060101010101" pitchFamily="49" charset="-122"/>
                <a:ea typeface="黑体" panose="02010609060101010101" pitchFamily="49" charset="-122"/>
              </a:rPr>
              <a:t>1</a:t>
            </a:r>
            <a:r>
              <a:rPr lang="zh-CN" altLang="zh-CN" sz="2000" b="1" dirty="0">
                <a:solidFill>
                  <a:srgbClr val="FFFFFF"/>
                </a:solidFill>
                <a:latin typeface="黑体" panose="02010609060101010101" pitchFamily="49" charset="-122"/>
                <a:ea typeface="黑体" panose="02010609060101010101" pitchFamily="49" charset="-122"/>
              </a:rPr>
              <a:t>横指处。</a:t>
            </a:r>
          </a:p>
          <a:p>
            <a:r>
              <a:rPr lang="zh-CN" altLang="zh-CN" sz="2000" b="1" dirty="0">
                <a:solidFill>
                  <a:srgbClr val="FFFFFF"/>
                </a:solidFill>
                <a:latin typeface="黑体" panose="02010609060101010101" pitchFamily="49" charset="-122"/>
                <a:ea typeface="黑体" panose="02010609060101010101" pitchFamily="49" charset="-122"/>
              </a:rPr>
              <a:t>直刺</a:t>
            </a:r>
            <a:r>
              <a:rPr lang="en-US" altLang="zh-CN" sz="2000" b="1" dirty="0">
                <a:solidFill>
                  <a:srgbClr val="FFFFFF"/>
                </a:solidFill>
                <a:latin typeface="黑体" panose="02010609060101010101" pitchFamily="49" charset="-122"/>
                <a:ea typeface="黑体" panose="02010609060101010101" pitchFamily="49" charset="-122"/>
              </a:rPr>
              <a:t>0.5-1</a:t>
            </a:r>
            <a:r>
              <a:rPr lang="zh-CN" altLang="zh-CN" sz="2000" b="1" dirty="0">
                <a:solidFill>
                  <a:srgbClr val="FFFFFF"/>
                </a:solidFill>
                <a:latin typeface="黑体" panose="02010609060101010101" pitchFamily="49" charset="-122"/>
                <a:ea typeface="黑体" panose="02010609060101010101" pitchFamily="49" charset="-122"/>
              </a:rPr>
              <a:t>寸</a:t>
            </a:r>
            <a:r>
              <a:rPr lang="zh-CN" altLang="en-US" sz="2000" b="1" dirty="0">
                <a:solidFill>
                  <a:srgbClr val="FFFFFF"/>
                </a:solidFill>
                <a:latin typeface="黑体" panose="02010609060101010101" pitchFamily="49" charset="-122"/>
                <a:ea typeface="黑体" panose="02010609060101010101" pitchFamily="49" charset="-122"/>
              </a:rPr>
              <a:t>。</a:t>
            </a:r>
          </a:p>
        </p:txBody>
      </p:sp>
      <p:sp>
        <p:nvSpPr>
          <p:cNvPr id="6" name="文本框 5"/>
          <p:cNvSpPr txBox="1"/>
          <p:nvPr/>
        </p:nvSpPr>
        <p:spPr>
          <a:xfrm>
            <a:off x="398780" y="5048885"/>
            <a:ext cx="10791003" cy="398780"/>
          </a:xfrm>
          <a:prstGeom prst="rect">
            <a:avLst/>
          </a:prstGeom>
          <a:noFill/>
        </p:spPr>
        <p:txBody>
          <a:bodyPr wrap="square" rtlCol="0">
            <a:spAutoFit/>
          </a:bodyPr>
          <a:lstStyle/>
          <a:p>
            <a:r>
              <a:rPr lang="zh-CN" altLang="en-US" sz="2000" dirty="0">
                <a:solidFill>
                  <a:srgbClr val="000000"/>
                </a:solidFill>
                <a:latin typeface="黑体" panose="02010609060101010101" pitchFamily="49" charset="-122"/>
                <a:ea typeface="黑体" panose="02010609060101010101" pitchFamily="49" charset="-122"/>
              </a:rPr>
              <a:t>注：足三里：</a:t>
            </a:r>
            <a:r>
              <a:rPr lang="zh-CN" altLang="zh-CN" sz="2000" dirty="0">
                <a:solidFill>
                  <a:srgbClr val="000000"/>
                </a:solidFill>
                <a:latin typeface="黑体" panose="02010609060101010101" pitchFamily="49" charset="-122"/>
                <a:ea typeface="黑体" panose="02010609060101010101" pitchFamily="49" charset="-122"/>
              </a:rPr>
              <a:t>手法以小幅度、慢频率捻转为主的补法，具有理脾胃、调气血、宣畅气机等功效。</a:t>
            </a:r>
          </a:p>
        </p:txBody>
      </p:sp>
      <p:pic>
        <p:nvPicPr>
          <p:cNvPr id="40" name="Picture 18"/>
          <p:cNvPicPr preferRelativeResize="0">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28180" y="1001395"/>
            <a:ext cx="4607560" cy="3104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本框 6"/>
          <p:cNvSpPr txBox="1"/>
          <p:nvPr/>
        </p:nvSpPr>
        <p:spPr>
          <a:xfrm>
            <a:off x="644525" y="1094740"/>
            <a:ext cx="2448560" cy="368300"/>
          </a:xfrm>
          <a:prstGeom prst="rect">
            <a:avLst/>
          </a:prstGeom>
          <a:noFill/>
        </p:spPr>
        <p:txBody>
          <a:bodyPr wrap="square" rtlCol="0">
            <a:spAutoFit/>
          </a:bodyPr>
          <a:lstStyle/>
          <a:p>
            <a:r>
              <a:rPr lang="zh-CN" altLang="en-US" dirty="0">
                <a:solidFill>
                  <a:srgbClr val="006EA3"/>
                </a:solidFill>
                <a:latin typeface="微软雅黑" panose="020B0503020204020204" charset="-122"/>
                <a:sym typeface="+mn-ea"/>
              </a:rPr>
              <a:t>clinical application</a:t>
            </a:r>
            <a:endParaRPr lang="zh-CN" altLang="en-US">
              <a:solidFill>
                <a:srgbClr val="000000"/>
              </a:solidFill>
            </a:endParaRPr>
          </a:p>
        </p:txBody>
      </p:sp>
      <p:sp>
        <p:nvSpPr>
          <p:cNvPr id="9" name="文本框 8"/>
          <p:cNvSpPr txBox="1"/>
          <p:nvPr/>
        </p:nvSpPr>
        <p:spPr>
          <a:xfrm>
            <a:off x="644525" y="3393440"/>
            <a:ext cx="5855335" cy="922020"/>
          </a:xfrm>
          <a:prstGeom prst="rect">
            <a:avLst/>
          </a:prstGeom>
          <a:noFill/>
        </p:spPr>
        <p:txBody>
          <a:bodyPr wrap="square" rtlCol="0">
            <a:spAutoFit/>
          </a:bodyPr>
          <a:lstStyle/>
          <a:p>
            <a:pPr algn="just"/>
            <a:r>
              <a:rPr lang="en-US" altLang="zh-CN">
                <a:ln w="10160">
                  <a:solidFill>
                    <a:srgbClr val="FFFFFF"/>
                  </a:solidFill>
                  <a:prstDash val="solid"/>
                </a:ln>
                <a:solidFill>
                  <a:srgbClr val="FFFFFF"/>
                </a:solidFill>
                <a:effectLst>
                  <a:outerShdw blurRad="38100" dist="22860" dir="5400000" algn="tl" rotWithShape="0">
                    <a:srgbClr val="000000">
                      <a:alpha val="30000"/>
                    </a:srgbClr>
                  </a:outerShdw>
                </a:effectLst>
              </a:rPr>
              <a:t>Zusanli Location: 3 inches under the Dubi,1 horizontal finger outside the front of the shin bone.</a:t>
            </a:r>
          </a:p>
          <a:p>
            <a:pPr algn="just"/>
            <a:r>
              <a:rPr lang="en-US" altLang="zh-CN">
                <a:ln w="10160">
                  <a:solidFill>
                    <a:srgbClr val="FFFFFF"/>
                  </a:solidFill>
                  <a:prstDash val="solid"/>
                </a:ln>
                <a:solidFill>
                  <a:srgbClr val="FFFFFF"/>
                </a:solidFill>
                <a:effectLst>
                  <a:outerShdw blurRad="38100" dist="22860" dir="5400000" algn="tl" rotWithShape="0">
                    <a:srgbClr val="000000">
                      <a:alpha val="30000"/>
                    </a:srgbClr>
                  </a:outerShdw>
                </a:effectLst>
                <a:sym typeface="+mn-ea"/>
              </a:rPr>
              <a:t>Perpendicular insertion of needle reaches to 0.5-1 inch.</a:t>
            </a:r>
            <a:endParaRPr lang="en-US" altLang="zh-CN">
              <a:ln w="10160">
                <a:solidFill>
                  <a:srgbClr val="FFFFFF"/>
                </a:solidFill>
                <a:prstDash val="solid"/>
              </a:ln>
              <a:solidFill>
                <a:srgbClr val="FFFFFF"/>
              </a:solidFill>
              <a:effectLst>
                <a:outerShdw blurRad="38100" dist="22860" dir="5400000" algn="tl" rotWithShape="0">
                  <a:srgbClr val="000000">
                    <a:alpha val="30000"/>
                  </a:srgbClr>
                </a:outerShdw>
              </a:effectLst>
            </a:endParaRPr>
          </a:p>
        </p:txBody>
      </p:sp>
      <p:sp>
        <p:nvSpPr>
          <p:cNvPr id="10" name="文本框 9"/>
          <p:cNvSpPr txBox="1"/>
          <p:nvPr/>
        </p:nvSpPr>
        <p:spPr>
          <a:xfrm>
            <a:off x="398780" y="5555615"/>
            <a:ext cx="10795000" cy="922020"/>
          </a:xfrm>
          <a:prstGeom prst="rect">
            <a:avLst/>
          </a:prstGeom>
          <a:noFill/>
        </p:spPr>
        <p:txBody>
          <a:bodyPr wrap="square" rtlCol="0">
            <a:spAutoFit/>
          </a:bodyPr>
          <a:lstStyle/>
          <a:p>
            <a:pPr algn="just"/>
            <a:r>
              <a:rPr lang="en-US" altLang="zh-CN">
                <a:solidFill>
                  <a:srgbClr val="000000"/>
                </a:solidFill>
                <a:effectLst>
                  <a:outerShdw blurRad="38100" dist="19050" dir="2700000" algn="tl" rotWithShape="0">
                    <a:srgbClr val="000000">
                      <a:alpha val="40000"/>
                    </a:srgbClr>
                  </a:outerShdw>
                </a:effectLst>
                <a:sym typeface="+mn-ea"/>
              </a:rPr>
              <a:t>Note:The needling manipulation is mainly based on small amplitude and slow frequency  rotation of the needle handle.</a:t>
            </a:r>
            <a:r>
              <a:rPr lang="zh-CN" altLang="en-US">
                <a:solidFill>
                  <a:srgbClr val="000000"/>
                </a:solidFill>
                <a:effectLst>
                  <a:outerShdw blurRad="38100" dist="19050" dir="2700000" algn="tl" rotWithShape="0">
                    <a:srgbClr val="000000">
                      <a:alpha val="40000"/>
                    </a:srgbClr>
                  </a:outerShdw>
                </a:effectLst>
                <a:sym typeface="+mn-ea"/>
              </a:rPr>
              <a:t>It has the effect of regulating the spleen and stomach, regulating the </a:t>
            </a:r>
            <a:r>
              <a:rPr lang="en-US" altLang="zh-CN">
                <a:solidFill>
                  <a:srgbClr val="000000"/>
                </a:solidFill>
                <a:effectLst>
                  <a:outerShdw blurRad="38100" dist="19050" dir="2700000" algn="tl" rotWithShape="0">
                    <a:srgbClr val="000000">
                      <a:alpha val="40000"/>
                    </a:srgbClr>
                  </a:outerShdw>
                </a:effectLst>
                <a:sym typeface="+mn-ea"/>
              </a:rPr>
              <a:t>Q</a:t>
            </a:r>
            <a:r>
              <a:rPr lang="zh-CN" altLang="en-US">
                <a:solidFill>
                  <a:srgbClr val="000000"/>
                </a:solidFill>
                <a:effectLst>
                  <a:outerShdw blurRad="38100" dist="19050" dir="2700000" algn="tl" rotWithShape="0">
                    <a:srgbClr val="000000">
                      <a:alpha val="40000"/>
                    </a:srgbClr>
                  </a:outerShdw>
                </a:effectLst>
                <a:sym typeface="+mn-ea"/>
              </a:rPr>
              <a:t>i and blood, supplementing the weak and weakening the air machine </a:t>
            </a:r>
            <a:r>
              <a:rPr lang="en-US" altLang="zh-CN">
                <a:solidFill>
                  <a:srgbClr val="000000"/>
                </a:solidFill>
                <a:effectLst>
                  <a:outerShdw blurRad="38100" dist="19050" dir="2700000" algn="tl" rotWithShape="0">
                    <a:srgbClr val="000000">
                      <a:alpha val="40000"/>
                    </a:srgbClr>
                  </a:outerShdw>
                </a:effectLst>
                <a:sym typeface="+mn-ea"/>
              </a:rPr>
              <a:t>and so on</a:t>
            </a:r>
            <a:r>
              <a:rPr lang="zh-CN" altLang="en-US">
                <a:solidFill>
                  <a:srgbClr val="000000"/>
                </a:solidFill>
                <a:effectLst>
                  <a:outerShdw blurRad="38100" dist="19050" dir="2700000" algn="tl" rotWithShape="0">
                    <a:srgbClr val="000000">
                      <a:alpha val="40000"/>
                    </a:srgbClr>
                  </a:outerShdw>
                </a:effectLst>
                <a:sym typeface="+mn-ea"/>
              </a:rPr>
              <a:t>.</a:t>
            </a:r>
            <a:endParaRPr lang="zh-CN" altLang="en-US">
              <a:solidFill>
                <a:srgbClr val="000000"/>
              </a:solidFill>
            </a:endParaRPr>
          </a:p>
        </p:txBody>
      </p:sp>
    </p:spTree>
    <p:extLst>
      <p:ext uri="{BB962C8B-B14F-4D97-AF65-F5344CB8AC3E}">
        <p14:creationId xmlns:p14="http://schemas.microsoft.com/office/powerpoint/2010/main" val="33698291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4"/>
          <p:cNvSpPr/>
          <p:nvPr/>
        </p:nvSpPr>
        <p:spPr>
          <a:xfrm rot="5400000">
            <a:off x="1492250" y="-446087"/>
            <a:ext cx="46038" cy="3030537"/>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5" name="矩形 15"/>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6" name="矩形 16"/>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7" name="文本框 6"/>
          <p:cNvSpPr/>
          <p:nvPr/>
        </p:nvSpPr>
        <p:spPr>
          <a:xfrm>
            <a:off x="644525" y="417513"/>
            <a:ext cx="2740025" cy="646331"/>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临床应用</a:t>
            </a:r>
          </a:p>
        </p:txBody>
      </p:sp>
      <p:sp>
        <p:nvSpPr>
          <p:cNvPr id="23558" name="Rectangle 2"/>
          <p:cNvSpPr>
            <a:spLocks noGrp="1"/>
          </p:cNvSpPr>
          <p:nvPr>
            <p:ph type="title"/>
          </p:nvPr>
        </p:nvSpPr>
        <p:spPr>
          <a:xfrm>
            <a:off x="4518660" y="778828"/>
            <a:ext cx="2782888" cy="581025"/>
          </a:xfrm>
        </p:spPr>
        <p:txBody>
          <a:bodyPr vert="horz" wrap="square" lIns="91440" tIns="45720" rIns="91440" bIns="45720" anchor="ctr"/>
          <a:lstStyle/>
          <a:p>
            <a:pPr eaLnBrk="1" hangingPunct="1"/>
            <a:r>
              <a:rPr lang="zh-CN" altLang="en-US" sz="2800" b="1" dirty="0">
                <a:ea typeface="黑体" panose="02010609060101010101" pitchFamily="49" charset="-122"/>
              </a:rPr>
              <a:t>疗效标准</a:t>
            </a:r>
          </a:p>
        </p:txBody>
      </p:sp>
      <p:sp>
        <p:nvSpPr>
          <p:cNvPr id="23559" name="Rectangle 3"/>
          <p:cNvSpPr txBox="1"/>
          <p:nvPr/>
        </p:nvSpPr>
        <p:spPr>
          <a:xfrm>
            <a:off x="3384550" y="1628775"/>
            <a:ext cx="8183245" cy="2351405"/>
          </a:xfrm>
          <a:prstGeom prst="rect">
            <a:avLst/>
          </a:prstGeom>
          <a:noFill/>
          <a:ln w="19050" cap="flat" cmpd="sng">
            <a:solidFill>
              <a:schemeClr val="accent2"/>
            </a:solidFill>
            <a:prstDash val="solid"/>
            <a:round/>
            <a:headEnd type="none" w="med" len="med"/>
            <a:tailEnd type="none" w="med" len="med"/>
          </a:ln>
        </p:spPr>
        <p:txBody>
          <a:bodyPr lIns="90170" tIns="46990" rIns="90170" bIns="46990"/>
          <a:lstStyle/>
          <a:p>
            <a:pPr indent="457200" algn="just">
              <a:spcBef>
                <a:spcPts val="1000"/>
              </a:spcBef>
              <a:buClr>
                <a:srgbClr val="000000"/>
              </a:buClr>
              <a:buFont typeface="Wingdings" panose="05000000000000000000" pitchFamily="2" charset="2"/>
              <a:buNone/>
            </a:pP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4.1</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　语言功能　正常</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0</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一般表达</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命名不能</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1</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说话成句而表达不全</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2</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不能说单词、词组</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3</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语言不能或基本不能</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endParaRPr lang="en-US" altLang="zh-CN" sz="2400" dirty="0">
              <a:solidFill>
                <a:srgbClr val="000000"/>
              </a:solidFill>
              <a:latin typeface="华文新魏" panose="02010800040101010101" pitchFamily="2" charset="-122"/>
              <a:ea typeface="华文新魏" panose="02010800040101010101" pitchFamily="2" charset="-122"/>
              <a:sym typeface="Calibri" panose="020F0502020204030204" pitchFamily="34" charset="0"/>
            </a:endParaRPr>
          </a:p>
          <a:p>
            <a:pPr indent="457200" algn="just">
              <a:spcBef>
                <a:spcPts val="1000"/>
              </a:spcBef>
              <a:buClr>
                <a:srgbClr val="000000"/>
              </a:buClr>
              <a:buFont typeface="Wingdings" panose="05000000000000000000" pitchFamily="2" charset="2"/>
              <a:buNone/>
            </a:pP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4.2</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　上肢肩关节　正常</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0</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上举不全而肌力差</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1</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上举平肩或略过肩</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2</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上举不到肩</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3</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前不能动或后略摆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endPar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endParaRPr>
          </a:p>
          <a:p>
            <a:pPr indent="457200" algn="just">
              <a:spcBef>
                <a:spcPts val="1000"/>
              </a:spcBef>
              <a:buClr>
                <a:srgbClr val="000000"/>
              </a:buClr>
              <a:buFont typeface="Wingdings" panose="05000000000000000000" pitchFamily="2" charset="2"/>
              <a:buNone/>
            </a:pP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4.3</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　上肢指关节　正常</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0</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手指分别动作有效或肌力差</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1</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握拳伸指</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2</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屈指、握不成拳、不会伸</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3</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不会动</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endPar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endParaRPr>
          </a:p>
        </p:txBody>
      </p:sp>
      <p:pic>
        <p:nvPicPr>
          <p:cNvPr id="23560" name="图片 1" descr="26100000008942144159238444481"/>
          <p:cNvPicPr>
            <a:picLocks noChangeAspect="1"/>
          </p:cNvPicPr>
          <p:nvPr/>
        </p:nvPicPr>
        <p:blipFill>
          <a:blip r:embed="rId2" cstate="print"/>
          <a:stretch>
            <a:fillRect/>
          </a:stretch>
        </p:blipFill>
        <p:spPr>
          <a:xfrm>
            <a:off x="424180" y="1253490"/>
            <a:ext cx="2875280" cy="2726690"/>
          </a:xfrm>
          <a:prstGeom prst="rect">
            <a:avLst/>
          </a:prstGeom>
          <a:noFill/>
          <a:ln w="9525">
            <a:noFill/>
          </a:ln>
        </p:spPr>
      </p:pic>
      <p:sp>
        <p:nvSpPr>
          <p:cNvPr id="2" name="文本框 1"/>
          <p:cNvSpPr txBox="1"/>
          <p:nvPr/>
        </p:nvSpPr>
        <p:spPr>
          <a:xfrm>
            <a:off x="645795" y="1092835"/>
            <a:ext cx="2433320" cy="368300"/>
          </a:xfrm>
          <a:prstGeom prst="rect">
            <a:avLst/>
          </a:prstGeom>
          <a:noFill/>
        </p:spPr>
        <p:txBody>
          <a:bodyPr wrap="square" rtlCol="0">
            <a:spAutoFit/>
          </a:bodyPr>
          <a:lstStyle/>
          <a:p>
            <a:r>
              <a:rPr lang="zh-CN" altLang="en-US" dirty="0">
                <a:solidFill>
                  <a:srgbClr val="006EA3"/>
                </a:solidFill>
                <a:latin typeface="微软雅黑" panose="020B0503020204020204" charset="-122"/>
                <a:sym typeface="+mn-ea"/>
              </a:rPr>
              <a:t>clinical application</a:t>
            </a:r>
            <a:endParaRPr lang="zh-CN" altLang="en-US">
              <a:solidFill>
                <a:srgbClr val="000000"/>
              </a:solidFill>
            </a:endParaRPr>
          </a:p>
        </p:txBody>
      </p:sp>
      <p:sp>
        <p:nvSpPr>
          <p:cNvPr id="4" name="文本框 3"/>
          <p:cNvSpPr txBox="1"/>
          <p:nvPr/>
        </p:nvSpPr>
        <p:spPr>
          <a:xfrm>
            <a:off x="6216015" y="885190"/>
            <a:ext cx="2532380" cy="368300"/>
          </a:xfrm>
          <a:prstGeom prst="rect">
            <a:avLst/>
          </a:prstGeom>
          <a:noFill/>
        </p:spPr>
        <p:txBody>
          <a:bodyPr wrap="square" rtlCol="0">
            <a:spAutoFit/>
          </a:bodyPr>
          <a:lstStyle/>
          <a:p>
            <a:r>
              <a:rPr lang="zh-CN" altLang="en-US">
                <a:solidFill>
                  <a:srgbClr val="000000"/>
                </a:solidFill>
              </a:rPr>
              <a:t>Efficacy standard</a:t>
            </a:r>
          </a:p>
        </p:txBody>
      </p:sp>
      <p:sp>
        <p:nvSpPr>
          <p:cNvPr id="6" name="文本框 5"/>
          <p:cNvSpPr txBox="1"/>
          <p:nvPr/>
        </p:nvSpPr>
        <p:spPr>
          <a:xfrm>
            <a:off x="645160" y="3830320"/>
            <a:ext cx="10923270" cy="2861310"/>
          </a:xfrm>
          <a:prstGeom prst="rect">
            <a:avLst/>
          </a:prstGeom>
          <a:noFill/>
        </p:spPr>
        <p:txBody>
          <a:bodyPr wrap="square" rtlCol="0">
            <a:spAutoFit/>
          </a:bodyPr>
          <a:lstStyle/>
          <a:p>
            <a:pPr algn="just"/>
            <a:r>
              <a:rPr lang="en-US" altLang="zh-CN">
                <a:ln/>
                <a:solidFill>
                  <a:srgbClr val="000000"/>
                </a:solidFill>
                <a:effectLst>
                  <a:outerShdw blurRad="38100" dist="19050" dir="2700000" algn="tl" rotWithShape="0">
                    <a:srgbClr val="000000">
                      <a:alpha val="40000"/>
                    </a:srgbClr>
                  </a:outerShdw>
                </a:effectLst>
              </a:rPr>
              <a:t>4.1 Speaking Ability    </a:t>
            </a:r>
          </a:p>
          <a:p>
            <a:pPr algn="just"/>
            <a:r>
              <a:rPr lang="en-US" altLang="zh-CN">
                <a:ln/>
                <a:solidFill>
                  <a:srgbClr val="000000"/>
                </a:solidFill>
                <a:effectLst>
                  <a:outerShdw blurRad="38100" dist="19050" dir="2700000" algn="tl" rotWithShape="0">
                    <a:srgbClr val="000000">
                      <a:alpha val="40000"/>
                    </a:srgbClr>
                  </a:outerShdw>
                </a:effectLst>
                <a:sym typeface="+mn-ea"/>
              </a:rPr>
              <a:t>0 point: </a:t>
            </a:r>
            <a:r>
              <a:rPr lang="en-US" altLang="zh-CN">
                <a:ln/>
                <a:solidFill>
                  <a:srgbClr val="000000"/>
                </a:solidFill>
                <a:effectLst>
                  <a:outerShdw blurRad="38100" dist="19050" dir="2700000" algn="tl" rotWithShape="0">
                    <a:srgbClr val="000000">
                      <a:alpha val="40000"/>
                    </a:srgbClr>
                  </a:outerShdw>
                </a:effectLst>
              </a:rPr>
              <a:t>normal;</a:t>
            </a:r>
            <a:r>
              <a:rPr lang="en-US" altLang="zh-CN">
                <a:ln/>
                <a:solidFill>
                  <a:srgbClr val="000000"/>
                </a:solidFill>
                <a:effectLst>
                  <a:outerShdw blurRad="38100" dist="19050" dir="2700000" algn="tl" rotWithShape="0">
                    <a:srgbClr val="000000">
                      <a:alpha val="40000"/>
                    </a:srgbClr>
                  </a:outerShdw>
                </a:effectLst>
                <a:sym typeface="+mn-ea"/>
              </a:rPr>
              <a:t>1 point:</a:t>
            </a:r>
            <a:r>
              <a:rPr lang="en-US" altLang="zh-CN">
                <a:ln/>
                <a:solidFill>
                  <a:srgbClr val="000000"/>
                </a:solidFill>
                <a:effectLst>
                  <a:outerShdw blurRad="38100" dist="19050" dir="2700000" algn="tl" rotWithShape="0">
                    <a:srgbClr val="000000">
                      <a:alpha val="40000"/>
                    </a:srgbClr>
                  </a:outerShdw>
                </a:effectLst>
              </a:rPr>
              <a:t>general expression, naming cannot be;2 point:speak into a sentence but express it incomplete;3 point:can't say words, phrases; 4 point:can not speak or basically can't.</a:t>
            </a:r>
          </a:p>
          <a:p>
            <a:pPr algn="just"/>
            <a:r>
              <a:rPr lang="en-US" altLang="zh-CN">
                <a:ln/>
                <a:solidFill>
                  <a:srgbClr val="000000"/>
                </a:solidFill>
                <a:effectLst>
                  <a:outerShdw blurRad="38100" dist="19050" dir="2700000" algn="tl" rotWithShape="0">
                    <a:srgbClr val="000000">
                      <a:alpha val="40000"/>
                    </a:srgbClr>
                  </a:outerShdw>
                </a:effectLst>
              </a:rPr>
              <a:t>4.2 Upper limb and shoulder</a:t>
            </a:r>
          </a:p>
          <a:p>
            <a:pPr algn="just"/>
            <a:r>
              <a:rPr lang="en-US" altLang="zh-CN">
                <a:ln/>
                <a:solidFill>
                  <a:srgbClr val="000000"/>
                </a:solidFill>
                <a:effectLst>
                  <a:outerShdw blurRad="38100" dist="19050" dir="2700000" algn="tl" rotWithShape="0">
                    <a:srgbClr val="000000">
                      <a:alpha val="40000"/>
                    </a:srgbClr>
                  </a:outerShdw>
                </a:effectLst>
                <a:sym typeface="+mn-ea"/>
              </a:rPr>
              <a:t>0 point: normal; 1 point:incomplete lifting and poor muscle strength; 2 point:to raise horizontally or slightly above the shoulder; 3 point:can't lift up to shoulder level; 4 point:unable to move forward or swing back slightly.</a:t>
            </a:r>
          </a:p>
          <a:p>
            <a:pPr algn="just"/>
            <a:r>
              <a:rPr lang="en-US" altLang="zh-CN">
                <a:ln/>
                <a:solidFill>
                  <a:srgbClr val="000000"/>
                </a:solidFill>
                <a:effectLst>
                  <a:outerShdw blurRad="38100" dist="19050" dir="2700000" algn="tl" rotWithShape="0">
                    <a:srgbClr val="000000">
                      <a:alpha val="40000"/>
                    </a:srgbClr>
                  </a:outerShdw>
                </a:effectLst>
                <a:sym typeface="+mn-ea"/>
              </a:rPr>
              <a:t>4.3 Upper limb and knuckle</a:t>
            </a:r>
          </a:p>
          <a:p>
            <a:pPr algn="just"/>
            <a:r>
              <a:rPr lang="en-US" altLang="zh-CN">
                <a:ln/>
                <a:solidFill>
                  <a:srgbClr val="000000"/>
                </a:solidFill>
                <a:effectLst>
                  <a:outerShdw blurRad="38100" dist="19050" dir="2700000" algn="tl" rotWithShape="0">
                    <a:srgbClr val="000000">
                      <a:alpha val="40000"/>
                    </a:srgbClr>
                  </a:outerShdw>
                </a:effectLst>
                <a:sym typeface="+mn-ea"/>
              </a:rPr>
              <a:t>0 point:normal; 1 point:finger action is effective or muscle strength is poor;2 point:clenching fist and extending fingers;3 point:fingers curled,can't clench fist and can't extend fingers; 4 point: will not move.</a:t>
            </a:r>
          </a:p>
        </p:txBody>
      </p:sp>
    </p:spTree>
    <p:extLst>
      <p:ext uri="{BB962C8B-B14F-4D97-AF65-F5344CB8AC3E}">
        <p14:creationId xmlns:p14="http://schemas.microsoft.com/office/powerpoint/2010/main" val="320617214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图片 1" descr="26100000008942144159238444481"/>
          <p:cNvPicPr>
            <a:picLocks noChangeAspect="1"/>
          </p:cNvPicPr>
          <p:nvPr/>
        </p:nvPicPr>
        <p:blipFill>
          <a:blip r:embed="rId2" cstate="print"/>
          <a:stretch>
            <a:fillRect/>
          </a:stretch>
        </p:blipFill>
        <p:spPr>
          <a:xfrm>
            <a:off x="498475" y="1326515"/>
            <a:ext cx="2697480" cy="2697480"/>
          </a:xfrm>
          <a:prstGeom prst="rect">
            <a:avLst/>
          </a:prstGeom>
          <a:noFill/>
          <a:ln w="9525">
            <a:noFill/>
          </a:ln>
        </p:spPr>
      </p:pic>
      <p:sp>
        <p:nvSpPr>
          <p:cNvPr id="23554" name="矩形 14"/>
          <p:cNvSpPr/>
          <p:nvPr/>
        </p:nvSpPr>
        <p:spPr>
          <a:xfrm rot="5400000">
            <a:off x="1492250" y="-446087"/>
            <a:ext cx="46038" cy="3030537"/>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5" name="矩形 15"/>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6" name="矩形 16"/>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7" name="文本框 6"/>
          <p:cNvSpPr/>
          <p:nvPr/>
        </p:nvSpPr>
        <p:spPr>
          <a:xfrm>
            <a:off x="644525" y="417513"/>
            <a:ext cx="2740025" cy="646331"/>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临床应用</a:t>
            </a:r>
          </a:p>
        </p:txBody>
      </p:sp>
      <p:sp>
        <p:nvSpPr>
          <p:cNvPr id="23558" name="Rectangle 2"/>
          <p:cNvSpPr>
            <a:spLocks noGrp="1"/>
          </p:cNvSpPr>
          <p:nvPr>
            <p:ph type="title"/>
          </p:nvPr>
        </p:nvSpPr>
        <p:spPr>
          <a:xfrm>
            <a:off x="4529455" y="745173"/>
            <a:ext cx="2782888" cy="581025"/>
          </a:xfrm>
        </p:spPr>
        <p:txBody>
          <a:bodyPr vert="horz" wrap="square" lIns="91440" tIns="45720" rIns="91440" bIns="45720" anchor="ctr"/>
          <a:lstStyle/>
          <a:p>
            <a:pPr eaLnBrk="1" hangingPunct="1"/>
            <a:r>
              <a:rPr lang="zh-CN" altLang="en-US" sz="2800" b="1" dirty="0">
                <a:ea typeface="黑体" panose="02010609060101010101" pitchFamily="49" charset="-122"/>
              </a:rPr>
              <a:t>疗效标准</a:t>
            </a:r>
          </a:p>
        </p:txBody>
      </p:sp>
      <p:sp>
        <p:nvSpPr>
          <p:cNvPr id="23559" name="Rectangle 3"/>
          <p:cNvSpPr txBox="1"/>
          <p:nvPr/>
        </p:nvSpPr>
        <p:spPr>
          <a:xfrm>
            <a:off x="3384550" y="1424305"/>
            <a:ext cx="8506460" cy="2507615"/>
          </a:xfrm>
          <a:prstGeom prst="rect">
            <a:avLst/>
          </a:prstGeom>
          <a:noFill/>
          <a:ln w="19050" cap="flat" cmpd="sng">
            <a:solidFill>
              <a:schemeClr val="accent2"/>
            </a:solidFill>
            <a:prstDash val="solid"/>
            <a:round/>
            <a:headEnd type="none" w="med" len="med"/>
            <a:tailEnd type="none" w="med" len="med"/>
          </a:ln>
        </p:spPr>
        <p:txBody>
          <a:bodyPr lIns="90170" tIns="46990" rIns="90170" bIns="46990"/>
          <a:lstStyle/>
          <a:p>
            <a:pPr indent="457200" algn="just">
              <a:spcBef>
                <a:spcPts val="1000"/>
              </a:spcBef>
              <a:buClr>
                <a:srgbClr val="000000"/>
              </a:buClr>
              <a:buFont typeface="Wingdings" panose="05000000000000000000" pitchFamily="2" charset="2"/>
              <a:buNone/>
            </a:pP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4.4</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　下肢髋关节　正常</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0</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抬高</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45°</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以上</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1</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抬高不足</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45°</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者</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2</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摆动能平移</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3</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不能动</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endPar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endParaRPr>
          </a:p>
          <a:p>
            <a:pPr indent="457200" algn="just">
              <a:spcBef>
                <a:spcPts val="1000"/>
              </a:spcBef>
              <a:buClr>
                <a:srgbClr val="000000"/>
              </a:buClr>
              <a:buFont typeface="Wingdings" panose="05000000000000000000" pitchFamily="2" charset="2"/>
              <a:buNone/>
            </a:pP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4.5</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　下肢趾关节　正常</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0</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伸屈自如、力弱</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1</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伸屈不全</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2</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略动</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3</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不会动</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p>
          <a:p>
            <a:pPr indent="457200" algn="just">
              <a:spcBef>
                <a:spcPts val="1000"/>
              </a:spcBef>
              <a:buClr>
                <a:srgbClr val="000000"/>
              </a:buClr>
              <a:buFont typeface="Wingdings" panose="05000000000000000000" pitchFamily="2" charset="2"/>
              <a:buNone/>
            </a:pP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4.6</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　综合功能　生活能自理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自由交谈</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0</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独立生活简单劳动而部分功能不全</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1</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可行走</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部分自理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尚需人辅助</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2</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可行走</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需要人随时照料</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3</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卧床</a:t>
            </a:r>
            <a:r>
              <a:rPr lang="en-US" altLang="zh-CN"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4</a:t>
            </a:r>
            <a:r>
              <a:rPr lang="zh-CN" altLang="en-US" sz="2000" dirty="0">
                <a:solidFill>
                  <a:srgbClr val="000000"/>
                </a:solidFill>
                <a:latin typeface="华文新魏" panose="02010800040101010101" pitchFamily="2" charset="-122"/>
                <a:ea typeface="华文新魏" panose="02010800040101010101" pitchFamily="2" charset="-122"/>
                <a:sym typeface="Calibri" panose="020F0502020204030204" pitchFamily="34" charset="0"/>
              </a:rPr>
              <a:t>分。</a:t>
            </a:r>
          </a:p>
        </p:txBody>
      </p:sp>
      <p:sp>
        <p:nvSpPr>
          <p:cNvPr id="2" name="文本框 1"/>
          <p:cNvSpPr txBox="1"/>
          <p:nvPr/>
        </p:nvSpPr>
        <p:spPr>
          <a:xfrm>
            <a:off x="644525" y="1064260"/>
            <a:ext cx="2337435" cy="645160"/>
          </a:xfrm>
          <a:prstGeom prst="rect">
            <a:avLst/>
          </a:prstGeom>
          <a:noFill/>
        </p:spPr>
        <p:txBody>
          <a:bodyPr wrap="square" rtlCol="0">
            <a:spAutoFit/>
          </a:bodyPr>
          <a:lstStyle/>
          <a:p>
            <a:r>
              <a:rPr lang="zh-CN" altLang="en-US" dirty="0">
                <a:solidFill>
                  <a:srgbClr val="006EA3"/>
                </a:solidFill>
                <a:latin typeface="微软雅黑" panose="020B0503020204020204" charset="-122"/>
                <a:sym typeface="+mn-ea"/>
              </a:rPr>
              <a:t>clinical application</a:t>
            </a:r>
            <a:endParaRPr lang="zh-CN" altLang="en-US">
              <a:solidFill>
                <a:srgbClr val="000000"/>
              </a:solidFill>
            </a:endParaRPr>
          </a:p>
          <a:p>
            <a:endParaRPr lang="zh-CN" altLang="en-US">
              <a:solidFill>
                <a:srgbClr val="000000"/>
              </a:solidFill>
            </a:endParaRPr>
          </a:p>
        </p:txBody>
      </p:sp>
      <p:sp>
        <p:nvSpPr>
          <p:cNvPr id="4" name="文本框 3"/>
          <p:cNvSpPr txBox="1"/>
          <p:nvPr/>
        </p:nvSpPr>
        <p:spPr>
          <a:xfrm>
            <a:off x="6230620" y="885190"/>
            <a:ext cx="2532380" cy="368300"/>
          </a:xfrm>
          <a:prstGeom prst="rect">
            <a:avLst/>
          </a:prstGeom>
          <a:noFill/>
        </p:spPr>
        <p:txBody>
          <a:bodyPr wrap="square" rtlCol="0">
            <a:spAutoFit/>
          </a:bodyPr>
          <a:lstStyle/>
          <a:p>
            <a:r>
              <a:rPr lang="zh-CN" altLang="en-US">
                <a:solidFill>
                  <a:srgbClr val="000000"/>
                </a:solidFill>
              </a:rPr>
              <a:t>Efficacy standard</a:t>
            </a:r>
          </a:p>
        </p:txBody>
      </p:sp>
      <p:sp>
        <p:nvSpPr>
          <p:cNvPr id="5" name="文本框 4"/>
          <p:cNvSpPr txBox="1"/>
          <p:nvPr/>
        </p:nvSpPr>
        <p:spPr>
          <a:xfrm>
            <a:off x="498475" y="3931920"/>
            <a:ext cx="10998200" cy="3138170"/>
          </a:xfrm>
          <a:prstGeom prst="rect">
            <a:avLst/>
          </a:prstGeom>
          <a:noFill/>
        </p:spPr>
        <p:txBody>
          <a:bodyPr wrap="square" rtlCol="0">
            <a:spAutoFit/>
          </a:bodyPr>
          <a:lstStyle/>
          <a:p>
            <a:pPr algn="just"/>
            <a:r>
              <a:rPr lang="en-US" altLang="zh-CN">
                <a:ln/>
                <a:solidFill>
                  <a:srgbClr val="000000"/>
                </a:solidFill>
                <a:effectLst>
                  <a:outerShdw blurRad="38100" dist="19050" dir="2700000" algn="tl" rotWithShape="0">
                    <a:srgbClr val="000000">
                      <a:alpha val="40000"/>
                    </a:srgbClr>
                  </a:outerShdw>
                </a:effectLst>
              </a:rPr>
              <a:t>4.4 Lower limb and Hip joint</a:t>
            </a:r>
          </a:p>
          <a:p>
            <a:pPr algn="just"/>
            <a:r>
              <a:rPr lang="en-US" altLang="zh-CN">
                <a:ln/>
                <a:solidFill>
                  <a:srgbClr val="000000"/>
                </a:solidFill>
                <a:effectLst>
                  <a:outerShdw blurRad="38100" dist="19050" dir="2700000" algn="tl" rotWithShape="0">
                    <a:srgbClr val="000000">
                      <a:alpha val="40000"/>
                    </a:srgbClr>
                  </a:outerShdw>
                </a:effectLst>
              </a:rPr>
              <a:t>0 point:</a:t>
            </a:r>
            <a:r>
              <a:rPr lang="en-US" altLang="zh-CN">
                <a:ln/>
                <a:solidFill>
                  <a:srgbClr val="000000"/>
                </a:solidFill>
                <a:effectLst>
                  <a:outerShdw blurRad="38100" dist="19050" dir="2700000" algn="tl" rotWithShape="0">
                    <a:srgbClr val="000000">
                      <a:alpha val="40000"/>
                    </a:srgbClr>
                  </a:outerShdw>
                </a:effectLst>
                <a:sym typeface="+mn-ea"/>
              </a:rPr>
              <a:t> normal; 1 point:raising above 45°; 2 point:raising less than 45°; 3 point:can move horizontally; 4 point:will not move.</a:t>
            </a:r>
          </a:p>
          <a:p>
            <a:pPr algn="just"/>
            <a:r>
              <a:rPr lang="en-US" altLang="zh-CN">
                <a:ln/>
                <a:solidFill>
                  <a:srgbClr val="000000"/>
                </a:solidFill>
                <a:effectLst>
                  <a:outerShdw blurRad="38100" dist="19050" dir="2700000" algn="tl" rotWithShape="0">
                    <a:srgbClr val="000000">
                      <a:alpha val="40000"/>
                    </a:srgbClr>
                  </a:outerShdw>
                </a:effectLst>
                <a:sym typeface="+mn-ea"/>
              </a:rPr>
              <a:t>4.5 Lower limb and Toe joint</a:t>
            </a:r>
          </a:p>
          <a:p>
            <a:pPr algn="just"/>
            <a:r>
              <a:rPr lang="en-US" altLang="zh-CN">
                <a:ln/>
                <a:solidFill>
                  <a:srgbClr val="000000"/>
                </a:solidFill>
                <a:effectLst>
                  <a:outerShdw blurRad="38100" dist="19050" dir="2700000" algn="tl" rotWithShape="0">
                    <a:srgbClr val="000000">
                      <a:alpha val="40000"/>
                    </a:srgbClr>
                  </a:outerShdw>
                </a:effectLst>
                <a:sym typeface="+mn-ea"/>
              </a:rPr>
              <a:t>0 point: normal; 1 point:stretch and bend freely,but muscle strength is poor; 2 point:can not stretch and bend freely; 3 point:slightly moving; 4 point:will not move.</a:t>
            </a:r>
          </a:p>
          <a:p>
            <a:pPr algn="just"/>
            <a:r>
              <a:rPr lang="en-US" altLang="zh-CN">
                <a:ln/>
                <a:solidFill>
                  <a:srgbClr val="000000"/>
                </a:solidFill>
                <a:effectLst>
                  <a:outerShdw blurRad="38100" dist="19050" dir="2700000" algn="tl" rotWithShape="0">
                    <a:srgbClr val="000000">
                      <a:alpha val="40000"/>
                    </a:srgbClr>
                  </a:outerShdw>
                </a:effectLst>
                <a:sym typeface="+mn-ea"/>
              </a:rPr>
              <a:t>4.6 Comprehensive function </a:t>
            </a:r>
          </a:p>
          <a:p>
            <a:pPr algn="just"/>
            <a:r>
              <a:rPr lang="en-US" altLang="zh-CN">
                <a:ln/>
                <a:solidFill>
                  <a:srgbClr val="000000"/>
                </a:solidFill>
                <a:effectLst>
                  <a:outerShdw blurRad="38100" dist="19050" dir="2700000" algn="tl" rotWithShape="0">
                    <a:srgbClr val="000000">
                      <a:alpha val="40000"/>
                    </a:srgbClr>
                  </a:outerShdw>
                </a:effectLst>
                <a:sym typeface="+mn-ea"/>
              </a:rPr>
              <a:t>0 point: can self-care and talking freely; 1 point: independent life, doing simple work and partial function; 2 point:walkable, partially self-care, and still need assistance; 3 point: walkable but need people to take care of at any time; 4 point: bedridden.</a:t>
            </a:r>
          </a:p>
          <a:p>
            <a:pPr algn="just"/>
            <a:endParaRPr lang="en-US" altLang="zh-CN">
              <a:ln/>
              <a:solidFill>
                <a:srgbClr val="000000"/>
              </a:solidFill>
              <a:effectLst>
                <a:outerShdw blurRad="38100" dist="19050" dir="2700000" algn="tl" rotWithShape="0">
                  <a:srgbClr val="000000">
                    <a:alpha val="40000"/>
                  </a:srgbClr>
                </a:outerShdw>
              </a:effectLst>
              <a:sym typeface="+mn-ea"/>
            </a:endParaRPr>
          </a:p>
        </p:txBody>
      </p:sp>
    </p:spTree>
    <p:extLst>
      <p:ext uri="{BB962C8B-B14F-4D97-AF65-F5344CB8AC3E}">
        <p14:creationId xmlns:p14="http://schemas.microsoft.com/office/powerpoint/2010/main" val="27919204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3"/>
          <p:cNvGrpSpPr/>
          <p:nvPr/>
        </p:nvGrpSpPr>
        <p:grpSpPr>
          <a:xfrm>
            <a:off x="398780" y="1424305"/>
            <a:ext cx="5595620" cy="4794250"/>
            <a:chOff x="36" y="0"/>
            <a:chExt cx="4242" cy="2425"/>
          </a:xfrm>
        </p:grpSpPr>
        <p:sp>
          <p:nvSpPr>
            <p:cNvPr id="5" name="AutoShape 4"/>
            <p:cNvSpPr>
              <a:spLocks noChangeArrowheads="1"/>
            </p:cNvSpPr>
            <p:nvPr/>
          </p:nvSpPr>
          <p:spPr bwMode="auto">
            <a:xfrm>
              <a:off x="87" y="248"/>
              <a:ext cx="4191" cy="2177"/>
            </a:xfrm>
            <a:prstGeom prst="roundRect">
              <a:avLst>
                <a:gd name="adj" fmla="val 11921"/>
              </a:avLst>
            </a:prstGeom>
            <a:gradFill rotWithShape="1">
              <a:gsLst>
                <a:gs pos="0">
                  <a:schemeClr val="accent1"/>
                </a:gs>
                <a:gs pos="100000">
                  <a:srgbClr val="426D98"/>
                </a:gs>
              </a:gsLst>
              <a:lin ang="5400000" scaled="1"/>
            </a:gradFill>
            <a:ln w="25400" cmpd="sng">
              <a:solidFill>
                <a:srgbClr val="FEFFFF"/>
              </a:solidFill>
              <a:round/>
            </a:ln>
            <a:effectLst>
              <a:outerShdw dist="53882" dir="2700000" algn="ctr" rotWithShape="0">
                <a:srgbClr val="000000">
                  <a:alpha val="50000"/>
                </a:srgbClr>
              </a:outerShdw>
            </a:effectLst>
          </p:spPr>
          <p:txBody>
            <a:bodyPr wrap="none" anchor="ctr"/>
            <a:lstStyle/>
            <a:p>
              <a:pPr fontAlgn="base">
                <a:spcBef>
                  <a:spcPct val="0"/>
                </a:spcBef>
                <a:spcAft>
                  <a:spcPct val="0"/>
                </a:spcAft>
                <a:buFont typeface="Arial" panose="020B0604020202020204" pitchFamily="34" charset="0"/>
                <a:buNone/>
                <a:defRPr/>
              </a:pPr>
              <a:endParaRPr lang="zh-CN" altLang="en-US">
                <a:solidFill>
                  <a:srgbClr val="000000"/>
                </a:solidFill>
                <a:ea typeface="宋体" panose="02010600030101010101" pitchFamily="2" charset="-122"/>
              </a:endParaRPr>
            </a:p>
          </p:txBody>
        </p:sp>
        <p:sp>
          <p:nvSpPr>
            <p:cNvPr id="24584" name="AutoShape 5"/>
            <p:cNvSpPr/>
            <p:nvPr/>
          </p:nvSpPr>
          <p:spPr>
            <a:xfrm flipV="1">
              <a:off x="45" y="0"/>
              <a:ext cx="4096" cy="419"/>
            </a:xfrm>
            <a:custGeom>
              <a:avLst/>
              <a:gdLst>
                <a:gd name="txL" fmla="*/ 0 w 21600"/>
                <a:gd name="txT" fmla="*/ 0 h 21600"/>
                <a:gd name="txR" fmla="*/ 21600 w 21600"/>
                <a:gd name="txB" fmla="*/ 21600 h 21600"/>
              </a:gdLst>
              <a:ahLst/>
              <a:cxnLst>
                <a:cxn ang="0">
                  <a:pos x="0" y="0"/>
                </a:cxn>
                <a:cxn ang="0">
                  <a:pos x="3813" y="21600"/>
                </a:cxn>
                <a:cxn ang="0">
                  <a:pos x="17787" y="21600"/>
                </a:cxn>
                <a:cxn ang="0">
                  <a:pos x="21600" y="0"/>
                </a:cxn>
              </a:cxnLst>
              <a:rect l="txL" t="txT" r="txR" b="txB"/>
              <a:pathLst>
                <a:path w="21600" h="21600">
                  <a:moveTo>
                    <a:pt x="0" y="0"/>
                  </a:moveTo>
                  <a:lnTo>
                    <a:pt x="3813" y="21600"/>
                  </a:lnTo>
                  <a:lnTo>
                    <a:pt x="17787" y="21600"/>
                  </a:lnTo>
                  <a:lnTo>
                    <a:pt x="21600" y="0"/>
                  </a:lnTo>
                  <a:close/>
                </a:path>
              </a:pathLst>
            </a:custGeom>
            <a:gradFill rotWithShape="1">
              <a:gsLst>
                <a:gs pos="0">
                  <a:schemeClr val="accent1">
                    <a:alpha val="39998"/>
                  </a:schemeClr>
                </a:gs>
                <a:gs pos="100000">
                  <a:srgbClr val="FFFFFF">
                    <a:alpha val="0"/>
                  </a:srgbClr>
                </a:gs>
              </a:gsLst>
              <a:lin ang="5400000" scaled="1"/>
              <a:tileRect/>
            </a:gradFill>
            <a:ln w="9525">
              <a:noFill/>
            </a:ln>
          </p:spPr>
          <p:txBody>
            <a:bodyPr/>
            <a:lstStyle/>
            <a:p>
              <a:endParaRPr lang="zh-CN" altLang="en-US" dirty="0">
                <a:solidFill>
                  <a:srgbClr val="000000"/>
                </a:solidFill>
              </a:endParaRPr>
            </a:p>
          </p:txBody>
        </p:sp>
        <p:pic>
          <p:nvPicPr>
            <p:cNvPr id="24585" name="Picture 6" descr="Picture4"/>
            <p:cNvPicPr>
              <a:picLocks noChangeAspect="1"/>
            </p:cNvPicPr>
            <p:nvPr/>
          </p:nvPicPr>
          <p:blipFill>
            <a:blip r:embed="rId2" cstate="print"/>
            <a:stretch>
              <a:fillRect/>
            </a:stretch>
          </p:blipFill>
          <p:spPr>
            <a:xfrm>
              <a:off x="36" y="390"/>
              <a:ext cx="425" cy="362"/>
            </a:xfrm>
            <a:prstGeom prst="rect">
              <a:avLst/>
            </a:prstGeom>
            <a:noFill/>
            <a:ln w="9525">
              <a:noFill/>
            </a:ln>
          </p:spPr>
        </p:pic>
        <p:sp>
          <p:nvSpPr>
            <p:cNvPr id="24586" name="AutoShape 7"/>
            <p:cNvSpPr/>
            <p:nvPr/>
          </p:nvSpPr>
          <p:spPr>
            <a:xfrm>
              <a:off x="1405" y="126"/>
              <a:ext cx="1555" cy="288"/>
            </a:xfrm>
            <a:prstGeom prst="roundRect">
              <a:avLst>
                <a:gd name="adj" fmla="val 16667"/>
              </a:avLst>
            </a:prstGeom>
            <a:solidFill>
              <a:srgbClr val="FEFFFF"/>
            </a:solidFill>
            <a:ln w="28575" cap="flat" cmpd="sng">
              <a:solidFill>
                <a:schemeClr val="accent1"/>
              </a:solidFill>
              <a:prstDash val="solid"/>
              <a:headEnd type="none" w="med" len="med"/>
              <a:tailEnd type="none" w="med" len="med"/>
            </a:ln>
          </p:spPr>
          <p:txBody>
            <a:bodyPr wrap="none" anchor="ctr"/>
            <a:lstStyle/>
            <a:p>
              <a:endParaRPr lang="zh-CN" altLang="en-US" dirty="0">
                <a:solidFill>
                  <a:srgbClr val="000000"/>
                </a:solidFill>
              </a:endParaRPr>
            </a:p>
          </p:txBody>
        </p:sp>
        <p:sp>
          <p:nvSpPr>
            <p:cNvPr id="24587" name="Text Box 8"/>
            <p:cNvSpPr txBox="1"/>
            <p:nvPr/>
          </p:nvSpPr>
          <p:spPr>
            <a:xfrm>
              <a:off x="265" y="750"/>
              <a:ext cx="3876" cy="1229"/>
            </a:xfrm>
            <a:prstGeom prst="rect">
              <a:avLst/>
            </a:prstGeom>
            <a:noFill/>
            <a:ln w="9525">
              <a:noFill/>
            </a:ln>
          </p:spPr>
          <p:txBody>
            <a:bodyPr wrap="square">
              <a:spAutoFit/>
            </a:bodyPr>
            <a:lstStyle/>
            <a:p>
              <a:pPr eaLnBrk="0" hangingPunct="0"/>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基本痊愈</a:t>
              </a:r>
              <a:r>
                <a:rPr lang="en-US" altLang="zh-CN"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 ≥ 85%;</a:t>
              </a:r>
            </a:p>
            <a:p>
              <a:pPr eaLnBrk="0" hangingPunct="0"/>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显效</a:t>
              </a:r>
              <a:r>
                <a:rPr lang="en-US" altLang="zh-CN"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 ≥ 50%,&lt; 85%;</a:t>
              </a:r>
            </a:p>
            <a:p>
              <a:pPr eaLnBrk="0" hangingPunct="0"/>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有效</a:t>
              </a:r>
              <a:r>
                <a:rPr lang="en-US" altLang="zh-CN"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 ≥ 20%, &lt; 50%;</a:t>
              </a:r>
            </a:p>
            <a:p>
              <a:pPr eaLnBrk="0" hangingPunct="0"/>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无效</a:t>
              </a:r>
              <a:r>
                <a:rPr lang="en-US" altLang="zh-CN"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 &lt; 20%</a:t>
              </a:r>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a:t>
              </a:r>
            </a:p>
            <a:p>
              <a:pPr eaLnBrk="0" hangingPunct="0"/>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治疗结果：痊愈</a:t>
              </a:r>
              <a:r>
                <a:rPr lang="en-US" altLang="zh-CN" sz="2400" dirty="0">
                  <a:solidFill>
                    <a:srgbClr val="E9403C"/>
                  </a:solidFill>
                  <a:latin typeface="黑体" panose="02010609060101010101" pitchFamily="49" charset="-122"/>
                  <a:ea typeface="黑体" panose="02010609060101010101" pitchFamily="49" charset="-122"/>
                  <a:sym typeface="黑体" panose="02010609060101010101" pitchFamily="49" charset="-122"/>
                </a:rPr>
                <a:t>3</a:t>
              </a:r>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例</a:t>
              </a:r>
              <a:r>
                <a:rPr lang="en-US" altLang="zh-CN"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a:t>
              </a:r>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显效</a:t>
              </a:r>
              <a:r>
                <a:rPr lang="en-US" altLang="zh-CN" sz="2400" dirty="0">
                  <a:solidFill>
                    <a:srgbClr val="E9403C"/>
                  </a:solidFill>
                  <a:latin typeface="黑体" panose="02010609060101010101" pitchFamily="49" charset="-122"/>
                  <a:ea typeface="黑体" panose="02010609060101010101" pitchFamily="49" charset="-122"/>
                  <a:sym typeface="黑体" panose="02010609060101010101" pitchFamily="49" charset="-122"/>
                </a:rPr>
                <a:t>15</a:t>
              </a:r>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例</a:t>
              </a:r>
              <a:r>
                <a:rPr lang="en-US" altLang="zh-CN"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a:t>
              </a:r>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有效</a:t>
              </a:r>
              <a:r>
                <a:rPr lang="en-US" altLang="zh-CN"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11</a:t>
              </a:r>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例</a:t>
              </a:r>
              <a:r>
                <a:rPr lang="en-US" altLang="zh-CN"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a:t>
              </a:r>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无效</a:t>
              </a:r>
              <a:r>
                <a:rPr lang="en-US" altLang="zh-CN"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1</a:t>
              </a:r>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例</a:t>
              </a:r>
              <a:r>
                <a:rPr lang="en-US" altLang="zh-CN"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a:t>
              </a:r>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总有效率达</a:t>
              </a:r>
              <a:r>
                <a:rPr lang="en-US" altLang="zh-CN" sz="3200" dirty="0">
                  <a:solidFill>
                    <a:srgbClr val="E9403C"/>
                  </a:solidFill>
                  <a:latin typeface="黑体" panose="02010609060101010101" pitchFamily="49" charset="-122"/>
                  <a:ea typeface="黑体" panose="02010609060101010101" pitchFamily="49" charset="-122"/>
                  <a:sym typeface="黑体" panose="02010609060101010101" pitchFamily="49" charset="-122"/>
                </a:rPr>
                <a:t>96.7%</a:t>
              </a:r>
              <a:r>
                <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a:t>
              </a:r>
            </a:p>
          </p:txBody>
        </p:sp>
        <p:sp>
          <p:nvSpPr>
            <p:cNvPr id="24588" name="Rectangle 9"/>
            <p:cNvSpPr/>
            <p:nvPr/>
          </p:nvSpPr>
          <p:spPr>
            <a:xfrm>
              <a:off x="598" y="124"/>
              <a:ext cx="3168" cy="307"/>
            </a:xfrm>
            <a:prstGeom prst="rect">
              <a:avLst/>
            </a:prstGeom>
            <a:noFill/>
            <a:ln w="9525">
              <a:noFill/>
            </a:ln>
          </p:spPr>
          <p:txBody>
            <a:bodyPr>
              <a:spAutoFit/>
            </a:bodyPr>
            <a:lstStyle/>
            <a:p>
              <a:pPr algn="ctr">
                <a:lnSpc>
                  <a:spcPct val="120000"/>
                </a:lnSpc>
              </a:pPr>
              <a:r>
                <a:rPr lang="zh-CN" altLang="en-US" sz="2800" b="1" dirty="0">
                  <a:solidFill>
                    <a:srgbClr val="477DEA"/>
                  </a:solidFill>
                </a:rPr>
                <a:t>疗效评定</a:t>
              </a:r>
            </a:p>
          </p:txBody>
        </p:sp>
      </p:grpSp>
      <p:sp>
        <p:nvSpPr>
          <p:cNvPr id="24579"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4580"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4581"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4582"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临床应用</a:t>
            </a:r>
          </a:p>
        </p:txBody>
      </p:sp>
      <p:sp>
        <p:nvSpPr>
          <p:cNvPr id="2" name="文本框 1"/>
          <p:cNvSpPr txBox="1"/>
          <p:nvPr/>
        </p:nvSpPr>
        <p:spPr>
          <a:xfrm>
            <a:off x="586740" y="1056005"/>
            <a:ext cx="2433320" cy="368300"/>
          </a:xfrm>
          <a:prstGeom prst="rect">
            <a:avLst/>
          </a:prstGeom>
          <a:noFill/>
        </p:spPr>
        <p:txBody>
          <a:bodyPr wrap="square" rtlCol="0">
            <a:spAutoFit/>
          </a:bodyPr>
          <a:lstStyle/>
          <a:p>
            <a:r>
              <a:rPr lang="zh-CN" altLang="en-US" dirty="0">
                <a:solidFill>
                  <a:srgbClr val="006EA3"/>
                </a:solidFill>
                <a:latin typeface="微软雅黑" panose="020B0503020204020204" charset="-122"/>
                <a:sym typeface="+mn-ea"/>
              </a:rPr>
              <a:t>clinical application</a:t>
            </a:r>
            <a:endParaRPr lang="zh-CN" altLang="en-US">
              <a:solidFill>
                <a:srgbClr val="000000"/>
              </a:solidFill>
            </a:endParaRPr>
          </a:p>
        </p:txBody>
      </p:sp>
      <p:grpSp>
        <p:nvGrpSpPr>
          <p:cNvPr id="4" name="Group 3"/>
          <p:cNvGrpSpPr/>
          <p:nvPr/>
        </p:nvGrpSpPr>
        <p:grpSpPr>
          <a:xfrm>
            <a:off x="6203315" y="1424305"/>
            <a:ext cx="5595620" cy="4794250"/>
            <a:chOff x="36" y="0"/>
            <a:chExt cx="4242" cy="2425"/>
          </a:xfrm>
        </p:grpSpPr>
        <p:sp>
          <p:nvSpPr>
            <p:cNvPr id="6" name="AutoShape 4"/>
            <p:cNvSpPr>
              <a:spLocks noChangeArrowheads="1"/>
            </p:cNvSpPr>
            <p:nvPr/>
          </p:nvSpPr>
          <p:spPr bwMode="auto">
            <a:xfrm>
              <a:off x="87" y="248"/>
              <a:ext cx="4191" cy="2177"/>
            </a:xfrm>
            <a:prstGeom prst="roundRect">
              <a:avLst>
                <a:gd name="adj" fmla="val 11921"/>
              </a:avLst>
            </a:prstGeom>
            <a:gradFill rotWithShape="1">
              <a:gsLst>
                <a:gs pos="0">
                  <a:schemeClr val="accent1"/>
                </a:gs>
                <a:gs pos="100000">
                  <a:srgbClr val="426D98"/>
                </a:gs>
              </a:gsLst>
              <a:lin ang="5400000" scaled="1"/>
            </a:gradFill>
            <a:ln w="25400" cmpd="sng">
              <a:solidFill>
                <a:srgbClr val="FEFFFF"/>
              </a:solidFill>
              <a:round/>
            </a:ln>
            <a:effectLst>
              <a:outerShdw dist="53882" dir="2700000" algn="ctr" rotWithShape="0">
                <a:srgbClr val="000000">
                  <a:alpha val="50000"/>
                </a:srgbClr>
              </a:outerShdw>
            </a:effectLst>
          </p:spPr>
          <p:txBody>
            <a:bodyPr wrap="none" anchor="ctr"/>
            <a:lstStyle/>
            <a:p>
              <a:pPr fontAlgn="base">
                <a:spcBef>
                  <a:spcPct val="0"/>
                </a:spcBef>
                <a:spcAft>
                  <a:spcPct val="0"/>
                </a:spcAft>
                <a:buFont typeface="Arial" panose="020B0604020202020204" pitchFamily="34" charset="0"/>
                <a:buNone/>
                <a:defRPr/>
              </a:pPr>
              <a:endParaRPr lang="zh-CN" altLang="en-US">
                <a:solidFill>
                  <a:srgbClr val="000000"/>
                </a:solidFill>
                <a:ea typeface="宋体" panose="02010600030101010101" pitchFamily="2" charset="-122"/>
              </a:endParaRPr>
            </a:p>
          </p:txBody>
        </p:sp>
        <p:sp>
          <p:nvSpPr>
            <p:cNvPr id="7" name="AutoShape 5"/>
            <p:cNvSpPr/>
            <p:nvPr/>
          </p:nvSpPr>
          <p:spPr>
            <a:xfrm flipV="1">
              <a:off x="45" y="0"/>
              <a:ext cx="4096" cy="419"/>
            </a:xfrm>
            <a:custGeom>
              <a:avLst/>
              <a:gdLst>
                <a:gd name="txL" fmla="*/ 0 w 21600"/>
                <a:gd name="txT" fmla="*/ 0 h 21600"/>
                <a:gd name="txR" fmla="*/ 21600 w 21600"/>
                <a:gd name="txB" fmla="*/ 21600 h 21600"/>
              </a:gdLst>
              <a:ahLst/>
              <a:cxnLst>
                <a:cxn ang="0">
                  <a:pos x="0" y="0"/>
                </a:cxn>
                <a:cxn ang="0">
                  <a:pos x="3813" y="21600"/>
                </a:cxn>
                <a:cxn ang="0">
                  <a:pos x="17787" y="21600"/>
                </a:cxn>
                <a:cxn ang="0">
                  <a:pos x="21600" y="0"/>
                </a:cxn>
              </a:cxnLst>
              <a:rect l="txL" t="txT" r="txR" b="txB"/>
              <a:pathLst>
                <a:path w="21600" h="21600">
                  <a:moveTo>
                    <a:pt x="0" y="0"/>
                  </a:moveTo>
                  <a:lnTo>
                    <a:pt x="3813" y="21600"/>
                  </a:lnTo>
                  <a:lnTo>
                    <a:pt x="17787" y="21600"/>
                  </a:lnTo>
                  <a:lnTo>
                    <a:pt x="21600" y="0"/>
                  </a:lnTo>
                  <a:close/>
                </a:path>
              </a:pathLst>
            </a:custGeom>
            <a:gradFill rotWithShape="1">
              <a:gsLst>
                <a:gs pos="0">
                  <a:schemeClr val="accent1">
                    <a:alpha val="39998"/>
                  </a:schemeClr>
                </a:gs>
                <a:gs pos="100000">
                  <a:srgbClr val="FFFFFF">
                    <a:alpha val="0"/>
                  </a:srgbClr>
                </a:gs>
              </a:gsLst>
              <a:lin ang="5400000" scaled="1"/>
              <a:tileRect/>
            </a:gradFill>
            <a:ln w="9525">
              <a:noFill/>
            </a:ln>
          </p:spPr>
          <p:txBody>
            <a:bodyPr/>
            <a:lstStyle/>
            <a:p>
              <a:endParaRPr lang="zh-CN" altLang="en-US" dirty="0">
                <a:solidFill>
                  <a:srgbClr val="000000"/>
                </a:solidFill>
              </a:endParaRPr>
            </a:p>
          </p:txBody>
        </p:sp>
        <p:pic>
          <p:nvPicPr>
            <p:cNvPr id="8" name="Picture 6" descr="Picture4"/>
            <p:cNvPicPr>
              <a:picLocks noChangeAspect="1"/>
            </p:cNvPicPr>
            <p:nvPr/>
          </p:nvPicPr>
          <p:blipFill>
            <a:blip r:embed="rId2" cstate="print"/>
            <a:stretch>
              <a:fillRect/>
            </a:stretch>
          </p:blipFill>
          <p:spPr>
            <a:xfrm>
              <a:off x="36" y="390"/>
              <a:ext cx="425" cy="362"/>
            </a:xfrm>
            <a:prstGeom prst="rect">
              <a:avLst/>
            </a:prstGeom>
            <a:noFill/>
            <a:ln w="9525">
              <a:noFill/>
            </a:ln>
          </p:spPr>
        </p:pic>
        <p:sp>
          <p:nvSpPr>
            <p:cNvPr id="9" name="AutoShape 7"/>
            <p:cNvSpPr/>
            <p:nvPr/>
          </p:nvSpPr>
          <p:spPr>
            <a:xfrm>
              <a:off x="1133" y="133"/>
              <a:ext cx="2099" cy="281"/>
            </a:xfrm>
            <a:prstGeom prst="roundRect">
              <a:avLst>
                <a:gd name="adj"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scene3d>
                <a:camera prst="orthographicFront"/>
                <a:lightRig rig="threePt" dir="t"/>
              </a:scene3d>
            </a:bodyPr>
            <a:lstStyle/>
            <a:p>
              <a:r>
                <a:rPr lang="zh-CN" altLang="en-US" dirty="0">
                  <a:ln/>
                  <a:solidFill>
                    <a:srgbClr val="000000"/>
                  </a:solidFill>
                  <a:effectLst>
                    <a:outerShdw blurRad="38100" dist="19050" dir="2700000" algn="tl" rotWithShape="0">
                      <a:srgbClr val="000000">
                        <a:alpha val="40000"/>
                      </a:srgbClr>
                    </a:outerShdw>
                  </a:effectLst>
                </a:rPr>
                <a:t>Curative effect evaluation</a:t>
              </a:r>
            </a:p>
          </p:txBody>
        </p:sp>
        <p:sp>
          <p:nvSpPr>
            <p:cNvPr id="10" name="Text Box 8"/>
            <p:cNvSpPr txBox="1"/>
            <p:nvPr/>
          </p:nvSpPr>
          <p:spPr>
            <a:xfrm>
              <a:off x="336" y="613"/>
              <a:ext cx="3588" cy="1447"/>
            </a:xfrm>
            <a:prstGeom prst="rect">
              <a:avLst/>
            </a:prstGeom>
            <a:noFill/>
            <a:ln w="9525">
              <a:noFill/>
            </a:ln>
          </p:spPr>
          <p:txBody>
            <a:bodyPr wrap="square">
              <a:spAutoFit/>
            </a:bodyPr>
            <a:lstStyle/>
            <a:p>
              <a:pPr algn="just" eaLnBrk="0" hangingPunct="0"/>
              <a:r>
                <a:rPr lang="en-US" altLang="zh-CN" sz="2000" dirty="0">
                  <a:ln>
                    <a:solidFill>
                      <a:srgbClr val="FFFFFF"/>
                    </a:solidFill>
                  </a:ln>
                  <a:solidFill>
                    <a:srgbClr val="FFFFFF"/>
                  </a:solidFill>
                  <a:ea typeface="黑体" panose="02010609060101010101" pitchFamily="49" charset="-122"/>
                  <a:cs typeface="Arial"/>
                  <a:sym typeface="黑体" panose="02010609060101010101" pitchFamily="49" charset="-122"/>
                </a:rPr>
                <a:t>Essentially recovered.: ≥ 85%;</a:t>
              </a:r>
            </a:p>
            <a:p>
              <a:pPr algn="just" eaLnBrk="0" hangingPunct="0"/>
              <a:r>
                <a:rPr lang="zh-CN" altLang="en-US" sz="2000" dirty="0">
                  <a:ln w="10160">
                    <a:solidFill>
                      <a:srgbClr val="FFFFFF"/>
                    </a:solidFill>
                    <a:prstDash val="solid"/>
                  </a:ln>
                  <a:solidFill>
                    <a:srgbClr val="FFFFFF"/>
                  </a:solidFill>
                  <a:effectLst>
                    <a:outerShdw blurRad="38100" dist="22860" dir="5400000" algn="tl" rotWithShape="0">
                      <a:srgbClr val="000000">
                        <a:alpha val="30000"/>
                      </a:srgbClr>
                    </a:outerShdw>
                  </a:effectLst>
                  <a:ea typeface="黑体" panose="02010609060101010101" pitchFamily="49" charset="-122"/>
                  <a:cs typeface="Arial"/>
                  <a:sym typeface="黑体" panose="02010609060101010101" pitchFamily="49" charset="-122"/>
                </a:rPr>
                <a:t>Markedly effective</a:t>
              </a:r>
              <a:r>
                <a:rPr lang="en-US" altLang="zh-CN" sz="2000" dirty="0">
                  <a:ln w="10160">
                    <a:solidFill>
                      <a:srgbClr val="FFFFFF"/>
                    </a:solidFill>
                    <a:prstDash val="solid"/>
                  </a:ln>
                  <a:solidFill>
                    <a:srgbClr val="FFFFFF"/>
                  </a:solidFill>
                  <a:effectLst>
                    <a:outerShdw blurRad="38100" dist="22860" dir="5400000" algn="tl" rotWithShape="0">
                      <a:srgbClr val="000000">
                        <a:alpha val="30000"/>
                      </a:srgbClr>
                    </a:outerShdw>
                  </a:effectLst>
                  <a:ea typeface="黑体" panose="02010609060101010101" pitchFamily="49" charset="-122"/>
                  <a:cs typeface="Arial"/>
                  <a:sym typeface="黑体" panose="02010609060101010101" pitchFamily="49" charset="-122"/>
                </a:rPr>
                <a:t>: ≥ 50%,&lt; 85%;</a:t>
              </a:r>
            </a:p>
            <a:p>
              <a:pPr algn="just" eaLnBrk="0" hangingPunct="0"/>
              <a:r>
                <a:rPr lang="zh-CN" altLang="en-US" sz="2000" dirty="0">
                  <a:ln>
                    <a:solidFill>
                      <a:srgbClr val="FFFFFF"/>
                    </a:solidFill>
                  </a:ln>
                  <a:solidFill>
                    <a:srgbClr val="FFFFFF"/>
                  </a:solidFill>
                  <a:ea typeface="黑体" panose="02010609060101010101" pitchFamily="49" charset="-122"/>
                  <a:cs typeface="Arial"/>
                  <a:sym typeface="黑体" panose="02010609060101010101" pitchFamily="49" charset="-122"/>
                </a:rPr>
                <a:t>Effective</a:t>
              </a:r>
              <a:r>
                <a:rPr lang="en-US" altLang="zh-CN" sz="2000" dirty="0">
                  <a:ln>
                    <a:solidFill>
                      <a:srgbClr val="FFFFFF"/>
                    </a:solidFill>
                  </a:ln>
                  <a:solidFill>
                    <a:srgbClr val="FFFFFF"/>
                  </a:solidFill>
                  <a:ea typeface="黑体" panose="02010609060101010101" pitchFamily="49" charset="-122"/>
                  <a:cs typeface="Arial"/>
                  <a:sym typeface="黑体" panose="02010609060101010101" pitchFamily="49" charset="-122"/>
                </a:rPr>
                <a:t>: ≥ 20%, &lt; 50%;</a:t>
              </a:r>
            </a:p>
            <a:p>
              <a:pPr algn="just" eaLnBrk="0" hangingPunct="0"/>
              <a:r>
                <a:rPr lang="en-US" altLang="zh-CN" sz="2000" dirty="0">
                  <a:ln>
                    <a:solidFill>
                      <a:srgbClr val="FFFFFF"/>
                    </a:solidFill>
                  </a:ln>
                  <a:solidFill>
                    <a:srgbClr val="FFFFFF"/>
                  </a:solidFill>
                  <a:ea typeface="黑体" panose="02010609060101010101" pitchFamily="49" charset="-122"/>
                  <a:cs typeface="Arial"/>
                  <a:sym typeface="黑体" panose="02010609060101010101" pitchFamily="49" charset="-122"/>
                </a:rPr>
                <a:t>I</a:t>
              </a:r>
              <a:r>
                <a:rPr lang="zh-CN" altLang="en-US" sz="2000" dirty="0">
                  <a:ln>
                    <a:solidFill>
                      <a:srgbClr val="FFFFFF"/>
                    </a:solidFill>
                  </a:ln>
                  <a:solidFill>
                    <a:srgbClr val="FFFFFF"/>
                  </a:solidFill>
                  <a:ea typeface="黑体" panose="02010609060101010101" pitchFamily="49" charset="-122"/>
                  <a:cs typeface="Arial"/>
                  <a:sym typeface="黑体" panose="02010609060101010101" pitchFamily="49" charset="-122"/>
                </a:rPr>
                <a:t>nvalid</a:t>
              </a:r>
              <a:r>
                <a:rPr lang="en-US" altLang="zh-CN" sz="2000" dirty="0">
                  <a:ln>
                    <a:solidFill>
                      <a:srgbClr val="FFFFFF"/>
                    </a:solidFill>
                  </a:ln>
                  <a:solidFill>
                    <a:srgbClr val="FFFFFF"/>
                  </a:solidFill>
                  <a:ea typeface="黑体" panose="02010609060101010101" pitchFamily="49" charset="-122"/>
                  <a:cs typeface="Arial"/>
                  <a:sym typeface="黑体" panose="02010609060101010101" pitchFamily="49" charset="-122"/>
                </a:rPr>
                <a:t>: &lt; 20%</a:t>
              </a:r>
              <a:r>
                <a:rPr lang="zh-CN" altLang="en-US" sz="2000" dirty="0">
                  <a:ln>
                    <a:solidFill>
                      <a:srgbClr val="FFFFFF"/>
                    </a:solidFill>
                  </a:ln>
                  <a:solidFill>
                    <a:srgbClr val="FFFFFF"/>
                  </a:solidFill>
                  <a:ea typeface="黑体" panose="02010609060101010101" pitchFamily="49" charset="-122"/>
                  <a:cs typeface="Arial"/>
                  <a:sym typeface="黑体" panose="02010609060101010101" pitchFamily="49" charset="-122"/>
                </a:rPr>
                <a:t>。</a:t>
              </a:r>
            </a:p>
            <a:p>
              <a:pPr algn="just" eaLnBrk="0" hangingPunct="0"/>
              <a:endParaRPr lang="zh-CN" altLang="en-US" sz="2000" dirty="0">
                <a:ln>
                  <a:solidFill>
                    <a:srgbClr val="FFFFFF"/>
                  </a:solidFill>
                </a:ln>
                <a:solidFill>
                  <a:srgbClr val="FFFFFF"/>
                </a:solidFill>
                <a:ea typeface="黑体" panose="02010609060101010101" pitchFamily="49" charset="-122"/>
                <a:cs typeface="Arial"/>
                <a:sym typeface="黑体" panose="02010609060101010101" pitchFamily="49" charset="-122"/>
              </a:endParaRPr>
            </a:p>
            <a:p>
              <a:pPr algn="just" eaLnBrk="0" hangingPunct="0"/>
              <a:r>
                <a:rPr lang="zh-CN" altLang="en-US" sz="2000" dirty="0">
                  <a:ln>
                    <a:solidFill>
                      <a:srgbClr val="FFFFFF"/>
                    </a:solidFill>
                  </a:ln>
                  <a:solidFill>
                    <a:srgbClr val="FFFFFF"/>
                  </a:solidFill>
                  <a:ea typeface="黑体" panose="02010609060101010101" pitchFamily="49" charset="-122"/>
                  <a:cs typeface="Arial"/>
                  <a:sym typeface="黑体" panose="02010609060101010101" pitchFamily="49" charset="-122"/>
                </a:rPr>
                <a:t>Treatment outcome：</a:t>
              </a:r>
              <a:endParaRPr lang="zh-CN" altLang="en-US" sz="2000" dirty="0">
                <a:ln>
                  <a:solidFill>
                    <a:srgbClr val="FFFFFF"/>
                  </a:solidFill>
                </a:ln>
                <a:solidFill>
                  <a:srgbClr val="FFFFFF"/>
                </a:solidFill>
                <a:latin typeface="黑体" panose="02010609060101010101" pitchFamily="49" charset="-122"/>
                <a:ea typeface="黑体" panose="02010609060101010101" pitchFamily="49" charset="-122"/>
                <a:sym typeface="黑体" panose="02010609060101010101" pitchFamily="49" charset="-122"/>
              </a:endParaRPr>
            </a:p>
            <a:p>
              <a:pPr algn="just" eaLnBrk="0" hangingPunct="0"/>
              <a:r>
                <a:rPr sz="2000" dirty="0">
                  <a:ln w="10160">
                    <a:solidFill>
                      <a:srgbClr val="FFFFFF"/>
                    </a:solidFill>
                    <a:prstDash val="solid"/>
                  </a:ln>
                  <a:solidFill>
                    <a:srgbClr val="FFFFFF"/>
                  </a:solidFill>
                  <a:effectLst>
                    <a:outerShdw blurRad="38100" dist="22860" dir="5400000" algn="tl" rotWithShape="0">
                      <a:srgbClr val="000000">
                        <a:alpha val="30000"/>
                      </a:srgbClr>
                    </a:outerShdw>
                  </a:effectLst>
                  <a:ea typeface="黑体" panose="02010609060101010101" pitchFamily="49" charset="-122"/>
                  <a:cs typeface="Arial"/>
                  <a:sym typeface="黑体" panose="02010609060101010101" pitchFamily="49" charset="-122"/>
                </a:rPr>
                <a:t>3 cases recovered</a:t>
              </a:r>
              <a:r>
                <a:rPr lang="en-US" altLang="zh-CN" sz="2000" dirty="0">
                  <a:ln w="10160">
                    <a:solidFill>
                      <a:srgbClr val="FFFFFF"/>
                    </a:solidFill>
                    <a:prstDash val="solid"/>
                  </a:ln>
                  <a:solidFill>
                    <a:srgbClr val="FFFFFF"/>
                  </a:solidFill>
                  <a:effectLst>
                    <a:outerShdw blurRad="38100" dist="22860" dir="5400000" algn="tl" rotWithShape="0">
                      <a:srgbClr val="000000">
                        <a:alpha val="30000"/>
                      </a:srgbClr>
                    </a:outerShdw>
                  </a:effectLst>
                  <a:ea typeface="黑体" panose="02010609060101010101" pitchFamily="49" charset="-122"/>
                  <a:cs typeface="Arial"/>
                  <a:sym typeface="黑体" panose="02010609060101010101" pitchFamily="49" charset="-122"/>
                </a:rPr>
                <a:t>,</a:t>
              </a:r>
              <a:r>
                <a:rPr sz="2000" dirty="0">
                  <a:ln w="10160">
                    <a:solidFill>
                      <a:srgbClr val="FFFFFF"/>
                    </a:solidFill>
                    <a:prstDash val="solid"/>
                  </a:ln>
                  <a:solidFill>
                    <a:srgbClr val="FFFFFF"/>
                  </a:solidFill>
                  <a:effectLst>
                    <a:outerShdw blurRad="38100" dist="22860" dir="5400000" algn="tl" rotWithShape="0">
                      <a:srgbClr val="000000">
                        <a:alpha val="30000"/>
                      </a:srgbClr>
                    </a:outerShdw>
                  </a:effectLst>
                  <a:ea typeface="黑体" panose="02010609060101010101" pitchFamily="49" charset="-122"/>
                  <a:cs typeface="Arial"/>
                  <a:sym typeface="黑体" panose="02010609060101010101" pitchFamily="49" charset="-122"/>
                </a:rPr>
                <a:t>15 cases markedly effective</a:t>
              </a:r>
              <a:r>
                <a:rPr lang="en-US" altLang="zh-CN" sz="2000" dirty="0">
                  <a:ln>
                    <a:solidFill>
                      <a:srgbClr val="FFFFFF"/>
                    </a:solidFill>
                  </a:ln>
                  <a:solidFill>
                    <a:srgbClr val="FFFFFF"/>
                  </a:solidFill>
                  <a:ea typeface="黑体" panose="02010609060101010101" pitchFamily="49" charset="-122"/>
                  <a:cs typeface="Arial"/>
                  <a:sym typeface="黑体" panose="02010609060101010101" pitchFamily="49" charset="-122"/>
                </a:rPr>
                <a:t>,</a:t>
              </a:r>
              <a:r>
                <a:rPr sz="2000" dirty="0">
                  <a:ln>
                    <a:solidFill>
                      <a:srgbClr val="FFFFFF"/>
                    </a:solidFill>
                  </a:ln>
                  <a:solidFill>
                    <a:srgbClr val="FFFFFF"/>
                  </a:solidFill>
                  <a:ea typeface="黑体" panose="02010609060101010101" pitchFamily="49" charset="-122"/>
                  <a:cs typeface="Arial"/>
                  <a:sym typeface="黑体" panose="02010609060101010101" pitchFamily="49" charset="-122"/>
                </a:rPr>
                <a:t>11 cases effective </a:t>
              </a:r>
              <a:r>
                <a:rPr lang="en-US" altLang="zh-CN" sz="2000" dirty="0">
                  <a:ln>
                    <a:solidFill>
                      <a:srgbClr val="FFFFFF"/>
                    </a:solidFill>
                  </a:ln>
                  <a:solidFill>
                    <a:srgbClr val="FFFFFF"/>
                  </a:solidFill>
                  <a:ea typeface="黑体" panose="02010609060101010101" pitchFamily="49" charset="-122"/>
                  <a:cs typeface="Arial"/>
                  <a:sym typeface="黑体" panose="02010609060101010101" pitchFamily="49" charset="-122"/>
                </a:rPr>
                <a:t>,</a:t>
              </a:r>
              <a:r>
                <a:rPr sz="2000" dirty="0">
                  <a:ln>
                    <a:solidFill>
                      <a:srgbClr val="FFFFFF"/>
                    </a:solidFill>
                  </a:ln>
                  <a:solidFill>
                    <a:srgbClr val="FFFFFF"/>
                  </a:solidFill>
                  <a:ea typeface="黑体" panose="02010609060101010101" pitchFamily="49" charset="-122"/>
                  <a:cs typeface="Arial"/>
                  <a:sym typeface="黑体" panose="02010609060101010101" pitchFamily="49" charset="-122"/>
                </a:rPr>
                <a:t>1 case Invalid </a:t>
              </a:r>
              <a:r>
                <a:rPr lang="en-US" altLang="zh-CN" sz="2000" dirty="0">
                  <a:ln>
                    <a:solidFill>
                      <a:srgbClr val="FFFFFF"/>
                    </a:solidFill>
                  </a:ln>
                  <a:solidFill>
                    <a:srgbClr val="FFFFFF"/>
                  </a:solidFill>
                  <a:ea typeface="黑体" panose="02010609060101010101" pitchFamily="49" charset="-122"/>
                  <a:cs typeface="Arial"/>
                  <a:sym typeface="黑体" panose="02010609060101010101" pitchFamily="49" charset="-122"/>
                </a:rPr>
                <a:t>,</a:t>
              </a:r>
              <a:r>
                <a:rPr sz="2000" dirty="0">
                  <a:ln w="10160">
                    <a:solidFill>
                      <a:srgbClr val="FFFFFF"/>
                    </a:solidFill>
                    <a:prstDash val="solid"/>
                  </a:ln>
                  <a:solidFill>
                    <a:srgbClr val="FFFFFF"/>
                  </a:solidFill>
                  <a:effectLst>
                    <a:outerShdw blurRad="38100" dist="22860" dir="5400000" algn="tl" rotWithShape="0">
                      <a:srgbClr val="000000">
                        <a:alpha val="30000"/>
                      </a:srgbClr>
                    </a:outerShdw>
                  </a:effectLst>
                  <a:ea typeface="黑体" panose="02010609060101010101" pitchFamily="49" charset="-122"/>
                  <a:cs typeface="Arial"/>
                  <a:sym typeface="黑体" panose="02010609060101010101" pitchFamily="49" charset="-122"/>
                </a:rPr>
                <a:t>The total effective rate is 96.7%.</a:t>
              </a:r>
              <a:endParaRPr lang="zh-CN" altLang="en-US" sz="2000" dirty="0">
                <a:ln w="10160">
                  <a:solidFill>
                    <a:srgbClr val="FFFFFF"/>
                  </a:solidFill>
                  <a:prstDash val="solid"/>
                </a:ln>
                <a:solidFill>
                  <a:srgbClr val="FFFFFF"/>
                </a:solidFill>
                <a:effectLst>
                  <a:outerShdw blurRad="38100" dist="22860" dir="5400000" algn="tl" rotWithShape="0">
                    <a:srgbClr val="000000">
                      <a:alpha val="30000"/>
                    </a:srgbClr>
                  </a:outerShdw>
                </a:effectLst>
                <a:ea typeface="黑体" panose="02010609060101010101" pitchFamily="49" charset="-122"/>
                <a:cs typeface="Arial"/>
                <a:sym typeface="黑体" panose="02010609060101010101" pitchFamily="49" charset="-122"/>
              </a:endParaRPr>
            </a:p>
          </p:txBody>
        </p:sp>
        <p:sp>
          <p:nvSpPr>
            <p:cNvPr id="11" name="Rectangle 9"/>
            <p:cNvSpPr/>
            <p:nvPr/>
          </p:nvSpPr>
          <p:spPr>
            <a:xfrm>
              <a:off x="598" y="138"/>
              <a:ext cx="3544" cy="307"/>
            </a:xfrm>
            <a:prstGeom prst="rect">
              <a:avLst/>
            </a:prstGeom>
            <a:noFill/>
            <a:ln w="9525">
              <a:noFill/>
            </a:ln>
          </p:spPr>
          <p:txBody>
            <a:bodyPr wrap="square">
              <a:spAutoFit/>
            </a:bodyPr>
            <a:lstStyle/>
            <a:p>
              <a:pPr algn="ctr">
                <a:lnSpc>
                  <a:spcPct val="120000"/>
                </a:lnSpc>
              </a:pPr>
              <a:endParaRPr lang="zh-CN" altLang="en-US" sz="2800" b="1" dirty="0">
                <a:solidFill>
                  <a:srgbClr val="477DEA"/>
                </a:solidFill>
              </a:endParaRPr>
            </a:p>
          </p:txBody>
        </p:sp>
      </p:grpSp>
    </p:spTree>
    <p:extLst>
      <p:ext uri="{BB962C8B-B14F-4D97-AF65-F5344CB8AC3E}">
        <p14:creationId xmlns:p14="http://schemas.microsoft.com/office/powerpoint/2010/main" val="23257333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p:nvPr/>
        </p:nvSpPr>
        <p:spPr>
          <a:xfrm>
            <a:off x="0" y="3330575"/>
            <a:ext cx="4029075" cy="111125"/>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矩形 4"/>
          <p:cNvSpPr/>
          <p:nvPr/>
        </p:nvSpPr>
        <p:spPr>
          <a:xfrm>
            <a:off x="3819525" y="3570288"/>
            <a:ext cx="8372475" cy="153987"/>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8" name="平行四边形 5"/>
          <p:cNvSpPr/>
          <p:nvPr/>
        </p:nvSpPr>
        <p:spPr>
          <a:xfrm>
            <a:off x="2608263" y="2625725"/>
            <a:ext cx="2032000" cy="164782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9" name="等腰三角形 6"/>
          <p:cNvSpPr/>
          <p:nvPr/>
        </p:nvSpPr>
        <p:spPr>
          <a:xfrm rot="10800000">
            <a:off x="2127250" y="3330575"/>
            <a:ext cx="990600" cy="94297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 name="文本框 8"/>
          <p:cNvSpPr/>
          <p:nvPr/>
        </p:nvSpPr>
        <p:spPr>
          <a:xfrm>
            <a:off x="4927600" y="2695575"/>
            <a:ext cx="5360988" cy="829945"/>
          </a:xfrm>
          <a:prstGeom prst="rect">
            <a:avLst/>
          </a:prstGeom>
          <a:noFill/>
          <a:ln w="9525">
            <a:noFill/>
          </a:ln>
        </p:spPr>
        <p:txBody>
          <a:bodyPr>
            <a:spAutoFit/>
            <a:scene3d>
              <a:camera prst="orthographicFront"/>
              <a:lightRig rig="soft" dir="t">
                <a:rot lat="0" lon="0" rev="15600000"/>
              </a:lightRig>
            </a:scene3d>
            <a:sp3d extrusionH="57150" prstMaterial="softEdge">
              <a:bevelT w="25400" h="38100"/>
            </a:sp3d>
          </a:bodyPr>
          <a:lstStyle/>
          <a:p>
            <a:pPr fontAlgn="base">
              <a:spcBef>
                <a:spcPct val="0"/>
              </a:spcBef>
              <a:spcAft>
                <a:spcPct val="0"/>
              </a:spcAft>
              <a:buFont typeface="Arial" panose="020B0604020202020204" pitchFamily="34" charset="0"/>
              <a:buNone/>
              <a:defRPr/>
            </a:pPr>
            <a:r>
              <a:rPr lang="zh-CN" altLang="en-US" sz="4800" dirty="0">
                <a:solidFill>
                  <a:srgbClr val="006EA3"/>
                </a:solidFill>
                <a:latin typeface="微软雅黑" panose="020B0503020204020204" charset="-122"/>
                <a:sym typeface="微软雅黑" panose="020B0503020204020204" charset="-122"/>
              </a:rPr>
              <a:t>病案分析</a:t>
            </a:r>
            <a:endParaRPr lang="zh-CN" altLang="en-US" sz="4800" b="1" noProof="1">
              <a:solidFill>
                <a:srgbClr val="477EE7"/>
              </a:solidFill>
              <a:latin typeface="微软雅黑" panose="020B0503020204020204" charset="-122"/>
              <a:sym typeface="+mn-ea"/>
            </a:endParaRPr>
          </a:p>
        </p:txBody>
      </p:sp>
      <p:sp>
        <p:nvSpPr>
          <p:cNvPr id="4" name="文本框 3"/>
          <p:cNvSpPr txBox="1"/>
          <p:nvPr/>
        </p:nvSpPr>
        <p:spPr>
          <a:xfrm>
            <a:off x="4329430" y="3724275"/>
            <a:ext cx="4952365" cy="1076325"/>
          </a:xfrm>
          <a:prstGeom prst="rect">
            <a:avLst/>
          </a:prstGeom>
          <a:noFill/>
        </p:spPr>
        <p:txBody>
          <a:bodyPr wrap="square" rtlCol="0">
            <a:spAutoFit/>
            <a:scene3d>
              <a:camera prst="orthographicFront"/>
              <a:lightRig rig="threePt" dir="t"/>
            </a:scene3d>
          </a:bodyPr>
          <a:lstStyle/>
          <a:p>
            <a:r>
              <a:rPr lang="en-US" altLang="zh-CN" sz="3200" dirty="0">
                <a:ln/>
                <a:solidFill>
                  <a:srgbClr val="477DEA"/>
                </a:solidFill>
                <a:effectLst>
                  <a:outerShdw blurRad="38100" dist="25400" dir="5400000" algn="ctr" rotWithShape="0">
                    <a:srgbClr val="6E747A">
                      <a:alpha val="43000"/>
                    </a:srgbClr>
                  </a:outerShdw>
                </a:effectLst>
                <a:sym typeface="+mn-ea"/>
              </a:rPr>
              <a:t>Case A</a:t>
            </a:r>
            <a:r>
              <a:rPr lang="zh-CN" altLang="en-US" sz="3200" dirty="0">
                <a:ln/>
                <a:solidFill>
                  <a:srgbClr val="477DEA"/>
                </a:solidFill>
                <a:effectLst>
                  <a:outerShdw blurRad="38100" dist="25400" dir="5400000" algn="ctr" rotWithShape="0">
                    <a:srgbClr val="6E747A">
                      <a:alpha val="43000"/>
                    </a:srgbClr>
                  </a:outerShdw>
                </a:effectLst>
                <a:sym typeface="+mn-ea"/>
              </a:rPr>
              <a:t>nalysis</a:t>
            </a:r>
            <a:endParaRPr lang="zh-CN" altLang="en-US" sz="3200" dirty="0">
              <a:ln/>
              <a:solidFill>
                <a:srgbClr val="477DEA"/>
              </a:solidFill>
              <a:effectLst>
                <a:outerShdw blurRad="38100" dist="25400" dir="5400000" algn="ctr" rotWithShape="0">
                  <a:srgbClr val="6E747A">
                    <a:alpha val="43000"/>
                  </a:srgbClr>
                </a:outerShdw>
              </a:effectLst>
            </a:endParaRPr>
          </a:p>
          <a:p>
            <a:endParaRPr lang="zh-CN" altLang="en-US" sz="3200" dirty="0">
              <a:ln/>
              <a:solidFill>
                <a:srgbClr val="477DEA"/>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959709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p:nvPr/>
        </p:nvSpPr>
        <p:spPr>
          <a:xfrm>
            <a:off x="0" y="3330575"/>
            <a:ext cx="4029075" cy="111125"/>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矩形 4"/>
          <p:cNvSpPr/>
          <p:nvPr/>
        </p:nvSpPr>
        <p:spPr>
          <a:xfrm>
            <a:off x="3819525" y="3570288"/>
            <a:ext cx="8372475" cy="153987"/>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8" name="平行四边形 5"/>
          <p:cNvSpPr/>
          <p:nvPr/>
        </p:nvSpPr>
        <p:spPr>
          <a:xfrm>
            <a:off x="2608263" y="2625725"/>
            <a:ext cx="2032000" cy="164782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9" name="等腰三角形 6"/>
          <p:cNvSpPr/>
          <p:nvPr/>
        </p:nvSpPr>
        <p:spPr>
          <a:xfrm rot="10800000">
            <a:off x="2127250" y="3330575"/>
            <a:ext cx="990600" cy="94297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90" name="文本框 7"/>
          <p:cNvSpPr/>
          <p:nvPr/>
        </p:nvSpPr>
        <p:spPr>
          <a:xfrm>
            <a:off x="2305050" y="2428875"/>
            <a:ext cx="630238" cy="1014413"/>
          </a:xfrm>
          <a:prstGeom prst="rect">
            <a:avLst/>
          </a:prstGeom>
          <a:noFill/>
          <a:ln w="9525">
            <a:noFill/>
          </a:ln>
        </p:spPr>
        <p:txBody>
          <a:bodyPr wrap="none">
            <a:spAutoFit/>
          </a:bodyPr>
          <a:lstStyle/>
          <a:p>
            <a:r>
              <a:rPr lang="en-US" altLang="zh-CN" sz="6000" dirty="0">
                <a:solidFill>
                  <a:srgbClr val="006EA3"/>
                </a:solidFill>
                <a:latin typeface="微软雅黑" panose="020B0503020204020204" charset="-122"/>
                <a:sym typeface="微软雅黑" panose="020B0503020204020204" charset="-122"/>
              </a:rPr>
              <a:t>1</a:t>
            </a:r>
          </a:p>
        </p:txBody>
      </p:sp>
      <p:sp>
        <p:nvSpPr>
          <p:cNvPr id="2" name="文本框 8"/>
          <p:cNvSpPr/>
          <p:nvPr/>
        </p:nvSpPr>
        <p:spPr>
          <a:xfrm>
            <a:off x="4927600" y="2695575"/>
            <a:ext cx="5360988" cy="830997"/>
          </a:xfrm>
          <a:prstGeom prst="rect">
            <a:avLst/>
          </a:prstGeom>
          <a:noFill/>
          <a:ln w="9525">
            <a:noFill/>
          </a:ln>
        </p:spPr>
        <p:txBody>
          <a:bodyPr>
            <a:spAutoFit/>
            <a:scene3d>
              <a:camera prst="orthographicFront"/>
              <a:lightRig rig="soft" dir="t">
                <a:rot lat="0" lon="0" rev="15600000"/>
              </a:lightRig>
            </a:scene3d>
            <a:sp3d extrusionH="57150" prstMaterial="softEdge">
              <a:bevelT w="25400" h="38100"/>
            </a:sp3d>
          </a:bodyPr>
          <a:lstStyle/>
          <a:p>
            <a:r>
              <a:rPr lang="zh-CN" altLang="en-US" sz="4800" dirty="0">
                <a:solidFill>
                  <a:srgbClr val="006EA3"/>
                </a:solidFill>
                <a:latin typeface="微软雅黑" panose="020B0503020204020204" charset="-122"/>
                <a:sym typeface="微软雅黑" panose="020B0503020204020204" charset="-122"/>
              </a:rPr>
              <a:t>醒神益气针法</a:t>
            </a:r>
          </a:p>
        </p:txBody>
      </p:sp>
      <p:pic>
        <p:nvPicPr>
          <p:cNvPr id="3" name="图片 2" descr="针灸学会"/>
          <p:cNvPicPr>
            <a:picLocks noChangeAspect="1"/>
          </p:cNvPicPr>
          <p:nvPr/>
        </p:nvPicPr>
        <p:blipFill>
          <a:blip r:embed="rId2" cstate="print"/>
          <a:stretch>
            <a:fillRect/>
          </a:stretch>
        </p:blipFill>
        <p:spPr>
          <a:xfrm>
            <a:off x="38100" y="34925"/>
            <a:ext cx="1233170" cy="1233170"/>
          </a:xfrm>
          <a:prstGeom prst="rect">
            <a:avLst/>
          </a:prstGeom>
        </p:spPr>
      </p:pic>
      <p:sp>
        <p:nvSpPr>
          <p:cNvPr id="4" name="文本框 3"/>
          <p:cNvSpPr txBox="1"/>
          <p:nvPr/>
        </p:nvSpPr>
        <p:spPr>
          <a:xfrm>
            <a:off x="5029199" y="3905250"/>
            <a:ext cx="6426679" cy="954107"/>
          </a:xfrm>
          <a:prstGeom prst="rect">
            <a:avLst/>
          </a:prstGeom>
          <a:noFill/>
        </p:spPr>
        <p:txBody>
          <a:bodyPr wrap="square" rtlCol="0">
            <a:spAutoFit/>
          </a:bodyPr>
          <a:lstStyle/>
          <a:p>
            <a:r>
              <a:rPr lang="en-US" altLang="zh-CN" sz="2800" dirty="0">
                <a:solidFill>
                  <a:schemeClr val="accent1">
                    <a:lumMod val="75000"/>
                  </a:schemeClr>
                </a:solidFill>
              </a:rPr>
              <a:t>The  acupuncture therapy of promoting resuscitation and </a:t>
            </a:r>
            <a:r>
              <a:rPr lang="en-US" altLang="zh-CN" sz="2800" dirty="0" err="1">
                <a:solidFill>
                  <a:schemeClr val="accent1">
                    <a:lumMod val="75000"/>
                  </a:schemeClr>
                </a:solidFill>
              </a:rPr>
              <a:t>tonifying</a:t>
            </a:r>
            <a:r>
              <a:rPr lang="en-US" altLang="zh-CN" sz="2800" dirty="0">
                <a:solidFill>
                  <a:schemeClr val="accent1">
                    <a:lumMod val="75000"/>
                  </a:schemeClr>
                </a:solidFill>
              </a:rPr>
              <a:t> qi </a:t>
            </a:r>
            <a:endParaRPr lang="zh-CN" altLang="en-US" sz="2800" dirty="0">
              <a:solidFill>
                <a:schemeClr val="accent1">
                  <a:lumMod val="75000"/>
                </a:schemeClr>
              </a:solidFill>
            </a:endParaRPr>
          </a:p>
        </p:txBody>
      </p:sp>
    </p:spTree>
    <p:extLst>
      <p:ext uri="{BB962C8B-B14F-4D97-AF65-F5344CB8AC3E}">
        <p14:creationId xmlns:p14="http://schemas.microsoft.com/office/powerpoint/2010/main" val="27157592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214630" y="1038225"/>
            <a:ext cx="11763375" cy="5698490"/>
            <a:chOff x="9632" y="5450"/>
            <a:chExt cx="8752" cy="3166"/>
          </a:xfrm>
        </p:grpSpPr>
        <p:sp>
          <p:nvSpPr>
            <p:cNvPr id="16" name="横卷形 15"/>
            <p:cNvSpPr/>
            <p:nvPr/>
          </p:nvSpPr>
          <p:spPr>
            <a:xfrm>
              <a:off x="9632" y="5450"/>
              <a:ext cx="8752" cy="3166"/>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214" y="5887"/>
              <a:ext cx="8161" cy="1247"/>
            </a:xfrm>
            <a:prstGeom prst="rect">
              <a:avLst/>
            </a:prstGeom>
            <a:noFill/>
          </p:spPr>
          <p:txBody>
            <a:bodyPr wrap="square" rtlCol="0">
              <a:spAutoFit/>
              <a:scene3d>
                <a:camera prst="orthographicFront"/>
                <a:lightRig rig="threePt" dir="t"/>
              </a:scene3d>
            </a:bodyPr>
            <a:lstStyle/>
            <a:p>
              <a:pPr algn="just"/>
              <a:r>
                <a:rPr lang="zh-CN" altLang="en-US" sz="2000" dirty="0">
                  <a:ln w="10160">
                    <a:solidFill>
                      <a:srgbClr val="FFFFFF"/>
                    </a:solidFill>
                    <a:prstDash val="solid"/>
                  </a:ln>
                  <a:solidFill>
                    <a:srgbClr val="FFFFFF"/>
                  </a:solidFill>
                  <a:latin typeface="黑体" panose="02010609060101010101" pitchFamily="49" charset="-122"/>
                  <a:ea typeface="黑体" panose="02010609060101010101" pitchFamily="49" charset="-122"/>
                </a:rPr>
                <a:t>王某，女，</a:t>
              </a:r>
              <a:r>
                <a:rPr lang="en-US" altLang="zh-CN" sz="2000" dirty="0">
                  <a:ln w="10160">
                    <a:solidFill>
                      <a:srgbClr val="FFFFFF"/>
                    </a:solidFill>
                    <a:prstDash val="solid"/>
                  </a:ln>
                  <a:solidFill>
                    <a:srgbClr val="FFFFFF"/>
                  </a:solidFill>
                  <a:latin typeface="黑体" panose="02010609060101010101" pitchFamily="49" charset="-122"/>
                  <a:ea typeface="黑体" panose="02010609060101010101" pitchFamily="49" charset="-122"/>
                </a:rPr>
                <a:t>59</a:t>
              </a:r>
              <a:r>
                <a:rPr lang="zh-CN" altLang="en-US" sz="2000" dirty="0">
                  <a:ln w="10160">
                    <a:solidFill>
                      <a:srgbClr val="FFFFFF"/>
                    </a:solidFill>
                    <a:prstDash val="solid"/>
                  </a:ln>
                  <a:solidFill>
                    <a:srgbClr val="FFFFFF"/>
                  </a:solidFill>
                  <a:latin typeface="黑体" panose="02010609060101010101" pitchFamily="49" charset="-122"/>
                  <a:ea typeface="黑体" panose="02010609060101010101" pitchFamily="49" charset="-122"/>
                </a:rPr>
                <a:t>岁。</a:t>
              </a:r>
            </a:p>
            <a:p>
              <a:pPr algn="just"/>
              <a:r>
                <a:rPr lang="zh-CN" altLang="en-US" sz="2000" dirty="0">
                  <a:ln w="10160">
                    <a:solidFill>
                      <a:srgbClr val="FFFFFF"/>
                    </a:solidFill>
                    <a:prstDash val="solid"/>
                  </a:ln>
                  <a:solidFill>
                    <a:srgbClr val="FFFFFF"/>
                  </a:solidFill>
                  <a:latin typeface="黑体" panose="02010609060101010101" pitchFamily="49" charset="-122"/>
                  <a:ea typeface="黑体" panose="02010609060101010101" pitchFamily="49" charset="-122"/>
                </a:rPr>
                <a:t>主诉：右侧肢体活动不利</a:t>
              </a:r>
              <a:r>
                <a:rPr lang="en-US" altLang="zh-CN" sz="2000" dirty="0">
                  <a:ln w="10160">
                    <a:solidFill>
                      <a:srgbClr val="FFFFFF"/>
                    </a:solidFill>
                    <a:prstDash val="solid"/>
                  </a:ln>
                  <a:solidFill>
                    <a:srgbClr val="FFFFFF"/>
                  </a:solidFill>
                  <a:latin typeface="黑体" panose="02010609060101010101" pitchFamily="49" charset="-122"/>
                  <a:ea typeface="黑体" panose="02010609060101010101" pitchFamily="49" charset="-122"/>
                </a:rPr>
                <a:t>14</a:t>
              </a:r>
              <a:r>
                <a:rPr lang="zh-CN" altLang="en-US" sz="2000" dirty="0">
                  <a:ln w="10160">
                    <a:solidFill>
                      <a:srgbClr val="FFFFFF"/>
                    </a:solidFill>
                    <a:prstDash val="solid"/>
                  </a:ln>
                  <a:solidFill>
                    <a:srgbClr val="FFFFFF"/>
                  </a:solidFill>
                  <a:latin typeface="黑体" panose="02010609060101010101" pitchFamily="49" charset="-122"/>
                  <a:ea typeface="黑体" panose="02010609060101010101" pitchFamily="49" charset="-122"/>
                </a:rPr>
                <a:t>年，复发加重伴眩晕</a:t>
              </a:r>
              <a:r>
                <a:rPr lang="en-US" altLang="zh-CN" sz="2000" dirty="0">
                  <a:ln w="10160">
                    <a:solidFill>
                      <a:srgbClr val="FFFFFF"/>
                    </a:solidFill>
                    <a:prstDash val="solid"/>
                  </a:ln>
                  <a:solidFill>
                    <a:srgbClr val="FFFFFF"/>
                  </a:solidFill>
                  <a:latin typeface="黑体" panose="02010609060101010101" pitchFamily="49" charset="-122"/>
                  <a:ea typeface="黑体" panose="02010609060101010101" pitchFamily="49" charset="-122"/>
                </a:rPr>
                <a:t>20</a:t>
              </a:r>
              <a:r>
                <a:rPr lang="zh-CN" altLang="en-US" sz="2000" dirty="0">
                  <a:ln w="10160">
                    <a:solidFill>
                      <a:srgbClr val="FFFFFF"/>
                    </a:solidFill>
                    <a:prstDash val="solid"/>
                  </a:ln>
                  <a:solidFill>
                    <a:srgbClr val="FFFFFF"/>
                  </a:solidFill>
                  <a:latin typeface="黑体" panose="02010609060101010101" pitchFamily="49" charset="-122"/>
                  <a:ea typeface="黑体" panose="02010609060101010101" pitchFamily="49" charset="-122"/>
                </a:rPr>
                <a:t>天。</a:t>
              </a:r>
            </a:p>
            <a:p>
              <a:pPr algn="just"/>
              <a:r>
                <a:rPr lang="zh-CN" altLang="en-US" sz="2000" dirty="0">
                  <a:ln w="10160">
                    <a:solidFill>
                      <a:srgbClr val="FFFFFF"/>
                    </a:solidFill>
                    <a:prstDash val="solid"/>
                  </a:ln>
                  <a:solidFill>
                    <a:srgbClr val="FFFFFF"/>
                  </a:solidFill>
                  <a:latin typeface="黑体" panose="02010609060101010101" pitchFamily="49" charset="-122"/>
                  <a:ea typeface="黑体" panose="02010609060101010101" pitchFamily="49" charset="-122"/>
                </a:rPr>
                <a:t>现症：</a:t>
              </a:r>
              <a:r>
                <a:rPr lang="zh-CN" altLang="en-US" sz="2000" dirty="0">
                  <a:ln w="10160">
                    <a:solidFill>
                      <a:srgbClr val="FFFFFF"/>
                    </a:solidFill>
                    <a:prstDash val="solid"/>
                  </a:ln>
                  <a:solidFill>
                    <a:srgbClr val="FFFFFF"/>
                  </a:solidFill>
                  <a:latin typeface="黑体" panose="02010609060101010101" pitchFamily="49" charset="-122"/>
                  <a:ea typeface="黑体" panose="02010609060101010101" pitchFamily="49" charset="-122"/>
                  <a:sym typeface="+mn-ea"/>
                </a:rPr>
                <a:t>患者于入院前 </a:t>
              </a:r>
              <a:r>
                <a:rPr lang="en-US" altLang="zh-CN" sz="2000" dirty="0">
                  <a:ln w="10160">
                    <a:solidFill>
                      <a:srgbClr val="FFFFFF"/>
                    </a:solidFill>
                    <a:prstDash val="solid"/>
                  </a:ln>
                  <a:solidFill>
                    <a:srgbClr val="FFFFFF"/>
                  </a:solidFill>
                  <a:latin typeface="黑体" panose="02010609060101010101" pitchFamily="49" charset="-122"/>
                  <a:ea typeface="黑体" panose="02010609060101010101" pitchFamily="49" charset="-122"/>
                  <a:sym typeface="+mn-ea"/>
                </a:rPr>
                <a:t>14</a:t>
              </a:r>
              <a:r>
                <a:rPr lang="zh-CN" altLang="en-US" sz="2000" dirty="0">
                  <a:ln w="10160">
                    <a:solidFill>
                      <a:srgbClr val="FFFFFF"/>
                    </a:solidFill>
                    <a:prstDash val="solid"/>
                  </a:ln>
                  <a:solidFill>
                    <a:srgbClr val="FFFFFF"/>
                  </a:solidFill>
                  <a:latin typeface="黑体" panose="02010609060101010101" pitchFamily="49" charset="-122"/>
                  <a:ea typeface="黑体" panose="02010609060101010101" pitchFamily="49" charset="-122"/>
                  <a:sym typeface="+mn-ea"/>
                </a:rPr>
                <a:t>年前因“脑出血”而出现右侧肢体活动不利，经治疗后症状缓解，</a:t>
              </a:r>
              <a:r>
                <a:rPr lang="en-US" altLang="zh-CN" sz="2000" dirty="0">
                  <a:ln w="10160">
                    <a:solidFill>
                      <a:srgbClr val="FFFFFF"/>
                    </a:solidFill>
                    <a:prstDash val="solid"/>
                  </a:ln>
                  <a:solidFill>
                    <a:srgbClr val="FFFFFF"/>
                  </a:solidFill>
                  <a:latin typeface="黑体" panose="02010609060101010101" pitchFamily="49" charset="-122"/>
                  <a:ea typeface="黑体" panose="02010609060101010101" pitchFamily="49" charset="-122"/>
                  <a:sym typeface="+mn-ea"/>
                </a:rPr>
                <a:t>20</a:t>
              </a:r>
              <a:r>
                <a:rPr lang="zh-CN" altLang="en-US" sz="2000" dirty="0">
                  <a:ln w="10160">
                    <a:solidFill>
                      <a:srgbClr val="FFFFFF"/>
                    </a:solidFill>
                    <a:prstDash val="solid"/>
                  </a:ln>
                  <a:solidFill>
                    <a:srgbClr val="FFFFFF"/>
                  </a:solidFill>
                  <a:latin typeface="黑体" panose="02010609060101010101" pitchFamily="49" charset="-122"/>
                  <a:ea typeface="黑体" panose="02010609060101010101" pitchFamily="49" charset="-122"/>
                  <a:sym typeface="+mn-ea"/>
                </a:rPr>
                <a:t>天前</a:t>
              </a:r>
              <a:r>
                <a:rPr lang="en-US" altLang="zh-CN" sz="2000" dirty="0">
                  <a:ln w="10160">
                    <a:solidFill>
                      <a:srgbClr val="FFFFFF"/>
                    </a:solidFill>
                    <a:prstDash val="solid"/>
                  </a:ln>
                  <a:solidFill>
                    <a:srgbClr val="FFFFFF"/>
                  </a:solidFill>
                  <a:latin typeface="黑体" panose="02010609060101010101" pitchFamily="49" charset="-122"/>
                  <a:ea typeface="黑体" panose="02010609060101010101" pitchFamily="49" charset="-122"/>
                  <a:sym typeface="+mn-ea"/>
                </a:rPr>
                <a:t>, </a:t>
              </a:r>
              <a:r>
                <a:rPr lang="zh-CN" altLang="en-US" sz="2000" dirty="0">
                  <a:ln w="10160">
                    <a:solidFill>
                      <a:srgbClr val="FFFFFF"/>
                    </a:solidFill>
                    <a:prstDash val="solid"/>
                  </a:ln>
                  <a:solidFill>
                    <a:srgbClr val="FFFFFF"/>
                  </a:solidFill>
                  <a:latin typeface="黑体" panose="02010609060101010101" pitchFamily="49" charset="-122"/>
                  <a:ea typeface="黑体" panose="02010609060101010101" pitchFamily="49" charset="-122"/>
                  <a:sym typeface="+mn-ea"/>
                </a:rPr>
                <a:t>在无明显诱因突然出现右侧肢体活动不利加重并伴眩晕呕吐，站立不稳，站立时，向患侧倾倒。发作时不伴头痛，不伴有意识障碍。右侧肢体活动不利，浅感觉减退，语声不晰，二便可，纳眠可，舌淡红，苔厚腻，脉滑。</a:t>
              </a:r>
              <a:endParaRPr lang="en-US" altLang="zh-CN" sz="2000" dirty="0">
                <a:ln w="10160">
                  <a:solidFill>
                    <a:srgbClr val="FFFFFF"/>
                  </a:solidFill>
                  <a:prstDash val="solid"/>
                </a:ln>
                <a:solidFill>
                  <a:srgbClr val="FFFFFF"/>
                </a:solidFill>
                <a:latin typeface="黑体" panose="02010609060101010101" pitchFamily="49" charset="-122"/>
                <a:ea typeface="黑体" panose="02010609060101010101" pitchFamily="49" charset="-122"/>
                <a:sym typeface="+mn-ea"/>
              </a:endParaRPr>
            </a:p>
            <a:p>
              <a:pPr algn="just"/>
              <a:endParaRPr lang="en-US" altLang="zh-CN" sz="2000" dirty="0">
                <a:ln w="10160">
                  <a:solidFill>
                    <a:srgbClr val="FFFFFF"/>
                  </a:solidFill>
                  <a:prstDash val="solid"/>
                </a:ln>
                <a:solidFill>
                  <a:srgbClr val="FFFFFF"/>
                </a:solidFill>
                <a:latin typeface="黑体" panose="02010609060101010101" pitchFamily="49" charset="-122"/>
                <a:ea typeface="黑体" panose="02010609060101010101" pitchFamily="49" charset="-122"/>
                <a:sym typeface="+mn-ea"/>
              </a:endParaRPr>
            </a:p>
          </p:txBody>
        </p:sp>
      </p:grpSp>
      <p:sp>
        <p:nvSpPr>
          <p:cNvPr id="2" name="文本框 1"/>
          <p:cNvSpPr txBox="1"/>
          <p:nvPr/>
        </p:nvSpPr>
        <p:spPr>
          <a:xfrm>
            <a:off x="644525" y="1094740"/>
            <a:ext cx="2976880" cy="645160"/>
          </a:xfrm>
          <a:prstGeom prst="rect">
            <a:avLst/>
          </a:prstGeom>
          <a:noFill/>
        </p:spPr>
        <p:txBody>
          <a:bodyPr wrap="square" rtlCol="0">
            <a:spAutoFit/>
          </a:bodyPr>
          <a:lstStyle/>
          <a:p>
            <a:r>
              <a:rPr lang="zh-CN" altLang="en-US" dirty="0">
                <a:solidFill>
                  <a:srgbClr val="477DEA">
                    <a:lumMod val="50000"/>
                  </a:srgbClr>
                </a:solidFill>
                <a:sym typeface="+mn-ea"/>
              </a:rPr>
              <a:t>Medical </a:t>
            </a:r>
            <a:r>
              <a:rPr lang="en-US" altLang="zh-CN" dirty="0">
                <a:solidFill>
                  <a:srgbClr val="477DEA">
                    <a:lumMod val="50000"/>
                  </a:srgbClr>
                </a:solidFill>
                <a:sym typeface="+mn-ea"/>
              </a:rPr>
              <a:t>R</a:t>
            </a:r>
            <a:r>
              <a:rPr lang="zh-CN" altLang="en-US" dirty="0">
                <a:solidFill>
                  <a:srgbClr val="477DEA">
                    <a:lumMod val="50000"/>
                  </a:srgbClr>
                </a:solidFill>
                <a:sym typeface="+mn-ea"/>
              </a:rPr>
              <a:t>ecord </a:t>
            </a:r>
            <a:r>
              <a:rPr lang="en-US" altLang="zh-CN" dirty="0">
                <a:solidFill>
                  <a:srgbClr val="477DEA">
                    <a:lumMod val="50000"/>
                  </a:srgbClr>
                </a:solidFill>
                <a:sym typeface="+mn-ea"/>
              </a:rPr>
              <a:t>A</a:t>
            </a:r>
            <a:r>
              <a:rPr lang="zh-CN" altLang="en-US" dirty="0">
                <a:solidFill>
                  <a:srgbClr val="477DEA">
                    <a:lumMod val="50000"/>
                  </a:srgbClr>
                </a:solidFill>
                <a:sym typeface="+mn-ea"/>
              </a:rPr>
              <a:t>nalysis</a:t>
            </a:r>
            <a:endParaRPr lang="zh-CN" altLang="en-US">
              <a:solidFill>
                <a:srgbClr val="000000"/>
              </a:solidFill>
            </a:endParaRPr>
          </a:p>
          <a:p>
            <a:endParaRPr lang="zh-CN" altLang="en-US">
              <a:solidFill>
                <a:srgbClr val="000000"/>
              </a:solidFill>
            </a:endParaRPr>
          </a:p>
        </p:txBody>
      </p:sp>
      <p:sp>
        <p:nvSpPr>
          <p:cNvPr id="3" name="文本框 2"/>
          <p:cNvSpPr txBox="1"/>
          <p:nvPr/>
        </p:nvSpPr>
        <p:spPr>
          <a:xfrm>
            <a:off x="1009015" y="3749675"/>
            <a:ext cx="10945495" cy="2553335"/>
          </a:xfrm>
          <a:prstGeom prst="rect">
            <a:avLst/>
          </a:prstGeom>
          <a:noFill/>
        </p:spPr>
        <p:txBody>
          <a:bodyPr wrap="square" rtlCol="0">
            <a:spAutoFit/>
            <a:scene3d>
              <a:camera prst="orthographicFront"/>
              <a:lightRig rig="threePt" dir="t"/>
            </a:scene3d>
          </a:bodyPr>
          <a:lstStyle/>
          <a:p>
            <a:pPr algn="just"/>
            <a:r>
              <a:rPr lang="en-US" altLang="zh-CN" sz="1600" dirty="0">
                <a:ln w="10160">
                  <a:solidFill>
                    <a:srgbClr val="FFFFFF"/>
                  </a:solidFill>
                  <a:prstDash val="solid"/>
                </a:ln>
                <a:solidFill>
                  <a:srgbClr val="FFFFFF"/>
                </a:solidFill>
                <a:effectLst>
                  <a:outerShdw blurRad="38100" dist="22860" dir="5400000" algn="tl" rotWithShape="0">
                    <a:srgbClr val="000000">
                      <a:alpha val="30000"/>
                    </a:srgbClr>
                  </a:outerShdw>
                </a:effectLst>
                <a:ea typeface="黑体" panose="02010609060101010101" pitchFamily="49" charset="-122"/>
                <a:cs typeface="Arial"/>
                <a:sym typeface="+mn-ea"/>
              </a:rPr>
              <a:t>Wang,female,59 years old.</a:t>
            </a:r>
          </a:p>
          <a:p>
            <a:pPr algn="just"/>
            <a:r>
              <a:rPr lang="en-US" altLang="zh-CN" sz="1600" dirty="0">
                <a:ln w="10160">
                  <a:solidFill>
                    <a:srgbClr val="FFFFFF"/>
                  </a:solidFill>
                  <a:prstDash val="solid"/>
                </a:ln>
                <a:solidFill>
                  <a:srgbClr val="FFFFFF"/>
                </a:solidFill>
                <a:effectLst>
                  <a:outerShdw blurRad="38100" dist="22860" dir="5400000" algn="tl" rotWithShape="0">
                    <a:srgbClr val="000000">
                      <a:alpha val="30000"/>
                    </a:srgbClr>
                  </a:outerShdw>
                </a:effectLst>
                <a:ea typeface="黑体" panose="02010609060101010101" pitchFamily="49" charset="-122"/>
                <a:cs typeface="Arial"/>
                <a:sym typeface="+mn-ea"/>
              </a:rPr>
              <a:t>Chief </a:t>
            </a:r>
            <a:r>
              <a:rPr lang="en-US" altLang="zh-CN" sz="1600" dirty="0" err="1">
                <a:ln w="10160">
                  <a:solidFill>
                    <a:srgbClr val="FFFFFF"/>
                  </a:solidFill>
                  <a:prstDash val="solid"/>
                </a:ln>
                <a:solidFill>
                  <a:srgbClr val="FFFFFF"/>
                </a:solidFill>
                <a:effectLst>
                  <a:outerShdw blurRad="38100" dist="22860" dir="5400000" algn="tl" rotWithShape="0">
                    <a:srgbClr val="000000">
                      <a:alpha val="30000"/>
                    </a:srgbClr>
                  </a:outerShdw>
                </a:effectLst>
                <a:ea typeface="黑体" panose="02010609060101010101" pitchFamily="49" charset="-122"/>
                <a:cs typeface="Arial"/>
                <a:sym typeface="+mn-ea"/>
              </a:rPr>
              <a:t>complaint:The right side of the limbs was unfavorable for 14 years, and the recurrence was aggravated with vertigo for 20 days.</a:t>
            </a:r>
          </a:p>
          <a:p>
            <a:pPr algn="just"/>
            <a:r>
              <a:rPr lang="en-US" altLang="zh-CN" sz="1600" dirty="0">
                <a:ln w="10160">
                  <a:solidFill>
                    <a:srgbClr val="FFFFFF"/>
                  </a:solidFill>
                  <a:prstDash val="solid"/>
                </a:ln>
                <a:solidFill>
                  <a:srgbClr val="FFFFFF"/>
                </a:solidFill>
                <a:effectLst>
                  <a:outerShdw blurRad="38100" dist="22860" dir="5400000" algn="tl" rotWithShape="0">
                    <a:srgbClr val="000000">
                      <a:alpha val="30000"/>
                    </a:srgbClr>
                  </a:outerShdw>
                </a:effectLst>
                <a:cs typeface="Arial"/>
                <a:sym typeface="+mn-ea"/>
              </a:rPr>
              <a:t>Current medical history:The patient's right side limb activity was unfavorable due to "cerebral hemorrhage" 14 years before admission, and the symptoms were relieved after treatment.20 days ago, in the absence of obvious incentives, the right side of the limbs was unfavorably aggravated with vertigo and vomiting. Standing unstable, when standing, dumped to the affected side. There is no headache at the time of attack, and no conscious disturbance. The right side of the limbs is unfavorable, the shallow feelings are diminished, and the voice is not clear.Bowel movements and sleep are normal.Pale tongue, thick fur,</a:t>
            </a:r>
            <a:r>
              <a:rPr lang="zh-CN" altLang="en-US" sz="1600" dirty="0">
                <a:ln w="10160">
                  <a:solidFill>
                    <a:srgbClr val="FFFFFF"/>
                  </a:solidFill>
                  <a:prstDash val="solid"/>
                </a:ln>
                <a:solidFill>
                  <a:srgbClr val="FFFFFF"/>
                </a:solidFill>
                <a:effectLst>
                  <a:outerShdw blurRad="38100" dist="22860" dir="5400000" algn="tl" rotWithShape="0">
                    <a:srgbClr val="000000">
                      <a:alpha val="30000"/>
                    </a:srgbClr>
                  </a:outerShdw>
                </a:effectLst>
                <a:cs typeface="Arial"/>
                <a:sym typeface="+mn-ea"/>
              </a:rPr>
              <a:t>the pulse is slippery.</a:t>
            </a:r>
          </a:p>
          <a:p>
            <a:pPr algn="just"/>
            <a:endParaRPr lang="zh-CN" altLang="en-US" sz="1600" dirty="0">
              <a:ln w="10160">
                <a:solidFill>
                  <a:srgbClr val="FFFFFF"/>
                </a:solidFill>
                <a:prstDash val="solid"/>
              </a:ln>
              <a:solidFill>
                <a:srgbClr val="FFFFFF"/>
              </a:solidFill>
              <a:effectLst>
                <a:outerShdw blurRad="38100" dist="22860" dir="5400000" algn="tl" rotWithShape="0">
                  <a:srgbClr val="000000">
                    <a:alpha val="30000"/>
                  </a:srgbClr>
                </a:outerShdw>
              </a:effectLst>
              <a:cs typeface="Arial"/>
              <a:sym typeface="+mn-ea"/>
            </a:endParaRPr>
          </a:p>
        </p:txBody>
      </p:sp>
    </p:spTree>
    <p:extLst>
      <p:ext uri="{BB962C8B-B14F-4D97-AF65-F5344CB8AC3E}">
        <p14:creationId xmlns:p14="http://schemas.microsoft.com/office/powerpoint/2010/main" val="117438752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498475" y="821690"/>
            <a:ext cx="11433175" cy="5595620"/>
            <a:chOff x="9632" y="5450"/>
            <a:chExt cx="8752" cy="3166"/>
          </a:xfrm>
        </p:grpSpPr>
        <p:sp>
          <p:nvSpPr>
            <p:cNvPr id="16" name="横卷形 15"/>
            <p:cNvSpPr/>
            <p:nvPr/>
          </p:nvSpPr>
          <p:spPr>
            <a:xfrm>
              <a:off x="9632" y="5450"/>
              <a:ext cx="8752" cy="3166"/>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223" y="6133"/>
              <a:ext cx="8161" cy="748"/>
            </a:xfrm>
            <a:prstGeom prst="rect">
              <a:avLst/>
            </a:prstGeom>
            <a:noFill/>
          </p:spPr>
          <p:txBody>
            <a:bodyPr wrap="square" rtlCol="0">
              <a:spAutoFit/>
            </a:bodyPr>
            <a:lstStyle/>
            <a:p>
              <a:pPr algn="just"/>
              <a:r>
                <a:rPr lang="zh-CN" altLang="en-US" sz="2000" dirty="0">
                  <a:ln w="10160">
                    <a:solidFill>
                      <a:srgbClr val="FFFFFF"/>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既往史：有糖尿病史，服用降糖药，否认食物及药物过敏史。否认乙肝等传染病病史。</a:t>
              </a:r>
            </a:p>
            <a:p>
              <a:pPr algn="just"/>
              <a:endParaRPr lang="zh-CN" altLang="en-US" sz="2000" dirty="0">
                <a:ln w="10160">
                  <a:solidFill>
                    <a:srgbClr val="FFFFFF"/>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endParaRPr>
            </a:p>
            <a:p>
              <a:pPr algn="just"/>
              <a:r>
                <a:rPr lang="zh-CN" altLang="en-US" sz="2000" dirty="0">
                  <a:ln w="10160">
                    <a:solidFill>
                      <a:srgbClr val="FFFFFF"/>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辅助检查： </a:t>
              </a:r>
              <a:r>
                <a:rPr lang="en-US" altLang="zh-CN" sz="2000" dirty="0">
                  <a:ln w="10160">
                    <a:solidFill>
                      <a:srgbClr val="FFFFFF"/>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CT</a:t>
              </a:r>
              <a:r>
                <a:rPr lang="zh-CN" altLang="en-US" sz="2000" dirty="0">
                  <a:ln w="10160">
                    <a:solidFill>
                      <a:srgbClr val="FFFFFF"/>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示：左侧顶叶双侧半卵圆窝中心、双侧基底节区、 左侧大脑脚、桥脑多发缺血性腔梗灶。双侧室旁白质脱髓鞘改变，脑萎缩。</a:t>
              </a:r>
            </a:p>
          </p:txBody>
        </p:sp>
      </p:grpSp>
      <p:sp>
        <p:nvSpPr>
          <p:cNvPr id="2" name="文本框 1"/>
          <p:cNvSpPr txBox="1"/>
          <p:nvPr/>
        </p:nvSpPr>
        <p:spPr>
          <a:xfrm>
            <a:off x="690880" y="1112520"/>
            <a:ext cx="2976880" cy="645160"/>
          </a:xfrm>
          <a:prstGeom prst="rect">
            <a:avLst/>
          </a:prstGeom>
          <a:noFill/>
        </p:spPr>
        <p:txBody>
          <a:bodyPr wrap="square" rtlCol="0">
            <a:spAutoFit/>
          </a:bodyPr>
          <a:lstStyle/>
          <a:p>
            <a:r>
              <a:rPr lang="zh-CN" altLang="en-US" dirty="0">
                <a:solidFill>
                  <a:srgbClr val="477DEA">
                    <a:lumMod val="50000"/>
                  </a:srgbClr>
                </a:solidFill>
                <a:sym typeface="+mn-ea"/>
              </a:rPr>
              <a:t>Medical </a:t>
            </a:r>
            <a:r>
              <a:rPr lang="en-US" altLang="zh-CN" dirty="0">
                <a:solidFill>
                  <a:srgbClr val="477DEA">
                    <a:lumMod val="50000"/>
                  </a:srgbClr>
                </a:solidFill>
                <a:sym typeface="+mn-ea"/>
              </a:rPr>
              <a:t>R</a:t>
            </a:r>
            <a:r>
              <a:rPr lang="zh-CN" altLang="en-US" dirty="0">
                <a:solidFill>
                  <a:srgbClr val="477DEA">
                    <a:lumMod val="50000"/>
                  </a:srgbClr>
                </a:solidFill>
                <a:sym typeface="+mn-ea"/>
              </a:rPr>
              <a:t>ecord </a:t>
            </a:r>
            <a:r>
              <a:rPr lang="en-US" altLang="zh-CN" dirty="0">
                <a:solidFill>
                  <a:srgbClr val="477DEA">
                    <a:lumMod val="50000"/>
                  </a:srgbClr>
                </a:solidFill>
                <a:sym typeface="+mn-ea"/>
              </a:rPr>
              <a:t>A</a:t>
            </a:r>
            <a:r>
              <a:rPr lang="zh-CN" altLang="en-US" dirty="0">
                <a:solidFill>
                  <a:srgbClr val="477DEA">
                    <a:lumMod val="50000"/>
                  </a:srgbClr>
                </a:solidFill>
                <a:sym typeface="+mn-ea"/>
              </a:rPr>
              <a:t>nalysis</a:t>
            </a:r>
            <a:endParaRPr lang="zh-CN" altLang="en-US">
              <a:solidFill>
                <a:srgbClr val="000000"/>
              </a:solidFill>
            </a:endParaRPr>
          </a:p>
          <a:p>
            <a:endParaRPr lang="zh-CN" altLang="en-US">
              <a:solidFill>
                <a:srgbClr val="000000"/>
              </a:solidFill>
            </a:endParaRPr>
          </a:p>
        </p:txBody>
      </p:sp>
      <p:sp>
        <p:nvSpPr>
          <p:cNvPr id="3" name="文本框 2"/>
          <p:cNvSpPr txBox="1"/>
          <p:nvPr/>
        </p:nvSpPr>
        <p:spPr>
          <a:xfrm>
            <a:off x="1271270" y="3764280"/>
            <a:ext cx="10484485" cy="2061210"/>
          </a:xfrm>
          <a:prstGeom prst="rect">
            <a:avLst/>
          </a:prstGeom>
          <a:noFill/>
        </p:spPr>
        <p:txBody>
          <a:bodyPr wrap="square" rtlCol="0">
            <a:spAutoFit/>
          </a:bodyPr>
          <a:lstStyle/>
          <a:p>
            <a:pPr algn="just"/>
            <a:r>
              <a:rPr lang="en-US" altLang="zh-CN" sz="1600" dirty="0">
                <a:ln w="10160">
                  <a:solidFill>
                    <a:srgbClr val="FFFFFF"/>
                  </a:solidFill>
                  <a:prstDash val="solid"/>
                </a:ln>
                <a:solidFill>
                  <a:srgbClr val="FFFFFF"/>
                </a:solidFill>
                <a:effectLst>
                  <a:outerShdw blurRad="38100" dist="22860" dir="5400000" algn="tl" rotWithShape="0">
                    <a:srgbClr val="000000">
                      <a:alpha val="30000"/>
                    </a:srgbClr>
                  </a:outerShdw>
                </a:effectLst>
                <a:sym typeface="+mn-ea"/>
              </a:rPr>
              <a:t>Past history:Have a history of diabetes, taking hypoglycemic drugs.Denied the history of food and drug allergies. Denied the history of infectious diseases such as hepatitis B.</a:t>
            </a:r>
          </a:p>
          <a:p>
            <a:pPr algn="just"/>
            <a:endParaRPr lang="en-US" altLang="zh-CN" sz="1600" dirty="0">
              <a:ln w="10160">
                <a:solidFill>
                  <a:srgbClr val="FFFFFF"/>
                </a:solidFill>
                <a:prstDash val="solid"/>
              </a:ln>
              <a:solidFill>
                <a:srgbClr val="FFFFFF"/>
              </a:solidFill>
              <a:effectLst>
                <a:outerShdw blurRad="38100" dist="22860" dir="5400000" algn="tl" rotWithShape="0">
                  <a:srgbClr val="000000">
                    <a:alpha val="30000"/>
                  </a:srgbClr>
                </a:outerShdw>
              </a:effectLst>
              <a:sym typeface="+mn-ea"/>
            </a:endParaRPr>
          </a:p>
          <a:p>
            <a:pPr algn="just"/>
            <a:r>
              <a:rPr lang="en-US" altLang="zh-CN" sz="1600" dirty="0">
                <a:ln w="10160">
                  <a:solidFill>
                    <a:srgbClr val="FFFFFF"/>
                  </a:solidFill>
                  <a:prstDash val="solid"/>
                </a:ln>
                <a:solidFill>
                  <a:srgbClr val="FFFFFF"/>
                </a:solidFill>
                <a:effectLst>
                  <a:outerShdw blurRad="38100" dist="22860" dir="5400000" algn="tl" rotWithShape="0">
                    <a:srgbClr val="000000">
                      <a:alpha val="30000"/>
                    </a:srgbClr>
                  </a:outerShdw>
                </a:effectLst>
                <a:sym typeface="+mn-ea"/>
              </a:rPr>
              <a:t>Supplementary Examination:CT shows:The left parietal lobe of the bilateral semi-ovate fossa, bilateral basal ganglia, left cerebral peduncle, and cerebral cerebral ischemic luminal infarction. Bilateral ventricular white matter demyelination changes, brain atrophy.</a:t>
            </a:r>
          </a:p>
          <a:p>
            <a:pPr algn="just"/>
            <a:endParaRPr lang="en-US" altLang="zh-CN" sz="1600" dirty="0">
              <a:solidFill>
                <a:srgbClr val="FFFFFF"/>
              </a:solidFill>
              <a:sym typeface="+mn-ea"/>
            </a:endParaRPr>
          </a:p>
          <a:p>
            <a:pPr algn="just"/>
            <a:endParaRPr lang="zh-CN" altLang="en-US" sz="1600">
              <a:solidFill>
                <a:srgbClr val="000000"/>
              </a:solidFill>
              <a:cs typeface="Arial"/>
            </a:endParaRPr>
          </a:p>
        </p:txBody>
      </p:sp>
    </p:spTree>
    <p:extLst>
      <p:ext uri="{BB962C8B-B14F-4D97-AF65-F5344CB8AC3E}">
        <p14:creationId xmlns:p14="http://schemas.microsoft.com/office/powerpoint/2010/main" val="202471275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195580" y="788670"/>
            <a:ext cx="11709400" cy="5928995"/>
            <a:chOff x="9871" y="5247"/>
            <a:chExt cx="8762" cy="3396"/>
          </a:xfrm>
        </p:grpSpPr>
        <p:sp>
          <p:nvSpPr>
            <p:cNvPr id="16" name="横卷形 15"/>
            <p:cNvSpPr/>
            <p:nvPr/>
          </p:nvSpPr>
          <p:spPr>
            <a:xfrm>
              <a:off x="9871" y="5247"/>
              <a:ext cx="8762" cy="3396"/>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437" y="5792"/>
              <a:ext cx="8016" cy="1110"/>
            </a:xfrm>
            <a:prstGeom prst="rect">
              <a:avLst/>
            </a:prstGeom>
            <a:noFill/>
          </p:spPr>
          <p:txBody>
            <a:bodyPr wrap="square" rtlCol="0">
              <a:spAutoFit/>
            </a:bodyPr>
            <a:lstStyle/>
            <a:p>
              <a:r>
                <a:rPr lang="zh-CN" altLang="en-US" sz="2000" b="1" dirty="0">
                  <a:solidFill>
                    <a:srgbClr val="FFFFFF"/>
                  </a:solidFill>
                  <a:latin typeface="黑体" panose="02010609060101010101" pitchFamily="49" charset="-122"/>
                  <a:ea typeface="黑体" panose="02010609060101010101" pitchFamily="49" charset="-122"/>
                </a:rPr>
                <a:t>诊断：西医诊断：：脑梗塞后遗症</a:t>
              </a:r>
            </a:p>
            <a:p>
              <a:r>
                <a:rPr lang="en-US" altLang="zh-CN" sz="2000" b="1" dirty="0">
                  <a:solidFill>
                    <a:srgbClr val="FFFFFF"/>
                  </a:solidFill>
                  <a:latin typeface="黑体" panose="02010609060101010101" pitchFamily="49" charset="-122"/>
                  <a:ea typeface="黑体" panose="02010609060101010101" pitchFamily="49" charset="-122"/>
                </a:rPr>
                <a:t>      </a:t>
              </a:r>
              <a:r>
                <a:rPr lang="zh-CN" altLang="en-US" sz="2000" b="1" dirty="0">
                  <a:solidFill>
                    <a:srgbClr val="FFFFFF"/>
                  </a:solidFill>
                  <a:latin typeface="黑体" panose="02010609060101010101" pitchFamily="49" charset="-122"/>
                  <a:ea typeface="黑体" panose="02010609060101010101" pitchFamily="49" charset="-122"/>
                </a:rPr>
                <a:t>中医诊断：中风</a:t>
              </a:r>
              <a:r>
                <a:rPr lang="en-US" altLang="zh-CN" sz="2000" b="1" dirty="0">
                  <a:solidFill>
                    <a:srgbClr val="FFFFFF"/>
                  </a:solidFill>
                  <a:latin typeface="黑体" panose="02010609060101010101" pitchFamily="49" charset="-122"/>
                  <a:ea typeface="黑体" panose="02010609060101010101" pitchFamily="49" charset="-122"/>
                </a:rPr>
                <a:t>——</a:t>
              </a:r>
              <a:r>
                <a:rPr lang="zh-CN" altLang="en-US" sz="2000" b="1" dirty="0">
                  <a:solidFill>
                    <a:srgbClr val="FFFFFF"/>
                  </a:solidFill>
                  <a:latin typeface="黑体" panose="02010609060101010101" pitchFamily="49" charset="-122"/>
                  <a:ea typeface="黑体" panose="02010609060101010101" pitchFamily="49" charset="-122"/>
                </a:rPr>
                <a:t>气虚血滞，脉络瘀阻</a:t>
              </a:r>
            </a:p>
            <a:p>
              <a:endParaRPr lang="zh-CN" altLang="en-US" sz="2000" b="1" dirty="0">
                <a:solidFill>
                  <a:srgbClr val="FFFFFF"/>
                </a:solidFill>
                <a:latin typeface="黑体" panose="02010609060101010101" pitchFamily="49" charset="-122"/>
                <a:ea typeface="黑体" panose="02010609060101010101" pitchFamily="49" charset="-122"/>
              </a:endParaRPr>
            </a:p>
            <a:p>
              <a:r>
                <a:rPr lang="zh-CN" altLang="en-US" sz="2000" b="1" dirty="0">
                  <a:solidFill>
                    <a:srgbClr val="FFFFFF"/>
                  </a:solidFill>
                  <a:latin typeface="黑体" panose="02010609060101010101" pitchFamily="49" charset="-122"/>
                  <a:ea typeface="黑体" panose="02010609060101010101" pitchFamily="49" charset="-122"/>
                </a:rPr>
                <a:t>治疗方案：针灸治疗，日一次，</a:t>
              </a:r>
              <a:r>
                <a:rPr lang="en-US" altLang="zh-CN" sz="2000" b="1" dirty="0">
                  <a:solidFill>
                    <a:srgbClr val="FFFFFF"/>
                  </a:solidFill>
                  <a:latin typeface="黑体" panose="02010609060101010101" pitchFamily="49" charset="-122"/>
                  <a:ea typeface="黑体" panose="02010609060101010101" pitchFamily="49" charset="-122"/>
                </a:rPr>
                <a:t>7</a:t>
              </a:r>
              <a:r>
                <a:rPr lang="zh-CN" altLang="en-US" sz="2000" b="1" dirty="0">
                  <a:solidFill>
                    <a:srgbClr val="FFFFFF"/>
                  </a:solidFill>
                  <a:latin typeface="黑体" panose="02010609060101010101" pitchFamily="49" charset="-122"/>
                  <a:ea typeface="黑体" panose="02010609060101010101" pitchFamily="49" charset="-122"/>
                </a:rPr>
                <a:t>次</a:t>
              </a:r>
              <a:r>
                <a:rPr lang="en-US" altLang="zh-CN" sz="2000" b="1" dirty="0">
                  <a:solidFill>
                    <a:srgbClr val="FFFFFF"/>
                  </a:solidFill>
                  <a:latin typeface="黑体" panose="02010609060101010101" pitchFamily="49" charset="-122"/>
                  <a:ea typeface="黑体" panose="02010609060101010101" pitchFamily="49" charset="-122"/>
                </a:rPr>
                <a:t>1</a:t>
              </a:r>
              <a:r>
                <a:rPr lang="zh-CN" altLang="en-US" sz="2000" b="1" dirty="0">
                  <a:solidFill>
                    <a:srgbClr val="FFFFFF"/>
                  </a:solidFill>
                  <a:latin typeface="黑体" panose="02010609060101010101" pitchFamily="49" charset="-122"/>
                  <a:ea typeface="黑体" panose="02010609060101010101" pitchFamily="49" charset="-122"/>
                </a:rPr>
                <a:t>疗程，取穴如下：</a:t>
              </a:r>
            </a:p>
            <a:p>
              <a:r>
                <a:rPr lang="zh-CN" altLang="en-US" sz="2000" b="1" dirty="0">
                  <a:solidFill>
                    <a:srgbClr val="FF0000"/>
                  </a:solidFill>
                  <a:latin typeface="黑体" panose="02010609060101010101" pitchFamily="49" charset="-122"/>
                  <a:ea typeface="黑体" panose="02010609060101010101" pitchFamily="49" charset="-122"/>
                </a:rPr>
                <a:t>百会</a:t>
              </a:r>
              <a:r>
                <a:rPr lang="zh-CN" altLang="en-US" sz="2000" b="1" dirty="0">
                  <a:solidFill>
                    <a:srgbClr val="FFFFFF"/>
                  </a:solidFill>
                  <a:latin typeface="黑体" panose="02010609060101010101" pitchFamily="49" charset="-122"/>
                  <a:ea typeface="黑体" panose="02010609060101010101" pitchFamily="49" charset="-122"/>
                </a:rPr>
                <a:t>、肩髃、曲池、外关、</a:t>
              </a:r>
              <a:r>
                <a:rPr lang="zh-CN" altLang="en-US" sz="2000" b="1" dirty="0">
                  <a:solidFill>
                    <a:srgbClr val="FF0000"/>
                  </a:solidFill>
                  <a:latin typeface="黑体" panose="02010609060101010101" pitchFamily="49" charset="-122"/>
                  <a:ea typeface="黑体" panose="02010609060101010101" pitchFamily="49" charset="-122"/>
                </a:rPr>
                <a:t>内关</a:t>
              </a:r>
              <a:r>
                <a:rPr lang="zh-CN" altLang="en-US" sz="2000" b="1" dirty="0">
                  <a:solidFill>
                    <a:srgbClr val="FFFFFF"/>
                  </a:solidFill>
                  <a:latin typeface="黑体" panose="02010609060101010101" pitchFamily="49" charset="-122"/>
                  <a:ea typeface="黑体" panose="02010609060101010101" pitchFamily="49" charset="-122"/>
                </a:rPr>
                <a:t>、合谷、环跳、阳陵泉、</a:t>
              </a:r>
              <a:r>
                <a:rPr lang="zh-CN" altLang="en-US" sz="2000" b="1" dirty="0">
                  <a:solidFill>
                    <a:srgbClr val="FF0000"/>
                  </a:solidFill>
                  <a:latin typeface="黑体" panose="02010609060101010101" pitchFamily="49" charset="-122"/>
                  <a:ea typeface="黑体" panose="02010609060101010101" pitchFamily="49" charset="-122"/>
                </a:rPr>
                <a:t>足三里</a:t>
              </a:r>
              <a:r>
                <a:rPr lang="zh-CN" altLang="en-US" sz="2000" b="1" dirty="0">
                  <a:solidFill>
                    <a:srgbClr val="FFFFFF"/>
                  </a:solidFill>
                  <a:latin typeface="黑体" panose="02010609060101010101" pitchFamily="49" charset="-122"/>
                  <a:ea typeface="黑体" panose="02010609060101010101" pitchFamily="49" charset="-122"/>
                </a:rPr>
                <a:t>（双）、昆仑，</a:t>
              </a:r>
            </a:p>
            <a:p>
              <a:r>
                <a:rPr lang="zh-CN" altLang="en-US" sz="2000" b="1" dirty="0">
                  <a:solidFill>
                    <a:srgbClr val="FFFFFF"/>
                  </a:solidFill>
                  <a:latin typeface="黑体" panose="02010609060101010101" pitchFamily="49" charset="-122"/>
                  <a:ea typeface="黑体" panose="02010609060101010101" pitchFamily="49" charset="-122"/>
                </a:rPr>
                <a:t>治疗</a:t>
              </a:r>
              <a:r>
                <a:rPr lang="en-US" altLang="zh-CN" sz="2000" b="1" dirty="0">
                  <a:solidFill>
                    <a:srgbClr val="FFFFFF"/>
                  </a:solidFill>
                  <a:latin typeface="黑体" panose="02010609060101010101" pitchFamily="49" charset="-122"/>
                  <a:ea typeface="黑体" panose="02010609060101010101" pitchFamily="49" charset="-122"/>
                </a:rPr>
                <a:t>2</a:t>
              </a:r>
              <a:r>
                <a:rPr lang="zh-CN" altLang="en-US" sz="2000" b="1" dirty="0">
                  <a:solidFill>
                    <a:srgbClr val="FFFFFF"/>
                  </a:solidFill>
                  <a:latin typeface="黑体" panose="02010609060101010101" pitchFamily="49" charset="-122"/>
                  <a:ea typeface="黑体" panose="02010609060101010101" pitchFamily="49" charset="-122"/>
                </a:rPr>
                <a:t>疗程后，肌力提高，眩晕症状明显改善，右侧肢体力量提高，站立时间延长。</a:t>
              </a:r>
            </a:p>
          </p:txBody>
        </p:sp>
      </p:grpSp>
      <p:sp>
        <p:nvSpPr>
          <p:cNvPr id="2" name="文本框 1"/>
          <p:cNvSpPr txBox="1"/>
          <p:nvPr/>
        </p:nvSpPr>
        <p:spPr>
          <a:xfrm>
            <a:off x="644525" y="1094740"/>
            <a:ext cx="2976880" cy="645160"/>
          </a:xfrm>
          <a:prstGeom prst="rect">
            <a:avLst/>
          </a:prstGeom>
          <a:noFill/>
        </p:spPr>
        <p:txBody>
          <a:bodyPr wrap="square" rtlCol="0">
            <a:spAutoFit/>
          </a:bodyPr>
          <a:lstStyle/>
          <a:p>
            <a:r>
              <a:rPr lang="zh-CN" altLang="en-US" dirty="0">
                <a:solidFill>
                  <a:srgbClr val="477DEA">
                    <a:lumMod val="50000"/>
                  </a:srgbClr>
                </a:solidFill>
                <a:sym typeface="+mn-ea"/>
              </a:rPr>
              <a:t>Medical </a:t>
            </a:r>
            <a:r>
              <a:rPr lang="en-US" altLang="zh-CN" dirty="0">
                <a:solidFill>
                  <a:srgbClr val="477DEA">
                    <a:lumMod val="50000"/>
                  </a:srgbClr>
                </a:solidFill>
                <a:sym typeface="+mn-ea"/>
              </a:rPr>
              <a:t>R</a:t>
            </a:r>
            <a:r>
              <a:rPr lang="zh-CN" altLang="en-US" dirty="0">
                <a:solidFill>
                  <a:srgbClr val="477DEA">
                    <a:lumMod val="50000"/>
                  </a:srgbClr>
                </a:solidFill>
                <a:sym typeface="+mn-ea"/>
              </a:rPr>
              <a:t>ecord </a:t>
            </a:r>
            <a:r>
              <a:rPr lang="en-US" altLang="zh-CN" dirty="0">
                <a:solidFill>
                  <a:srgbClr val="477DEA">
                    <a:lumMod val="50000"/>
                  </a:srgbClr>
                </a:solidFill>
                <a:sym typeface="+mn-ea"/>
              </a:rPr>
              <a:t>A</a:t>
            </a:r>
            <a:r>
              <a:rPr lang="zh-CN" altLang="en-US" dirty="0">
                <a:solidFill>
                  <a:srgbClr val="477DEA">
                    <a:lumMod val="50000"/>
                  </a:srgbClr>
                </a:solidFill>
                <a:sym typeface="+mn-ea"/>
              </a:rPr>
              <a:t>nalysis</a:t>
            </a:r>
            <a:endParaRPr lang="zh-CN" altLang="en-US">
              <a:solidFill>
                <a:srgbClr val="000000"/>
              </a:solidFill>
            </a:endParaRPr>
          </a:p>
          <a:p>
            <a:endParaRPr lang="zh-CN" altLang="en-US">
              <a:solidFill>
                <a:srgbClr val="000000"/>
              </a:solidFill>
            </a:endParaRPr>
          </a:p>
        </p:txBody>
      </p:sp>
      <p:sp>
        <p:nvSpPr>
          <p:cNvPr id="3" name="文本框 2"/>
          <p:cNvSpPr txBox="1"/>
          <p:nvPr/>
        </p:nvSpPr>
        <p:spPr>
          <a:xfrm>
            <a:off x="1009015" y="3983990"/>
            <a:ext cx="10598785" cy="1568450"/>
          </a:xfrm>
          <a:prstGeom prst="rect">
            <a:avLst/>
          </a:prstGeom>
          <a:noFill/>
        </p:spPr>
        <p:txBody>
          <a:bodyPr wrap="square" rtlCol="0">
            <a:spAutoFit/>
          </a:bodyPr>
          <a:lstStyle/>
          <a:p>
            <a:r>
              <a:rPr lang="en-US" altLang="zh-CN" sz="1600" b="1" dirty="0">
                <a:solidFill>
                  <a:srgbClr val="FFFFFF"/>
                </a:solidFill>
                <a:sym typeface="+mn-ea"/>
              </a:rPr>
              <a:t>Diagnosis: Western medicine diagnosis:Cerebral infarction sequelae</a:t>
            </a:r>
          </a:p>
          <a:p>
            <a:r>
              <a:rPr lang="en-US" altLang="zh-CN" sz="1600" b="1" dirty="0">
                <a:solidFill>
                  <a:srgbClr val="FFFFFF"/>
                </a:solidFill>
                <a:sym typeface="+mn-ea"/>
              </a:rPr>
              <a:t>TCM diagnosis: Stroke——Qi deficiency and blood stasis</a:t>
            </a:r>
          </a:p>
          <a:p>
            <a:r>
              <a:rPr lang="en-US" altLang="zh-CN" sz="1600" b="1" dirty="0">
                <a:solidFill>
                  <a:srgbClr val="FFFFFF"/>
                </a:solidFill>
                <a:sym typeface="+mn-ea"/>
              </a:rPr>
              <a:t>Treatment plan:acupuncture treatment, once a day, 7 times a course of treatment, </a:t>
            </a:r>
            <a:r>
              <a:rPr lang="en-US" altLang="zh-CN" sz="1600" b="1" dirty="0" err="1">
                <a:solidFill>
                  <a:srgbClr val="FFFFFF"/>
                </a:solidFill>
                <a:sym typeface="+mn-ea"/>
              </a:rPr>
              <a:t>acupoints</a:t>
            </a:r>
            <a:r>
              <a:rPr lang="en-US" altLang="zh-CN" sz="1600" b="1" dirty="0">
                <a:solidFill>
                  <a:srgbClr val="FFFFFF"/>
                </a:solidFill>
                <a:sym typeface="+mn-ea"/>
              </a:rPr>
              <a:t> are as follows:</a:t>
            </a:r>
          </a:p>
          <a:p>
            <a:r>
              <a:rPr lang="en-US" altLang="zh-CN" sz="1600" b="1" dirty="0">
                <a:solidFill>
                  <a:srgbClr val="FFFFFF"/>
                </a:solidFill>
                <a:sym typeface="+mn-ea"/>
              </a:rPr>
              <a:t>Baihui,Jianyu,Quchi,Waiguan,Neiguan,Hegu,Huantiao,Yanglingquan,Zusanli(double),Kunlun.</a:t>
            </a:r>
            <a:endParaRPr lang="en-US" altLang="zh-CN" sz="1600" b="1" dirty="0">
              <a:solidFill>
                <a:srgbClr val="FFFFFF"/>
              </a:solidFill>
            </a:endParaRPr>
          </a:p>
          <a:p>
            <a:r>
              <a:rPr lang="en-US" altLang="zh-CN" sz="1600" b="1" dirty="0">
                <a:solidFill>
                  <a:srgbClr val="FFFFFF"/>
                </a:solidFill>
                <a:sym typeface="+mn-ea"/>
              </a:rPr>
              <a:t>After 2 courses of treatment, the muscle strength is improved, the symptoms of vertigo are obviously improved, the strength of the right limb is improved, and the standing time is prolonged.</a:t>
            </a:r>
          </a:p>
        </p:txBody>
      </p:sp>
    </p:spTree>
    <p:extLst>
      <p:ext uri="{BB962C8B-B14F-4D97-AF65-F5344CB8AC3E}">
        <p14:creationId xmlns:p14="http://schemas.microsoft.com/office/powerpoint/2010/main" val="8914254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200025" y="730250"/>
            <a:ext cx="11541760" cy="6077585"/>
            <a:chOff x="9885" y="5247"/>
            <a:chExt cx="8762" cy="3396"/>
          </a:xfrm>
          <a:solidFill>
            <a:schemeClr val="accent3">
              <a:lumMod val="60000"/>
              <a:lumOff val="40000"/>
            </a:schemeClr>
          </a:solidFill>
        </p:grpSpPr>
        <p:sp>
          <p:nvSpPr>
            <p:cNvPr id="16" name="横卷形 15"/>
            <p:cNvSpPr/>
            <p:nvPr/>
          </p:nvSpPr>
          <p:spPr>
            <a:xfrm>
              <a:off x="9885" y="5247"/>
              <a:ext cx="8762" cy="3396"/>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502" y="5776"/>
              <a:ext cx="8047" cy="980"/>
            </a:xfrm>
            <a:prstGeom prst="rect">
              <a:avLst/>
            </a:prstGeom>
            <a:grpFill/>
          </p:spPr>
          <p:txBody>
            <a:bodyPr wrap="square" rtlCol="0">
              <a:spAutoFit/>
            </a:bodyPr>
            <a:lstStyle/>
            <a:p>
              <a:r>
                <a:rPr lang="zh-CN" altLang="en-US" b="1" dirty="0">
                  <a:latin typeface="黑体" panose="02010609060101010101" pitchFamily="49" charset="-122"/>
                  <a:ea typeface="黑体" panose="02010609060101010101" pitchFamily="49" charset="-122"/>
                </a:rPr>
                <a:t>陈某，男，</a:t>
              </a:r>
              <a:r>
                <a:rPr lang="en-US" altLang="zh-CN" b="1" dirty="0">
                  <a:latin typeface="黑体" panose="02010609060101010101" pitchFamily="49" charset="-122"/>
                  <a:ea typeface="黑体" panose="02010609060101010101" pitchFamily="49" charset="-122"/>
                </a:rPr>
                <a:t>52</a:t>
              </a:r>
              <a:r>
                <a:rPr lang="zh-CN" altLang="en-US" b="1" dirty="0">
                  <a:latin typeface="黑体" panose="02010609060101010101" pitchFamily="49" charset="-122"/>
                  <a:ea typeface="黑体" panose="02010609060101010101" pitchFamily="49" charset="-122"/>
                </a:rPr>
                <a:t>岁。</a:t>
              </a:r>
            </a:p>
            <a:p>
              <a:r>
                <a:rPr lang="zh-CN" altLang="en-US" b="1" dirty="0">
                  <a:latin typeface="黑体" panose="02010609060101010101" pitchFamily="49" charset="-122"/>
                  <a:ea typeface="黑体" panose="02010609060101010101" pitchFamily="49" charset="-122"/>
                </a:rPr>
                <a:t>主诉：左侧肢体活动不便</a:t>
              </a:r>
              <a:r>
                <a:rPr lang="en-US" altLang="zh-CN" b="1" dirty="0">
                  <a:latin typeface="黑体" panose="02010609060101010101" pitchFamily="49" charset="-122"/>
                  <a:ea typeface="黑体" panose="02010609060101010101" pitchFamily="49" charset="-122"/>
                </a:rPr>
                <a:t>1</a:t>
              </a:r>
              <a:r>
                <a:rPr lang="zh-CN" altLang="en-US" b="1" dirty="0">
                  <a:latin typeface="黑体" panose="02010609060101010101" pitchFamily="49" charset="-122"/>
                  <a:ea typeface="黑体" panose="02010609060101010101" pitchFamily="49" charset="-122"/>
                </a:rPr>
                <a:t>年余。</a:t>
              </a:r>
            </a:p>
            <a:p>
              <a:r>
                <a:rPr lang="zh-CN" altLang="en-US" b="1" dirty="0">
                  <a:latin typeface="黑体" panose="02010609060101010101" pitchFamily="49" charset="-122"/>
                  <a:ea typeface="黑体" panose="02010609060101010101" pitchFamily="49" charset="-122"/>
                </a:rPr>
                <a:t>现症：</a:t>
              </a:r>
              <a:r>
                <a:rPr lang="en-US" altLang="zh-CN" b="1" dirty="0">
                  <a:latin typeface="黑体" panose="02010609060101010101" pitchFamily="49" charset="-122"/>
                  <a:ea typeface="黑体" panose="02010609060101010101" pitchFamily="49" charset="-122"/>
                  <a:sym typeface="+mn-ea"/>
                </a:rPr>
                <a:t>1</a:t>
              </a:r>
              <a:r>
                <a:rPr lang="zh-CN" altLang="en-US" b="1" dirty="0">
                  <a:latin typeface="黑体" panose="02010609060101010101" pitchFamily="49" charset="-122"/>
                  <a:ea typeface="黑体" panose="02010609060101010101" pitchFamily="49" charset="-122"/>
                  <a:sym typeface="+mn-ea"/>
                </a:rPr>
                <a:t>年前患者早晨起床后发现左侧肢体活动不便，语言不利，但无头疼、头晕症</a:t>
              </a:r>
              <a:r>
                <a:rPr lang="en-US" altLang="zh-CN" b="1" dirty="0">
                  <a:latin typeface="黑体" panose="02010609060101010101" pitchFamily="49" charset="-122"/>
                  <a:ea typeface="黑体" panose="02010609060101010101" pitchFamily="49" charset="-122"/>
                  <a:sym typeface="+mn-ea"/>
                </a:rPr>
                <a:t>.</a:t>
              </a:r>
              <a:r>
                <a:rPr lang="zh-CN" altLang="en-US" b="1" dirty="0">
                  <a:latin typeface="黑体" panose="02010609060101010101" pitchFamily="49" charset="-122"/>
                  <a:ea typeface="黑体" panose="02010609060101010101" pitchFamily="49" charset="-122"/>
                  <a:sym typeface="+mn-ea"/>
                </a:rPr>
                <a:t>现患者右侧肢体活动不便，纳可，眠可，二便尚能自理。</a:t>
              </a:r>
            </a:p>
            <a:p>
              <a:r>
                <a:rPr lang="zh-CN" altLang="en-US" b="1" dirty="0">
                  <a:latin typeface="黑体" panose="02010609060101010101" pitchFamily="49" charset="-122"/>
                  <a:ea typeface="黑体" panose="02010609060101010101" pitchFamily="49" charset="-122"/>
                  <a:sym typeface="+mn-ea"/>
                </a:rPr>
                <a:t>既往史：既往体健；无“高血压、糖尿病、心脏病”病史；否认有“肝炎等传染病史。</a:t>
              </a:r>
              <a:endParaRPr lang="en-US" altLang="zh-CN" b="1" dirty="0">
                <a:latin typeface="黑体" panose="02010609060101010101" pitchFamily="49" charset="-122"/>
                <a:ea typeface="黑体" panose="02010609060101010101" pitchFamily="49" charset="-122"/>
                <a:sym typeface="+mn-ea"/>
              </a:endParaRPr>
            </a:p>
            <a:p>
              <a:r>
                <a:rPr lang="zh-CN" altLang="en-US" b="1" dirty="0">
                  <a:latin typeface="黑体" panose="02010609060101010101" pitchFamily="49" charset="-122"/>
                  <a:ea typeface="黑体" panose="02010609060101010101" pitchFamily="49" charset="-122"/>
                </a:rPr>
                <a:t>辅助检查：记忆力，计算力正常，定向力可，左上肢肌力 </a:t>
              </a:r>
              <a:r>
                <a:rPr lang="en-US" altLang="zh-CN" b="1" dirty="0">
                  <a:latin typeface="黑体" panose="02010609060101010101" pitchFamily="49" charset="-122"/>
                  <a:ea typeface="黑体" panose="02010609060101010101" pitchFamily="49" charset="-122"/>
                </a:rPr>
                <a:t>4 </a:t>
              </a:r>
              <a:r>
                <a:rPr lang="zh-CN" altLang="en-US" b="1" dirty="0">
                  <a:latin typeface="黑体" panose="02010609060101010101" pitchFamily="49" charset="-122"/>
                  <a:ea typeface="黑体" panose="02010609060101010101" pitchFamily="49" charset="-122"/>
                </a:rPr>
                <a:t>级、左下肢肌力</a:t>
              </a:r>
              <a:r>
                <a:rPr lang="en-US" altLang="zh-CN" b="1" dirty="0">
                  <a:latin typeface="黑体" panose="02010609060101010101" pitchFamily="49" charset="-122"/>
                  <a:ea typeface="黑体" panose="02010609060101010101" pitchFamily="49" charset="-122"/>
                </a:rPr>
                <a:t>4 </a:t>
              </a:r>
              <a:r>
                <a:rPr lang="zh-CN" altLang="en-US" b="1" dirty="0">
                  <a:latin typeface="黑体" panose="02010609060101010101" pitchFamily="49" charset="-122"/>
                  <a:ea typeface="黑体" panose="02010609060101010101" pitchFamily="49" charset="-122"/>
                </a:rPr>
                <a:t>级，右巴氏征（</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a:t>
              </a:r>
              <a:endParaRPr lang="zh-CN" altLang="en-US" sz="2000" b="1" dirty="0">
                <a:latin typeface="黑体" panose="02010609060101010101" pitchFamily="49" charset="-122"/>
                <a:ea typeface="黑体" panose="02010609060101010101" pitchFamily="49" charset="-122"/>
              </a:endParaRPr>
            </a:p>
          </p:txBody>
        </p:sp>
      </p:grpSp>
      <p:sp>
        <p:nvSpPr>
          <p:cNvPr id="2" name="文本框 1"/>
          <p:cNvSpPr txBox="1"/>
          <p:nvPr/>
        </p:nvSpPr>
        <p:spPr>
          <a:xfrm>
            <a:off x="644525" y="1094740"/>
            <a:ext cx="2976880" cy="645160"/>
          </a:xfrm>
          <a:prstGeom prst="rect">
            <a:avLst/>
          </a:prstGeom>
          <a:noFill/>
        </p:spPr>
        <p:txBody>
          <a:bodyPr wrap="square" rtlCol="0">
            <a:spAutoFit/>
          </a:bodyPr>
          <a:lstStyle/>
          <a:p>
            <a:r>
              <a:rPr lang="zh-CN" altLang="en-US" dirty="0">
                <a:solidFill>
                  <a:srgbClr val="477DEA">
                    <a:lumMod val="50000"/>
                  </a:srgbClr>
                </a:solidFill>
                <a:sym typeface="+mn-ea"/>
              </a:rPr>
              <a:t>Medical </a:t>
            </a:r>
            <a:r>
              <a:rPr lang="en-US" altLang="zh-CN" dirty="0">
                <a:solidFill>
                  <a:srgbClr val="477DEA">
                    <a:lumMod val="50000"/>
                  </a:srgbClr>
                </a:solidFill>
                <a:sym typeface="+mn-ea"/>
              </a:rPr>
              <a:t>R</a:t>
            </a:r>
            <a:r>
              <a:rPr lang="zh-CN" altLang="en-US" dirty="0">
                <a:solidFill>
                  <a:srgbClr val="477DEA">
                    <a:lumMod val="50000"/>
                  </a:srgbClr>
                </a:solidFill>
                <a:sym typeface="+mn-ea"/>
              </a:rPr>
              <a:t>ecord </a:t>
            </a:r>
            <a:r>
              <a:rPr lang="en-US" altLang="zh-CN" dirty="0">
                <a:solidFill>
                  <a:srgbClr val="477DEA">
                    <a:lumMod val="50000"/>
                  </a:srgbClr>
                </a:solidFill>
                <a:sym typeface="+mn-ea"/>
              </a:rPr>
              <a:t>A</a:t>
            </a:r>
            <a:r>
              <a:rPr lang="zh-CN" altLang="en-US" dirty="0">
                <a:solidFill>
                  <a:srgbClr val="477DEA">
                    <a:lumMod val="50000"/>
                  </a:srgbClr>
                </a:solidFill>
                <a:sym typeface="+mn-ea"/>
              </a:rPr>
              <a:t>nalysis</a:t>
            </a:r>
            <a:endParaRPr lang="zh-CN" altLang="en-US">
              <a:solidFill>
                <a:srgbClr val="000000"/>
              </a:solidFill>
            </a:endParaRPr>
          </a:p>
          <a:p>
            <a:endParaRPr lang="zh-CN" altLang="en-US">
              <a:solidFill>
                <a:srgbClr val="000000"/>
              </a:solidFill>
            </a:endParaRPr>
          </a:p>
        </p:txBody>
      </p:sp>
      <p:sp>
        <p:nvSpPr>
          <p:cNvPr id="3" name="文本框 2"/>
          <p:cNvSpPr txBox="1"/>
          <p:nvPr/>
        </p:nvSpPr>
        <p:spPr>
          <a:xfrm>
            <a:off x="1012825" y="3657600"/>
            <a:ext cx="10617835" cy="2306955"/>
          </a:xfrm>
          <a:prstGeom prst="rect">
            <a:avLst/>
          </a:prstGeom>
          <a:noFill/>
        </p:spPr>
        <p:txBody>
          <a:bodyPr wrap="square" rtlCol="0">
            <a:spAutoFit/>
          </a:bodyPr>
          <a:lstStyle/>
          <a:p>
            <a:pPr algn="just"/>
            <a:r>
              <a:rPr lang="en-US" altLang="zh-CN" sz="1600" b="1" dirty="0">
                <a:sym typeface="+mn-ea"/>
              </a:rPr>
              <a:t>Chen, male, 52 years old.</a:t>
            </a:r>
          </a:p>
          <a:p>
            <a:pPr algn="just"/>
            <a:r>
              <a:rPr lang="en-US" altLang="zh-CN" sz="1600" b="1" dirty="0">
                <a:sym typeface="+mn-ea"/>
              </a:rPr>
              <a:t>Chief Complaint:The left side of the limbs is inconvenient for more than 1 year.</a:t>
            </a:r>
          </a:p>
          <a:p>
            <a:pPr algn="just"/>
            <a:r>
              <a:rPr lang="en-US" altLang="zh-CN" sz="1600" b="1" dirty="0">
                <a:sym typeface="+mn-ea"/>
              </a:rPr>
              <a:t>Current medical history:One year ago, when the patient got up in the morning, he found that the left side of the limb was inconvenient, and the talking was unfavorable, but there was no headache or dizziness.Eating,sleeping and bowel movements are normal.</a:t>
            </a:r>
          </a:p>
          <a:p>
            <a:pPr algn="just"/>
            <a:r>
              <a:rPr lang="en-US" altLang="zh-CN" sz="1600" b="1" dirty="0">
                <a:sym typeface="+mn-ea"/>
              </a:rPr>
              <a:t>Past history:He was healthy in the past.No history of "hypertension, diabetes, heart disease".Denied the history of infectious diseases such as hepatitis.</a:t>
            </a:r>
          </a:p>
          <a:p>
            <a:pPr algn="just"/>
            <a:r>
              <a:rPr lang="en-US" altLang="zh-CN" sz="1600" b="1" dirty="0">
                <a:sym typeface="+mn-ea"/>
              </a:rPr>
              <a:t>Supplementary Examination:Memory and computing power are normal.The left upper limb muscle strength 4, left lower limb muscle strength 4, right Babinskin sign (+).</a:t>
            </a:r>
          </a:p>
        </p:txBody>
      </p:sp>
    </p:spTree>
    <p:extLst>
      <p:ext uri="{BB962C8B-B14F-4D97-AF65-F5344CB8AC3E}">
        <p14:creationId xmlns:p14="http://schemas.microsoft.com/office/powerpoint/2010/main" val="114256791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276225" y="844550"/>
            <a:ext cx="11558905" cy="5817870"/>
            <a:chOff x="9871" y="5247"/>
            <a:chExt cx="8762" cy="3396"/>
          </a:xfrm>
          <a:solidFill>
            <a:schemeClr val="accent3">
              <a:lumMod val="60000"/>
              <a:lumOff val="40000"/>
            </a:schemeClr>
          </a:solidFill>
        </p:grpSpPr>
        <p:sp>
          <p:nvSpPr>
            <p:cNvPr id="16" name="横卷形 15"/>
            <p:cNvSpPr/>
            <p:nvPr/>
          </p:nvSpPr>
          <p:spPr>
            <a:xfrm>
              <a:off x="9871" y="5247"/>
              <a:ext cx="8762" cy="3396"/>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464" y="5832"/>
              <a:ext cx="8056" cy="1131"/>
            </a:xfrm>
            <a:prstGeom prst="rect">
              <a:avLst/>
            </a:prstGeom>
            <a:grpFill/>
          </p:spPr>
          <p:txBody>
            <a:bodyPr wrap="square" rtlCol="0">
              <a:spAutoFit/>
            </a:bodyPr>
            <a:lstStyle/>
            <a:p>
              <a:r>
                <a:rPr lang="zh-CN" altLang="en-US" sz="2000" b="1" dirty="0">
                  <a:latin typeface="黑体" panose="02010609060101010101" pitchFamily="49" charset="-122"/>
                  <a:ea typeface="黑体" panose="02010609060101010101" pitchFamily="49" charset="-122"/>
                </a:rPr>
                <a:t>诊断：西医诊断：脑梗塞后遗症</a:t>
              </a:r>
            </a:p>
            <a:p>
              <a:r>
                <a:rPr lang="zh-CN" altLang="en-US" sz="2000" b="1" dirty="0">
                  <a:latin typeface="黑体" panose="02010609060101010101" pitchFamily="49" charset="-122"/>
                  <a:ea typeface="黑体" panose="02010609060101010101" pitchFamily="49" charset="-122"/>
                </a:rPr>
                <a:t>      中医诊断：中风</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浊痰阻络型</a:t>
              </a:r>
            </a:p>
            <a:p>
              <a:r>
                <a:rPr lang="zh-CN" altLang="en-US" sz="2000" b="1" dirty="0">
                  <a:latin typeface="黑体" panose="02010609060101010101" pitchFamily="49" charset="-122"/>
                  <a:ea typeface="黑体" panose="02010609060101010101" pitchFamily="49" charset="-122"/>
                </a:rPr>
                <a:t>治疗方案：针灸治疗，日一次，</a:t>
              </a:r>
              <a:r>
                <a:rPr lang="en-US" altLang="zh-CN" sz="2000" b="1" dirty="0">
                  <a:latin typeface="黑体" panose="02010609060101010101" pitchFamily="49" charset="-122"/>
                  <a:ea typeface="黑体" panose="02010609060101010101" pitchFamily="49" charset="-122"/>
                </a:rPr>
                <a:t>7</a:t>
              </a:r>
              <a:r>
                <a:rPr lang="zh-CN" altLang="en-US" sz="2000" b="1" dirty="0">
                  <a:latin typeface="黑体" panose="02010609060101010101" pitchFamily="49" charset="-122"/>
                  <a:ea typeface="黑体" panose="02010609060101010101" pitchFamily="49" charset="-122"/>
                </a:rPr>
                <a:t>次</a:t>
              </a:r>
              <a:r>
                <a:rPr lang="en-US" altLang="zh-CN" sz="2000" b="1" dirty="0">
                  <a:latin typeface="黑体" panose="02010609060101010101" pitchFamily="49" charset="-122"/>
                  <a:ea typeface="黑体" panose="02010609060101010101" pitchFamily="49" charset="-122"/>
                </a:rPr>
                <a:t>1</a:t>
              </a:r>
              <a:r>
                <a:rPr lang="zh-CN" altLang="en-US" sz="2000" b="1" dirty="0">
                  <a:latin typeface="黑体" panose="02010609060101010101" pitchFamily="49" charset="-122"/>
                  <a:ea typeface="黑体" panose="02010609060101010101" pitchFamily="49" charset="-122"/>
                </a:rPr>
                <a:t>疗程，取穴如下：</a:t>
              </a:r>
            </a:p>
            <a:p>
              <a:r>
                <a:rPr lang="zh-CN" altLang="en-US" sz="2000" b="1" dirty="0">
                  <a:latin typeface="黑体" panose="02010609060101010101" pitchFamily="49" charset="-122"/>
                  <a:ea typeface="黑体" panose="02010609060101010101" pitchFamily="49" charset="-122"/>
                </a:rPr>
                <a:t>百会、内关、足三里（双）、肩髃、曲池、外关、合谷、环跳、阳陵泉</a:t>
              </a:r>
            </a:p>
            <a:p>
              <a:r>
                <a:rPr lang="zh-CN" altLang="en-US" sz="2000" b="1" dirty="0">
                  <a:latin typeface="黑体" panose="02010609060101010101" pitchFamily="49" charset="-122"/>
                  <a:ea typeface="黑体" panose="02010609060101010101" pitchFamily="49" charset="-122"/>
                </a:rPr>
                <a:t>治疗</a:t>
              </a:r>
              <a:r>
                <a:rPr lang="en-US" altLang="zh-CN" sz="2000" b="1" dirty="0">
                  <a:latin typeface="黑体" panose="02010609060101010101" pitchFamily="49" charset="-122"/>
                  <a:ea typeface="黑体" panose="02010609060101010101" pitchFamily="49" charset="-122"/>
                </a:rPr>
                <a:t>2</a:t>
              </a:r>
              <a:r>
                <a:rPr lang="zh-CN" altLang="en-US" sz="2000" b="1" dirty="0">
                  <a:latin typeface="黑体" panose="02010609060101010101" pitchFamily="49" charset="-122"/>
                  <a:ea typeface="黑体" panose="02010609060101010101" pitchFamily="49" charset="-122"/>
                </a:rPr>
                <a:t>疗程后，患者语言功能出现改善，需进一步治疗。</a:t>
              </a:r>
              <a:r>
                <a:rPr lang="zh-CN" altLang="en-US" sz="2000" b="1" dirty="0">
                  <a:latin typeface="黑体" panose="02010609060101010101" pitchFamily="49" charset="-122"/>
                  <a:ea typeface="黑体" panose="02010609060101010101" pitchFamily="49" charset="-122"/>
                  <a:sym typeface="+mn-ea"/>
                </a:rPr>
                <a:t>左</a:t>
              </a:r>
              <a:r>
                <a:rPr lang="zh-CN" altLang="en-US" sz="2000" b="1" dirty="0">
                  <a:latin typeface="黑体" panose="02010609060101010101" pitchFamily="49" charset="-122"/>
                  <a:ea typeface="黑体" panose="02010609060101010101" pitchFamily="49" charset="-122"/>
                </a:rPr>
                <a:t>肢肌力提高，头脑清明，站立时间延长。</a:t>
              </a:r>
            </a:p>
          </p:txBody>
        </p:sp>
      </p:grpSp>
      <p:sp>
        <p:nvSpPr>
          <p:cNvPr id="2" name="文本框 1"/>
          <p:cNvSpPr txBox="1"/>
          <p:nvPr/>
        </p:nvSpPr>
        <p:spPr>
          <a:xfrm>
            <a:off x="644525" y="1094740"/>
            <a:ext cx="2976880" cy="645160"/>
          </a:xfrm>
          <a:prstGeom prst="rect">
            <a:avLst/>
          </a:prstGeom>
          <a:noFill/>
        </p:spPr>
        <p:txBody>
          <a:bodyPr wrap="square" rtlCol="0">
            <a:spAutoFit/>
          </a:bodyPr>
          <a:lstStyle/>
          <a:p>
            <a:r>
              <a:rPr lang="zh-CN" altLang="en-US" dirty="0">
                <a:solidFill>
                  <a:srgbClr val="477DEA">
                    <a:lumMod val="50000"/>
                  </a:srgbClr>
                </a:solidFill>
                <a:sym typeface="+mn-ea"/>
              </a:rPr>
              <a:t>Medical </a:t>
            </a:r>
            <a:r>
              <a:rPr lang="en-US" altLang="zh-CN" dirty="0">
                <a:solidFill>
                  <a:srgbClr val="477DEA">
                    <a:lumMod val="50000"/>
                  </a:srgbClr>
                </a:solidFill>
                <a:sym typeface="+mn-ea"/>
              </a:rPr>
              <a:t>R</a:t>
            </a:r>
            <a:r>
              <a:rPr lang="zh-CN" altLang="en-US" dirty="0">
                <a:solidFill>
                  <a:srgbClr val="477DEA">
                    <a:lumMod val="50000"/>
                  </a:srgbClr>
                </a:solidFill>
                <a:sym typeface="+mn-ea"/>
              </a:rPr>
              <a:t>ecord </a:t>
            </a:r>
            <a:r>
              <a:rPr lang="en-US" altLang="zh-CN" dirty="0">
                <a:solidFill>
                  <a:srgbClr val="477DEA">
                    <a:lumMod val="50000"/>
                  </a:srgbClr>
                </a:solidFill>
                <a:sym typeface="+mn-ea"/>
              </a:rPr>
              <a:t>A</a:t>
            </a:r>
            <a:r>
              <a:rPr lang="zh-CN" altLang="en-US" dirty="0">
                <a:solidFill>
                  <a:srgbClr val="477DEA">
                    <a:lumMod val="50000"/>
                  </a:srgbClr>
                </a:solidFill>
                <a:sym typeface="+mn-ea"/>
              </a:rPr>
              <a:t>nalysis</a:t>
            </a:r>
            <a:endParaRPr lang="zh-CN" altLang="en-US">
              <a:solidFill>
                <a:srgbClr val="000000"/>
              </a:solidFill>
            </a:endParaRPr>
          </a:p>
          <a:p>
            <a:endParaRPr lang="zh-CN" altLang="en-US">
              <a:solidFill>
                <a:srgbClr val="000000"/>
              </a:solidFill>
            </a:endParaRPr>
          </a:p>
        </p:txBody>
      </p:sp>
      <p:sp>
        <p:nvSpPr>
          <p:cNvPr id="3" name="文本框 2"/>
          <p:cNvSpPr txBox="1"/>
          <p:nvPr/>
        </p:nvSpPr>
        <p:spPr>
          <a:xfrm>
            <a:off x="1085850" y="4048760"/>
            <a:ext cx="10749280" cy="1569660"/>
          </a:xfrm>
          <a:prstGeom prst="rect">
            <a:avLst/>
          </a:prstGeom>
          <a:noFill/>
        </p:spPr>
        <p:txBody>
          <a:bodyPr wrap="square" rtlCol="0">
            <a:spAutoFit/>
          </a:bodyPr>
          <a:lstStyle/>
          <a:p>
            <a:r>
              <a:rPr lang="en-US" altLang="zh-CN" sz="1600" b="1" dirty="0">
                <a:sym typeface="+mn-ea"/>
              </a:rPr>
              <a:t>Diagnosis: Western medicine diagnosis:Cerebral infarction sequelae</a:t>
            </a:r>
          </a:p>
          <a:p>
            <a:r>
              <a:rPr lang="en-US" altLang="zh-CN" sz="1600" b="1" dirty="0">
                <a:sym typeface="+mn-ea"/>
              </a:rPr>
              <a:t>TCM diagnosis: Stroke——Turbid phlegm Blocking meridians</a:t>
            </a:r>
          </a:p>
          <a:p>
            <a:r>
              <a:rPr lang="en-US" altLang="zh-CN" sz="1600" b="1" dirty="0">
                <a:sym typeface="+mn-ea"/>
              </a:rPr>
              <a:t>Treatment plan:acupuncture treatment, once a day, 7 times a course of treatment, </a:t>
            </a:r>
            <a:r>
              <a:rPr lang="en-US" altLang="zh-CN" sz="1600" b="1" dirty="0" err="1">
                <a:sym typeface="+mn-ea"/>
              </a:rPr>
              <a:t>acupoints</a:t>
            </a:r>
            <a:r>
              <a:rPr lang="en-US" altLang="zh-CN" sz="1600" b="1" dirty="0">
                <a:sym typeface="+mn-ea"/>
              </a:rPr>
              <a:t> are as follows:Baihui,Neiguan,Zusanli(double),Jianyu,Quchi,Waiguan,Hegu,Huantiao,Yanglingquan.</a:t>
            </a:r>
          </a:p>
          <a:p>
            <a:r>
              <a:rPr lang="en-US" altLang="zh-CN" sz="1600" b="1" dirty="0">
                <a:sym typeface="+mn-ea"/>
              </a:rPr>
              <a:t>After 2 courses of treatment, the patient's language function improved and further treatment was needed. The muscle strength of the left limb is improved, the mind is clear, and the standing time is prolonged.</a:t>
            </a:r>
          </a:p>
        </p:txBody>
      </p:sp>
    </p:spTree>
    <p:extLst>
      <p:ext uri="{BB962C8B-B14F-4D97-AF65-F5344CB8AC3E}">
        <p14:creationId xmlns:p14="http://schemas.microsoft.com/office/powerpoint/2010/main" val="132454478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195580" y="720725"/>
            <a:ext cx="11863070" cy="6094730"/>
            <a:chOff x="9885" y="5247"/>
            <a:chExt cx="8762" cy="3396"/>
          </a:xfrm>
          <a:solidFill>
            <a:schemeClr val="accent6">
              <a:lumMod val="60000"/>
              <a:lumOff val="40000"/>
            </a:schemeClr>
          </a:solidFill>
        </p:grpSpPr>
        <p:sp>
          <p:nvSpPr>
            <p:cNvPr id="16" name="横卷形 15"/>
            <p:cNvSpPr/>
            <p:nvPr/>
          </p:nvSpPr>
          <p:spPr>
            <a:xfrm>
              <a:off x="9885" y="5247"/>
              <a:ext cx="8762" cy="3396"/>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457" y="5719"/>
              <a:ext cx="8190" cy="1285"/>
            </a:xfrm>
            <a:prstGeom prst="rect">
              <a:avLst/>
            </a:prstGeom>
            <a:grpFill/>
          </p:spPr>
          <p:txBody>
            <a:bodyPr wrap="square" rtlCol="0">
              <a:spAutoFit/>
            </a:bodyPr>
            <a:lstStyle/>
            <a:p>
              <a:r>
                <a:rPr lang="zh-CN" altLang="en-US" b="1" dirty="0">
                  <a:solidFill>
                    <a:srgbClr val="FFFFFF"/>
                  </a:solidFill>
                  <a:latin typeface="黑体" panose="02010609060101010101" pitchFamily="49" charset="-122"/>
                  <a:ea typeface="黑体" panose="02010609060101010101" pitchFamily="49" charset="-122"/>
                </a:rPr>
                <a:t>刘某，男，</a:t>
              </a:r>
              <a:r>
                <a:rPr lang="en-US" altLang="zh-CN" b="1" dirty="0">
                  <a:solidFill>
                    <a:srgbClr val="FFFFFF"/>
                  </a:solidFill>
                  <a:latin typeface="黑体" panose="02010609060101010101" pitchFamily="49" charset="-122"/>
                  <a:ea typeface="黑体" panose="02010609060101010101" pitchFamily="49" charset="-122"/>
                </a:rPr>
                <a:t>50</a:t>
              </a:r>
              <a:r>
                <a:rPr lang="zh-CN" altLang="en-US" b="1" dirty="0">
                  <a:solidFill>
                    <a:srgbClr val="FFFFFF"/>
                  </a:solidFill>
                  <a:latin typeface="黑体" panose="02010609060101010101" pitchFamily="49" charset="-122"/>
                  <a:ea typeface="黑体" panose="02010609060101010101" pitchFamily="49" charset="-122"/>
                </a:rPr>
                <a:t>岁。</a:t>
              </a:r>
            </a:p>
            <a:p>
              <a:r>
                <a:rPr lang="zh-CN" altLang="en-US" b="1" dirty="0">
                  <a:solidFill>
                    <a:srgbClr val="FFFFFF"/>
                  </a:solidFill>
                  <a:latin typeface="黑体" panose="02010609060101010101" pitchFamily="49" charset="-122"/>
                  <a:ea typeface="黑体" panose="02010609060101010101" pitchFamily="49" charset="-122"/>
                </a:rPr>
                <a:t>主诉： 右侧肢体活动不利</a:t>
              </a:r>
              <a:r>
                <a:rPr lang="en-US" altLang="zh-CN" b="1" dirty="0">
                  <a:solidFill>
                    <a:srgbClr val="FFFFFF"/>
                  </a:solidFill>
                  <a:latin typeface="黑体" panose="02010609060101010101" pitchFamily="49" charset="-122"/>
                  <a:ea typeface="黑体" panose="02010609060101010101" pitchFamily="49" charset="-122"/>
                </a:rPr>
                <a:t>2</a:t>
              </a:r>
              <a:r>
                <a:rPr lang="zh-CN" altLang="en-US" b="1" dirty="0">
                  <a:solidFill>
                    <a:srgbClr val="FFFFFF"/>
                  </a:solidFill>
                  <a:latin typeface="黑体" panose="02010609060101010101" pitchFamily="49" charset="-122"/>
                  <a:ea typeface="黑体" panose="02010609060101010101" pitchFamily="49" charset="-122"/>
                </a:rPr>
                <a:t>月。</a:t>
              </a:r>
            </a:p>
            <a:p>
              <a:r>
                <a:rPr lang="zh-CN" altLang="en-US" b="1" dirty="0">
                  <a:solidFill>
                    <a:srgbClr val="FFFFFF"/>
                  </a:solidFill>
                  <a:latin typeface="黑体" panose="02010609060101010101" pitchFamily="49" charset="-122"/>
                  <a:ea typeface="黑体" panose="02010609060101010101" pitchFamily="49" charset="-122"/>
                </a:rPr>
                <a:t>现症：</a:t>
              </a:r>
              <a:r>
                <a:rPr lang="zh-CN" altLang="en-US" b="1" dirty="0">
                  <a:solidFill>
                    <a:srgbClr val="FFFFFF"/>
                  </a:solidFill>
                  <a:latin typeface="黑体" panose="02010609060101010101" pitchFamily="49" charset="-122"/>
                  <a:ea typeface="黑体" panose="02010609060101010101" pitchFamily="49" charset="-122"/>
                  <a:sym typeface="+mn-ea"/>
                </a:rPr>
                <a:t>患者于</a:t>
              </a:r>
              <a:r>
                <a:rPr lang="en-US" altLang="zh-CN" b="1" dirty="0">
                  <a:solidFill>
                    <a:srgbClr val="FFFFFF"/>
                  </a:solidFill>
                  <a:latin typeface="黑体" panose="02010609060101010101" pitchFamily="49" charset="-122"/>
                  <a:ea typeface="黑体" panose="02010609060101010101" pitchFamily="49" charset="-122"/>
                  <a:sym typeface="+mn-ea"/>
                </a:rPr>
                <a:t>2</a:t>
              </a:r>
              <a:r>
                <a:rPr lang="zh-CN" altLang="en-US" b="1" dirty="0">
                  <a:solidFill>
                    <a:srgbClr val="FFFFFF"/>
                  </a:solidFill>
                  <a:latin typeface="黑体" panose="02010609060101010101" pitchFamily="49" charset="-122"/>
                  <a:ea typeface="黑体" panose="02010609060101010101" pitchFamily="49" charset="-122"/>
                  <a:sym typeface="+mn-ea"/>
                </a:rPr>
                <a:t>月前无明显诱因感右侧肢体活动不利， 伴头晕，无视物旋转，现仍有右侧肢体活动不利，刻下未闻及咳嗽、呕吐、呃逆等各种声响，未闻及异常异味，</a:t>
              </a:r>
              <a:r>
                <a:rPr lang="zh-CN" altLang="en-US" b="1" dirty="0">
                  <a:solidFill>
                    <a:srgbClr val="FFFFFF"/>
                  </a:solidFill>
                  <a:latin typeface="黑体" panose="02010609060101010101" pitchFamily="49" charset="-122"/>
                  <a:ea typeface="黑体" panose="02010609060101010101" pitchFamily="49" charset="-122"/>
                </a:rPr>
                <a:t>腰酸腿软，眩晕耳鸣，</a:t>
              </a:r>
              <a:r>
                <a:rPr lang="zh-CN" altLang="en-US" b="1" dirty="0">
                  <a:solidFill>
                    <a:srgbClr val="FFFFFF"/>
                  </a:solidFill>
                  <a:latin typeface="黑体" panose="02010609060101010101" pitchFamily="49" charset="-122"/>
                  <a:ea typeface="黑体" panose="02010609060101010101" pitchFamily="49" charset="-122"/>
                  <a:sym typeface="+mn-ea"/>
                </a:rPr>
                <a:t>舌质暗红</a:t>
              </a:r>
              <a:r>
                <a:rPr lang="en-US" altLang="zh-CN" b="1" dirty="0">
                  <a:solidFill>
                    <a:srgbClr val="FFFFFF"/>
                  </a:solidFill>
                  <a:latin typeface="黑体" panose="02010609060101010101" pitchFamily="49" charset="-122"/>
                  <a:ea typeface="黑体" panose="02010609060101010101" pitchFamily="49" charset="-122"/>
                  <a:sym typeface="+mn-ea"/>
                </a:rPr>
                <a:t>,</a:t>
              </a:r>
              <a:r>
                <a:rPr lang="zh-CN" altLang="en-US" b="1" dirty="0">
                  <a:solidFill>
                    <a:srgbClr val="FFFFFF"/>
                  </a:solidFill>
                  <a:latin typeface="黑体" panose="02010609060101010101" pitchFamily="49" charset="-122"/>
                  <a:ea typeface="黑体" panose="02010609060101010101" pitchFamily="49" charset="-122"/>
                  <a:sym typeface="+mn-ea"/>
                </a:rPr>
                <a:t>苔薄白，边有齿痕，脉弦滑。无恶心呕吐，</a:t>
              </a:r>
              <a:endParaRPr lang="en-US" altLang="zh-CN" b="1" dirty="0">
                <a:solidFill>
                  <a:srgbClr val="FFFFFF"/>
                </a:solidFill>
                <a:latin typeface="黑体" panose="02010609060101010101" pitchFamily="49" charset="-122"/>
                <a:ea typeface="黑体" panose="02010609060101010101" pitchFamily="49" charset="-122"/>
                <a:sym typeface="+mn-ea"/>
              </a:endParaRPr>
            </a:p>
            <a:p>
              <a:r>
                <a:rPr lang="zh-CN" altLang="en-US" b="1" dirty="0">
                  <a:solidFill>
                    <a:srgbClr val="FFFFFF"/>
                  </a:solidFill>
                  <a:latin typeface="黑体" panose="02010609060101010101" pitchFamily="49" charset="-122"/>
                  <a:ea typeface="黑体" panose="02010609060101010101" pitchFamily="49" charset="-122"/>
                  <a:sym typeface="+mn-ea"/>
                </a:rPr>
                <a:t>既往史：高血压病史</a:t>
              </a:r>
              <a:r>
                <a:rPr lang="en-US" altLang="zh-CN" b="1" dirty="0">
                  <a:solidFill>
                    <a:srgbClr val="FFFFFF"/>
                  </a:solidFill>
                  <a:latin typeface="黑体" panose="02010609060101010101" pitchFamily="49" charset="-122"/>
                  <a:ea typeface="黑体" panose="02010609060101010101" pitchFamily="49" charset="-122"/>
                  <a:sym typeface="+mn-ea"/>
                </a:rPr>
                <a:t>10</a:t>
              </a:r>
              <a:r>
                <a:rPr lang="zh-CN" altLang="en-US" b="1" dirty="0">
                  <a:solidFill>
                    <a:srgbClr val="FFFFFF"/>
                  </a:solidFill>
                  <a:latin typeface="黑体" panose="02010609060101010101" pitchFamily="49" charset="-122"/>
                  <a:ea typeface="黑体" panose="02010609060101010101" pitchFamily="49" charset="-122"/>
                  <a:sym typeface="+mn-ea"/>
                </a:rPr>
                <a:t>余年。无吸烟史。否认肝炎、结核等传染病史。</a:t>
              </a:r>
            </a:p>
            <a:p>
              <a:r>
                <a:rPr lang="zh-CN" altLang="en-US" b="1" dirty="0">
                  <a:solidFill>
                    <a:srgbClr val="FFFFFF"/>
                  </a:solidFill>
                  <a:latin typeface="黑体" panose="02010609060101010101" pitchFamily="49" charset="-122"/>
                  <a:ea typeface="黑体" panose="02010609060101010101" pitchFamily="49" charset="-122"/>
                </a:rPr>
                <a:t>辅助检查：头颅 </a:t>
              </a:r>
              <a:r>
                <a:rPr lang="en-US" altLang="zh-CN" b="1" dirty="0">
                  <a:solidFill>
                    <a:srgbClr val="FFFFFF"/>
                  </a:solidFill>
                  <a:latin typeface="黑体" panose="02010609060101010101" pitchFamily="49" charset="-122"/>
                  <a:ea typeface="黑体" panose="02010609060101010101" pitchFamily="49" charset="-122"/>
                </a:rPr>
                <a:t>CT</a:t>
              </a:r>
              <a:r>
                <a:rPr lang="zh-CN" altLang="en-US" b="1" dirty="0">
                  <a:solidFill>
                    <a:srgbClr val="FFFFFF"/>
                  </a:solidFill>
                  <a:latin typeface="黑体" panose="02010609060101010101" pitchFamily="49" charset="-122"/>
                  <a:ea typeface="黑体" panose="02010609060101010101" pitchFamily="49" charset="-122"/>
                </a:rPr>
                <a:t>示：脑干、右侧丘脑、双侧基底节及左侧小脑梗塞灶及软化灶。</a:t>
              </a:r>
            </a:p>
            <a:p>
              <a:endParaRPr lang="zh-CN" altLang="en-US" b="1" dirty="0">
                <a:solidFill>
                  <a:srgbClr val="FFFFFF"/>
                </a:solidFill>
                <a:latin typeface="黑体" panose="02010609060101010101" pitchFamily="49" charset="-122"/>
                <a:ea typeface="黑体" panose="02010609060101010101" pitchFamily="49" charset="-122"/>
              </a:endParaRPr>
            </a:p>
          </p:txBody>
        </p:sp>
      </p:grpSp>
      <p:sp>
        <p:nvSpPr>
          <p:cNvPr id="2" name="文本框 1"/>
          <p:cNvSpPr txBox="1"/>
          <p:nvPr/>
        </p:nvSpPr>
        <p:spPr>
          <a:xfrm>
            <a:off x="644525" y="1094740"/>
            <a:ext cx="2976880" cy="645160"/>
          </a:xfrm>
          <a:prstGeom prst="rect">
            <a:avLst/>
          </a:prstGeom>
          <a:noFill/>
        </p:spPr>
        <p:txBody>
          <a:bodyPr wrap="square" rtlCol="0">
            <a:spAutoFit/>
          </a:bodyPr>
          <a:lstStyle/>
          <a:p>
            <a:r>
              <a:rPr lang="zh-CN" altLang="en-US" dirty="0">
                <a:solidFill>
                  <a:srgbClr val="477DEA">
                    <a:lumMod val="50000"/>
                  </a:srgbClr>
                </a:solidFill>
                <a:sym typeface="+mn-ea"/>
              </a:rPr>
              <a:t>Medical </a:t>
            </a:r>
            <a:r>
              <a:rPr lang="en-US" altLang="zh-CN" dirty="0">
                <a:solidFill>
                  <a:srgbClr val="477DEA">
                    <a:lumMod val="50000"/>
                  </a:srgbClr>
                </a:solidFill>
                <a:sym typeface="+mn-ea"/>
              </a:rPr>
              <a:t>R</a:t>
            </a:r>
            <a:r>
              <a:rPr lang="zh-CN" altLang="en-US" dirty="0">
                <a:solidFill>
                  <a:srgbClr val="477DEA">
                    <a:lumMod val="50000"/>
                  </a:srgbClr>
                </a:solidFill>
                <a:sym typeface="+mn-ea"/>
              </a:rPr>
              <a:t>ecord </a:t>
            </a:r>
            <a:r>
              <a:rPr lang="en-US" altLang="zh-CN" dirty="0">
                <a:solidFill>
                  <a:srgbClr val="477DEA">
                    <a:lumMod val="50000"/>
                  </a:srgbClr>
                </a:solidFill>
                <a:sym typeface="+mn-ea"/>
              </a:rPr>
              <a:t>A</a:t>
            </a:r>
            <a:r>
              <a:rPr lang="zh-CN" altLang="en-US" dirty="0">
                <a:solidFill>
                  <a:srgbClr val="477DEA">
                    <a:lumMod val="50000"/>
                  </a:srgbClr>
                </a:solidFill>
                <a:sym typeface="+mn-ea"/>
              </a:rPr>
              <a:t>nalysis</a:t>
            </a:r>
            <a:endParaRPr lang="zh-CN" altLang="en-US">
              <a:solidFill>
                <a:srgbClr val="000000"/>
              </a:solidFill>
            </a:endParaRPr>
          </a:p>
          <a:p>
            <a:endParaRPr lang="zh-CN" altLang="en-US">
              <a:solidFill>
                <a:srgbClr val="000000"/>
              </a:solidFill>
            </a:endParaRPr>
          </a:p>
        </p:txBody>
      </p:sp>
      <p:sp>
        <p:nvSpPr>
          <p:cNvPr id="3" name="文本框 2"/>
          <p:cNvSpPr txBox="1"/>
          <p:nvPr/>
        </p:nvSpPr>
        <p:spPr>
          <a:xfrm>
            <a:off x="970280" y="3754755"/>
            <a:ext cx="11089005" cy="2461260"/>
          </a:xfrm>
          <a:prstGeom prst="rect">
            <a:avLst/>
          </a:prstGeom>
          <a:noFill/>
        </p:spPr>
        <p:txBody>
          <a:bodyPr wrap="square" rtlCol="0">
            <a:spAutoFit/>
          </a:bodyPr>
          <a:lstStyle/>
          <a:p>
            <a:pPr algn="just"/>
            <a:r>
              <a:rPr lang="en-US" altLang="zh-CN" sz="1400" b="1" dirty="0">
                <a:solidFill>
                  <a:srgbClr val="FFFFFF"/>
                </a:solidFill>
                <a:sym typeface="+mn-ea"/>
              </a:rPr>
              <a:t>Liu, male, 50 years old.</a:t>
            </a:r>
          </a:p>
          <a:p>
            <a:pPr algn="just"/>
            <a:r>
              <a:rPr lang="en-US" altLang="zh-CN" sz="1400" b="1" dirty="0">
                <a:solidFill>
                  <a:srgbClr val="FFFFFF"/>
                </a:solidFill>
                <a:sym typeface="+mn-ea"/>
              </a:rPr>
              <a:t>Chief Complaint:Physical activity on the right side is unfavorable for 2 months.</a:t>
            </a:r>
          </a:p>
          <a:p>
            <a:pPr algn="just"/>
            <a:r>
              <a:rPr lang="en-US" altLang="zh-CN" sz="1400" b="1" dirty="0">
                <a:solidFill>
                  <a:srgbClr val="FFFFFF"/>
                </a:solidFill>
                <a:sym typeface="+mn-ea"/>
              </a:rPr>
              <a:t>Current medical history:The patient had no obvious incentive to the unfavorable of physical activity on the right side before 2 months, accompanied by dizziness, no blurred vision, and there were still unfavorable activities on the right side of the limbs. There were not heard various sounds such as cough, vomiting, hiccups, etc., and no abnormal smell. Backache, weakness of both legs, dizziness, tinnitus, dark red tongue, thin white fur, tooth marks on the sides of tongue, slippery pulse. No nausea or vomiting.</a:t>
            </a:r>
          </a:p>
          <a:p>
            <a:pPr algn="just"/>
            <a:r>
              <a:rPr lang="en-US" altLang="zh-CN" sz="1400" dirty="0">
                <a:ln w="10160">
                  <a:solidFill>
                    <a:srgbClr val="FFFFFF"/>
                  </a:solidFill>
                  <a:prstDash val="solid"/>
                </a:ln>
                <a:solidFill>
                  <a:srgbClr val="FFFFFF"/>
                </a:solidFill>
                <a:effectLst>
                  <a:outerShdw blurRad="38100" dist="22860" dir="5400000" algn="tl" rotWithShape="0">
                    <a:srgbClr val="000000">
                      <a:alpha val="30000"/>
                    </a:srgbClr>
                  </a:outerShdw>
                </a:effectLst>
                <a:sym typeface="+mn-ea"/>
              </a:rPr>
              <a:t>Past history:History of hypertension for more than 10 years.No smoking history. Denied the history of infectious diseases such as hepatitis and tuberculosis.</a:t>
            </a:r>
          </a:p>
          <a:p>
            <a:pPr algn="just"/>
            <a:r>
              <a:rPr lang="en-US" altLang="zh-CN" sz="1400" dirty="0">
                <a:ln w="10160">
                  <a:solidFill>
                    <a:srgbClr val="FFFFFF"/>
                  </a:solidFill>
                  <a:prstDash val="solid"/>
                </a:ln>
                <a:solidFill>
                  <a:srgbClr val="FFFFFF"/>
                </a:solidFill>
                <a:effectLst>
                  <a:outerShdw blurRad="38100" dist="22860" dir="5400000" algn="tl" rotWithShape="0">
                    <a:srgbClr val="000000">
                      <a:alpha val="30000"/>
                    </a:srgbClr>
                  </a:outerShdw>
                </a:effectLst>
                <a:sym typeface="+mn-ea"/>
              </a:rPr>
              <a:t>Supplementary Examination:Head CT shows:Brain stem, right thalamus, bilateral basal ganglia and left cerebellar infarction and softening.</a:t>
            </a:r>
          </a:p>
          <a:p>
            <a:pPr algn="just"/>
            <a:endParaRPr lang="en-US" altLang="zh-CN" sz="1400" b="1" dirty="0">
              <a:solidFill>
                <a:srgbClr val="FFFFFF"/>
              </a:solidFill>
              <a:sym typeface="+mn-ea"/>
            </a:endParaRPr>
          </a:p>
        </p:txBody>
      </p:sp>
    </p:spTree>
    <p:extLst>
      <p:ext uri="{BB962C8B-B14F-4D97-AF65-F5344CB8AC3E}">
        <p14:creationId xmlns:p14="http://schemas.microsoft.com/office/powerpoint/2010/main" val="31419603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294640" y="872490"/>
            <a:ext cx="11603355" cy="5538470"/>
            <a:chOff x="9871" y="5247"/>
            <a:chExt cx="8762" cy="3396"/>
          </a:xfrm>
          <a:solidFill>
            <a:schemeClr val="accent6">
              <a:lumMod val="60000"/>
              <a:lumOff val="40000"/>
            </a:schemeClr>
          </a:solidFill>
        </p:grpSpPr>
        <p:sp>
          <p:nvSpPr>
            <p:cNvPr id="16" name="横卷形 15"/>
            <p:cNvSpPr/>
            <p:nvPr/>
          </p:nvSpPr>
          <p:spPr>
            <a:xfrm>
              <a:off x="9871" y="5247"/>
              <a:ext cx="8762" cy="3396"/>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485" y="5882"/>
              <a:ext cx="8056" cy="1075"/>
            </a:xfrm>
            <a:prstGeom prst="rect">
              <a:avLst/>
            </a:prstGeom>
            <a:grpFill/>
          </p:spPr>
          <p:txBody>
            <a:bodyPr wrap="square" rtlCol="0">
              <a:spAutoFit/>
            </a:bodyPr>
            <a:lstStyle/>
            <a:p>
              <a:r>
                <a:rPr lang="zh-CN" altLang="en-US" b="1" dirty="0">
                  <a:solidFill>
                    <a:srgbClr val="FFFFFF"/>
                  </a:solidFill>
                  <a:latin typeface="黑体" panose="02010609060101010101" pitchFamily="49" charset="-122"/>
                  <a:ea typeface="黑体" panose="02010609060101010101" pitchFamily="49" charset="-122"/>
                </a:rPr>
                <a:t>诊断：西医诊断：脑梗塞后遗症</a:t>
              </a:r>
            </a:p>
            <a:p>
              <a:r>
                <a:rPr lang="zh-CN" altLang="en-US" b="1" dirty="0">
                  <a:solidFill>
                    <a:srgbClr val="FFFFFF"/>
                  </a:solidFill>
                  <a:latin typeface="黑体" panose="02010609060101010101" pitchFamily="49" charset="-122"/>
                  <a:ea typeface="黑体" panose="02010609060101010101" pitchFamily="49" charset="-122"/>
                </a:rPr>
                <a:t>      中医诊断：中风</a:t>
              </a:r>
              <a:r>
                <a:rPr lang="en-US" altLang="zh-CN" b="1" dirty="0">
                  <a:solidFill>
                    <a:srgbClr val="FFFFFF"/>
                  </a:solidFill>
                  <a:latin typeface="黑体" panose="02010609060101010101" pitchFamily="49" charset="-122"/>
                  <a:ea typeface="黑体" panose="02010609060101010101" pitchFamily="49" charset="-122"/>
                </a:rPr>
                <a:t>—</a:t>
              </a:r>
              <a:r>
                <a:rPr lang="zh-CN" altLang="en-US" b="1" dirty="0">
                  <a:solidFill>
                    <a:srgbClr val="FFFFFF"/>
                  </a:solidFill>
                  <a:latin typeface="黑体" panose="02010609060101010101" pitchFamily="49" charset="-122"/>
                  <a:ea typeface="黑体" panose="02010609060101010101" pitchFamily="49" charset="-122"/>
                </a:rPr>
                <a:t>肾虚精亏型</a:t>
              </a:r>
            </a:p>
            <a:p>
              <a:r>
                <a:rPr lang="zh-CN" altLang="en-US" b="1" dirty="0">
                  <a:solidFill>
                    <a:srgbClr val="FFFFFF"/>
                  </a:solidFill>
                  <a:latin typeface="黑体" panose="02010609060101010101" pitchFamily="49" charset="-122"/>
                  <a:ea typeface="黑体" panose="02010609060101010101" pitchFamily="49" charset="-122"/>
                </a:rPr>
                <a:t>治疗方案：针灸治疗，日一次，</a:t>
              </a:r>
              <a:r>
                <a:rPr lang="en-US" altLang="zh-CN" b="1" dirty="0">
                  <a:solidFill>
                    <a:srgbClr val="FFFFFF"/>
                  </a:solidFill>
                  <a:latin typeface="黑体" panose="02010609060101010101" pitchFamily="49" charset="-122"/>
                  <a:ea typeface="黑体" panose="02010609060101010101" pitchFamily="49" charset="-122"/>
                </a:rPr>
                <a:t>7</a:t>
              </a:r>
              <a:r>
                <a:rPr lang="zh-CN" altLang="en-US" b="1" dirty="0">
                  <a:solidFill>
                    <a:srgbClr val="FFFFFF"/>
                  </a:solidFill>
                  <a:latin typeface="黑体" panose="02010609060101010101" pitchFamily="49" charset="-122"/>
                  <a:ea typeface="黑体" panose="02010609060101010101" pitchFamily="49" charset="-122"/>
                </a:rPr>
                <a:t>次</a:t>
              </a:r>
              <a:r>
                <a:rPr lang="en-US" altLang="zh-CN" b="1" dirty="0">
                  <a:solidFill>
                    <a:srgbClr val="FFFFFF"/>
                  </a:solidFill>
                  <a:latin typeface="黑体" panose="02010609060101010101" pitchFamily="49" charset="-122"/>
                  <a:ea typeface="黑体" panose="02010609060101010101" pitchFamily="49" charset="-122"/>
                </a:rPr>
                <a:t>1</a:t>
              </a:r>
              <a:r>
                <a:rPr lang="zh-CN" altLang="en-US" b="1" dirty="0">
                  <a:solidFill>
                    <a:srgbClr val="FFFFFF"/>
                  </a:solidFill>
                  <a:latin typeface="黑体" panose="02010609060101010101" pitchFamily="49" charset="-122"/>
                  <a:ea typeface="黑体" panose="02010609060101010101" pitchFamily="49" charset="-122"/>
                </a:rPr>
                <a:t>疗程，取穴如下：</a:t>
              </a:r>
            </a:p>
            <a:p>
              <a:r>
                <a:rPr lang="zh-CN" altLang="en-US" b="1" dirty="0">
                  <a:solidFill>
                    <a:srgbClr val="FF0000"/>
                  </a:solidFill>
                  <a:latin typeface="黑体" panose="02010609060101010101" pitchFamily="49" charset="-122"/>
                  <a:ea typeface="黑体" panose="02010609060101010101" pitchFamily="49" charset="-122"/>
                </a:rPr>
                <a:t>百会</a:t>
              </a:r>
              <a:r>
                <a:rPr lang="zh-CN" altLang="en-US" b="1" dirty="0">
                  <a:solidFill>
                    <a:srgbClr val="FFFFFF"/>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内关</a:t>
              </a:r>
              <a:r>
                <a:rPr lang="zh-CN" altLang="en-US" b="1" dirty="0">
                  <a:solidFill>
                    <a:srgbClr val="FFFFFF"/>
                  </a:solidFill>
                  <a:latin typeface="黑体" panose="02010609060101010101" pitchFamily="49" charset="-122"/>
                  <a:ea typeface="黑体" panose="02010609060101010101" pitchFamily="49" charset="-122"/>
                </a:rPr>
                <a:t>、肩髃、曲池、</a:t>
              </a:r>
              <a:r>
                <a:rPr lang="zh-CN" altLang="en-US" b="1" dirty="0">
                  <a:solidFill>
                    <a:srgbClr val="FF0000"/>
                  </a:solidFill>
                  <a:latin typeface="黑体" panose="02010609060101010101" pitchFamily="49" charset="-122"/>
                  <a:ea typeface="黑体" panose="02010609060101010101" pitchFamily="49" charset="-122"/>
                </a:rPr>
                <a:t>足三里</a:t>
              </a:r>
              <a:r>
                <a:rPr lang="zh-CN" altLang="en-US" b="1" dirty="0">
                  <a:solidFill>
                    <a:srgbClr val="FFFFFF"/>
                  </a:solidFill>
                  <a:latin typeface="黑体" panose="02010609060101010101" pitchFamily="49" charset="-122"/>
                  <a:ea typeface="黑体" panose="02010609060101010101" pitchFamily="49" charset="-122"/>
                </a:rPr>
                <a:t>（双）、外关、解溪、太冲、阳陵泉</a:t>
              </a:r>
            </a:p>
            <a:p>
              <a:endParaRPr lang="zh-CN" altLang="en-US" b="1" dirty="0">
                <a:solidFill>
                  <a:srgbClr val="FFFFFF"/>
                </a:solidFill>
                <a:latin typeface="黑体" panose="02010609060101010101" pitchFamily="49" charset="-122"/>
                <a:ea typeface="黑体" panose="02010609060101010101" pitchFamily="49" charset="-122"/>
              </a:endParaRPr>
            </a:p>
            <a:p>
              <a:r>
                <a:rPr lang="zh-CN" altLang="en-US" b="1" dirty="0">
                  <a:solidFill>
                    <a:srgbClr val="FFFFFF"/>
                  </a:solidFill>
                  <a:latin typeface="黑体" panose="02010609060101010101" pitchFamily="49" charset="-122"/>
                  <a:ea typeface="黑体" panose="02010609060101010101" pitchFamily="49" charset="-122"/>
                </a:rPr>
                <a:t>治疗</a:t>
              </a:r>
              <a:r>
                <a:rPr lang="en-US" altLang="zh-CN" b="1" dirty="0">
                  <a:solidFill>
                    <a:srgbClr val="FFFFFF"/>
                  </a:solidFill>
                  <a:latin typeface="黑体" panose="02010609060101010101" pitchFamily="49" charset="-122"/>
                  <a:ea typeface="黑体" panose="02010609060101010101" pitchFamily="49" charset="-122"/>
                </a:rPr>
                <a:t>1</a:t>
              </a:r>
              <a:r>
                <a:rPr lang="zh-CN" altLang="en-US" b="1" dirty="0">
                  <a:solidFill>
                    <a:srgbClr val="FFFFFF"/>
                  </a:solidFill>
                  <a:latin typeface="黑体" panose="02010609060101010101" pitchFamily="49" charset="-122"/>
                  <a:ea typeface="黑体" panose="02010609060101010101" pitchFamily="49" charset="-122"/>
                </a:rPr>
                <a:t>疗程后，患者腰膝酸软症状改善，头晕</a:t>
              </a:r>
              <a:r>
                <a:rPr lang="zh-CN" altLang="en-US" b="1">
                  <a:solidFill>
                    <a:srgbClr val="FFFFFF"/>
                  </a:solidFill>
                  <a:latin typeface="黑体" panose="02010609060101010101" pitchFamily="49" charset="-122"/>
                  <a:ea typeface="黑体" panose="02010609060101010101" pitchFamily="49" charset="-122"/>
                </a:rPr>
                <a:t>减轻，右侧肢体力量提高，需加强治疗，恢复良好。</a:t>
              </a:r>
              <a:endParaRPr lang="zh-CN" altLang="en-US" b="1" dirty="0">
                <a:solidFill>
                  <a:srgbClr val="FFFFFF"/>
                </a:solidFill>
                <a:latin typeface="黑体" panose="02010609060101010101" pitchFamily="49" charset="-122"/>
                <a:ea typeface="黑体" panose="02010609060101010101" pitchFamily="49" charset="-122"/>
              </a:endParaRPr>
            </a:p>
          </p:txBody>
        </p:sp>
      </p:grpSp>
      <p:sp>
        <p:nvSpPr>
          <p:cNvPr id="2" name="文本框 1"/>
          <p:cNvSpPr txBox="1"/>
          <p:nvPr/>
        </p:nvSpPr>
        <p:spPr>
          <a:xfrm>
            <a:off x="644525" y="1094740"/>
            <a:ext cx="2976880" cy="645160"/>
          </a:xfrm>
          <a:prstGeom prst="rect">
            <a:avLst/>
          </a:prstGeom>
          <a:noFill/>
        </p:spPr>
        <p:txBody>
          <a:bodyPr wrap="square" rtlCol="0">
            <a:spAutoFit/>
          </a:bodyPr>
          <a:lstStyle/>
          <a:p>
            <a:r>
              <a:rPr lang="zh-CN" altLang="en-US" dirty="0">
                <a:solidFill>
                  <a:srgbClr val="477DEA">
                    <a:lumMod val="50000"/>
                  </a:srgbClr>
                </a:solidFill>
                <a:sym typeface="+mn-ea"/>
              </a:rPr>
              <a:t>Medical </a:t>
            </a:r>
            <a:r>
              <a:rPr lang="en-US" altLang="zh-CN" dirty="0">
                <a:solidFill>
                  <a:srgbClr val="477DEA">
                    <a:lumMod val="50000"/>
                  </a:srgbClr>
                </a:solidFill>
                <a:sym typeface="+mn-ea"/>
              </a:rPr>
              <a:t>R</a:t>
            </a:r>
            <a:r>
              <a:rPr lang="zh-CN" altLang="en-US" dirty="0">
                <a:solidFill>
                  <a:srgbClr val="477DEA">
                    <a:lumMod val="50000"/>
                  </a:srgbClr>
                </a:solidFill>
                <a:sym typeface="+mn-ea"/>
              </a:rPr>
              <a:t>ecord </a:t>
            </a:r>
            <a:r>
              <a:rPr lang="en-US" altLang="zh-CN" dirty="0">
                <a:solidFill>
                  <a:srgbClr val="477DEA">
                    <a:lumMod val="50000"/>
                  </a:srgbClr>
                </a:solidFill>
                <a:sym typeface="+mn-ea"/>
              </a:rPr>
              <a:t>A</a:t>
            </a:r>
            <a:r>
              <a:rPr lang="zh-CN" altLang="en-US" dirty="0">
                <a:solidFill>
                  <a:srgbClr val="477DEA">
                    <a:lumMod val="50000"/>
                  </a:srgbClr>
                </a:solidFill>
                <a:sym typeface="+mn-ea"/>
              </a:rPr>
              <a:t>nalysis</a:t>
            </a:r>
            <a:endParaRPr lang="zh-CN" altLang="en-US">
              <a:solidFill>
                <a:srgbClr val="000000"/>
              </a:solidFill>
            </a:endParaRPr>
          </a:p>
          <a:p>
            <a:endParaRPr lang="zh-CN" altLang="en-US">
              <a:solidFill>
                <a:srgbClr val="000000"/>
              </a:solidFill>
            </a:endParaRPr>
          </a:p>
        </p:txBody>
      </p:sp>
      <p:sp>
        <p:nvSpPr>
          <p:cNvPr id="3" name="文本框 2"/>
          <p:cNvSpPr txBox="1"/>
          <p:nvPr/>
        </p:nvSpPr>
        <p:spPr>
          <a:xfrm>
            <a:off x="1043305" y="3797300"/>
            <a:ext cx="10819765" cy="1814830"/>
          </a:xfrm>
          <a:prstGeom prst="rect">
            <a:avLst/>
          </a:prstGeom>
          <a:noFill/>
        </p:spPr>
        <p:txBody>
          <a:bodyPr wrap="square" rtlCol="0">
            <a:spAutoFit/>
          </a:bodyPr>
          <a:lstStyle/>
          <a:p>
            <a:pPr algn="just"/>
            <a:r>
              <a:rPr lang="en-US" altLang="zh-CN" sz="1600" b="1" dirty="0">
                <a:solidFill>
                  <a:srgbClr val="FFFFFF"/>
                </a:solidFill>
                <a:sym typeface="+mn-ea"/>
              </a:rPr>
              <a:t>Diagnosis: Western medicine diagnosis:Cerebral infarction sequelae</a:t>
            </a:r>
          </a:p>
          <a:p>
            <a:pPr algn="just"/>
            <a:r>
              <a:rPr lang="en-US" altLang="zh-CN" sz="1600" b="1" dirty="0">
                <a:solidFill>
                  <a:srgbClr val="FFFFFF"/>
                </a:solidFill>
                <a:sym typeface="+mn-ea"/>
              </a:rPr>
              <a:t>TCM diagnosis: Stroke——</a:t>
            </a:r>
            <a:r>
              <a:rPr lang="en-US" altLang="zh-CN" sz="1600">
                <a:ln>
                  <a:solidFill>
                    <a:srgbClr val="FFFFFF"/>
                  </a:solidFill>
                </a:ln>
                <a:solidFill>
                  <a:srgbClr val="FFFFFF"/>
                </a:solidFill>
                <a:sym typeface="+mn-ea"/>
              </a:rPr>
              <a:t>Kidney deficiency</a:t>
            </a:r>
          </a:p>
          <a:p>
            <a:pPr algn="just"/>
            <a:r>
              <a:rPr lang="en-US" altLang="zh-CN" sz="1600" b="1" dirty="0">
                <a:solidFill>
                  <a:srgbClr val="FFFFFF"/>
                </a:solidFill>
                <a:sym typeface="+mn-ea"/>
              </a:rPr>
              <a:t>Treatment plan:acupuncture treatment, once a day, 7 times a course of treatment, </a:t>
            </a:r>
            <a:r>
              <a:rPr lang="en-US" altLang="zh-CN" sz="1600" b="1" dirty="0" err="1">
                <a:solidFill>
                  <a:srgbClr val="FFFFFF"/>
                </a:solidFill>
                <a:sym typeface="+mn-ea"/>
              </a:rPr>
              <a:t>acupoints</a:t>
            </a:r>
            <a:r>
              <a:rPr lang="en-US" altLang="zh-CN" sz="1600" b="1" dirty="0">
                <a:solidFill>
                  <a:srgbClr val="FFFFFF"/>
                </a:solidFill>
                <a:sym typeface="+mn-ea"/>
              </a:rPr>
              <a:t> are as follows:</a:t>
            </a:r>
          </a:p>
          <a:p>
            <a:pPr algn="just"/>
            <a:r>
              <a:rPr lang="en-US" altLang="zh-CN" sz="1600" b="1" dirty="0">
                <a:solidFill>
                  <a:srgbClr val="FFFFFF"/>
                </a:solidFill>
                <a:sym typeface="+mn-ea"/>
              </a:rPr>
              <a:t>Baihui,Neiguan, Jianyu,Quchi,Zusanli(double),Waiguan,Jiexi,Taichong,Yanglingquan.</a:t>
            </a:r>
          </a:p>
          <a:p>
            <a:pPr algn="just"/>
            <a:endParaRPr lang="en-US" altLang="zh-CN" sz="1600" b="1" dirty="0">
              <a:solidFill>
                <a:srgbClr val="FFFFFF"/>
              </a:solidFill>
              <a:sym typeface="+mn-ea"/>
            </a:endParaRPr>
          </a:p>
          <a:p>
            <a:pPr algn="just"/>
            <a:r>
              <a:rPr lang="en-US" altLang="zh-CN" sz="1600" b="1">
                <a:solidFill>
                  <a:srgbClr val="FFFFFF"/>
                </a:solidFill>
              </a:rPr>
              <a:t>After 1 course of treatment, the patient's symptoms are improved, the dizziness is relieved, and the right limb strength is improved. It is necessary to strengthen the treatment and will recover well.</a:t>
            </a:r>
          </a:p>
        </p:txBody>
      </p:sp>
    </p:spTree>
    <p:extLst>
      <p:ext uri="{BB962C8B-B14F-4D97-AF65-F5344CB8AC3E}">
        <p14:creationId xmlns:p14="http://schemas.microsoft.com/office/powerpoint/2010/main" val="124479276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p:nvPr/>
        </p:nvSpPr>
        <p:spPr>
          <a:xfrm>
            <a:off x="0" y="3330575"/>
            <a:ext cx="4029075" cy="111125"/>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矩形 4"/>
          <p:cNvSpPr/>
          <p:nvPr/>
        </p:nvSpPr>
        <p:spPr>
          <a:xfrm>
            <a:off x="3819525" y="3570288"/>
            <a:ext cx="8372475" cy="153987"/>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8" name="平行四边形 5"/>
          <p:cNvSpPr/>
          <p:nvPr/>
        </p:nvSpPr>
        <p:spPr>
          <a:xfrm>
            <a:off x="2608263" y="2625725"/>
            <a:ext cx="2032000" cy="164782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9" name="等腰三角形 6"/>
          <p:cNvSpPr/>
          <p:nvPr/>
        </p:nvSpPr>
        <p:spPr>
          <a:xfrm rot="10800000">
            <a:off x="2127250" y="3330575"/>
            <a:ext cx="990600" cy="94297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90" name="文本框 7"/>
          <p:cNvSpPr/>
          <p:nvPr/>
        </p:nvSpPr>
        <p:spPr>
          <a:xfrm>
            <a:off x="2305050" y="2428875"/>
            <a:ext cx="630238" cy="1014413"/>
          </a:xfrm>
          <a:prstGeom prst="rect">
            <a:avLst/>
          </a:prstGeom>
          <a:noFill/>
          <a:ln w="9525">
            <a:noFill/>
          </a:ln>
        </p:spPr>
        <p:txBody>
          <a:bodyPr wrap="none">
            <a:spAutoFit/>
          </a:bodyPr>
          <a:lstStyle/>
          <a:p>
            <a:r>
              <a:rPr lang="en-US" altLang="zh-CN" sz="6000" dirty="0">
                <a:solidFill>
                  <a:srgbClr val="006EA3"/>
                </a:solidFill>
                <a:latin typeface="微软雅黑" panose="020B0503020204020204" charset="-122"/>
                <a:sym typeface="微软雅黑" panose="020B0503020204020204" charset="-122"/>
              </a:rPr>
              <a:t>2</a:t>
            </a:r>
          </a:p>
        </p:txBody>
      </p:sp>
      <p:sp>
        <p:nvSpPr>
          <p:cNvPr id="2" name="文本框 8"/>
          <p:cNvSpPr/>
          <p:nvPr/>
        </p:nvSpPr>
        <p:spPr>
          <a:xfrm>
            <a:off x="4927600" y="2695575"/>
            <a:ext cx="5360988" cy="830997"/>
          </a:xfrm>
          <a:prstGeom prst="rect">
            <a:avLst/>
          </a:prstGeom>
          <a:noFill/>
          <a:ln w="9525">
            <a:noFill/>
          </a:ln>
        </p:spPr>
        <p:txBody>
          <a:bodyPr>
            <a:spAutoFit/>
            <a:scene3d>
              <a:camera prst="orthographicFront"/>
              <a:lightRig rig="soft" dir="t">
                <a:rot lat="0" lon="0" rev="15600000"/>
              </a:lightRig>
            </a:scene3d>
            <a:sp3d extrusionH="57150" prstMaterial="softEdge">
              <a:bevelT w="25400" h="38100"/>
            </a:sp3d>
          </a:bodyPr>
          <a:lstStyle/>
          <a:p>
            <a:r>
              <a:rPr lang="zh-CN" altLang="en-US" sz="4800" dirty="0">
                <a:solidFill>
                  <a:srgbClr val="006EA3"/>
                </a:solidFill>
                <a:latin typeface="微软雅黑" panose="020B0503020204020204" charset="-122"/>
                <a:sym typeface="微软雅黑" panose="020B0503020204020204" charset="-122"/>
              </a:rPr>
              <a:t>多针浅刺针法</a:t>
            </a:r>
          </a:p>
        </p:txBody>
      </p:sp>
      <p:pic>
        <p:nvPicPr>
          <p:cNvPr id="3" name="图片 2" descr="针灸学会"/>
          <p:cNvPicPr>
            <a:picLocks noChangeAspect="1"/>
          </p:cNvPicPr>
          <p:nvPr/>
        </p:nvPicPr>
        <p:blipFill>
          <a:blip r:embed="rId2" cstate="print"/>
          <a:stretch>
            <a:fillRect/>
          </a:stretch>
        </p:blipFill>
        <p:spPr>
          <a:xfrm>
            <a:off x="38100" y="34925"/>
            <a:ext cx="1233170" cy="1233170"/>
          </a:xfrm>
          <a:prstGeom prst="rect">
            <a:avLst/>
          </a:prstGeom>
        </p:spPr>
      </p:pic>
      <p:sp>
        <p:nvSpPr>
          <p:cNvPr id="4" name="文本框 3"/>
          <p:cNvSpPr txBox="1"/>
          <p:nvPr/>
        </p:nvSpPr>
        <p:spPr>
          <a:xfrm>
            <a:off x="5029199" y="3905250"/>
            <a:ext cx="6426679" cy="523220"/>
          </a:xfrm>
          <a:prstGeom prst="rect">
            <a:avLst/>
          </a:prstGeom>
          <a:noFill/>
        </p:spPr>
        <p:txBody>
          <a:bodyPr wrap="square" rtlCol="0">
            <a:spAutoFit/>
          </a:bodyPr>
          <a:lstStyle/>
          <a:p>
            <a:r>
              <a:rPr lang="en-US" altLang="zh-CN" sz="2800" dirty="0">
                <a:solidFill>
                  <a:schemeClr val="accent1">
                    <a:lumMod val="75000"/>
                  </a:schemeClr>
                </a:solidFill>
                <a:latin typeface="微软雅黑" panose="020B0503020204020204" charset="-122"/>
                <a:ea typeface="微软雅黑" panose="020B0503020204020204" charset="-122"/>
                <a:sym typeface="微软雅黑" panose="020B0503020204020204" charset="-122"/>
              </a:rPr>
              <a:t>Multiple shallow acupuncture</a:t>
            </a:r>
            <a:endParaRPr lang="zh-CN" altLang="en-US" sz="2800" dirty="0">
              <a:solidFill>
                <a:schemeClr val="accent1">
                  <a:lumMod val="75000"/>
                </a:schemeClr>
              </a:solidFill>
            </a:endParaRPr>
          </a:p>
        </p:txBody>
      </p:sp>
    </p:spTree>
    <p:extLst>
      <p:ext uri="{BB962C8B-B14F-4D97-AF65-F5344CB8AC3E}">
        <p14:creationId xmlns:p14="http://schemas.microsoft.com/office/powerpoint/2010/main" val="284726592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p:nvPr/>
        </p:nvSpPr>
        <p:spPr>
          <a:xfrm>
            <a:off x="0" y="3330575"/>
            <a:ext cx="4029075" cy="111125"/>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矩形 4"/>
          <p:cNvSpPr/>
          <p:nvPr/>
        </p:nvSpPr>
        <p:spPr>
          <a:xfrm>
            <a:off x="3819525" y="3570288"/>
            <a:ext cx="8372475" cy="153987"/>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8" name="平行四边形 5"/>
          <p:cNvSpPr/>
          <p:nvPr/>
        </p:nvSpPr>
        <p:spPr>
          <a:xfrm>
            <a:off x="2608263" y="2625725"/>
            <a:ext cx="2032000" cy="164782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9" name="等腰三角形 6"/>
          <p:cNvSpPr/>
          <p:nvPr/>
        </p:nvSpPr>
        <p:spPr>
          <a:xfrm rot="10800000">
            <a:off x="2127250" y="3330575"/>
            <a:ext cx="990600" cy="94297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 name="文本框 8"/>
          <p:cNvSpPr/>
          <p:nvPr/>
        </p:nvSpPr>
        <p:spPr>
          <a:xfrm>
            <a:off x="4927600" y="2695575"/>
            <a:ext cx="6031230" cy="1568450"/>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lstStyle/>
          <a:p>
            <a:pPr fontAlgn="base">
              <a:spcBef>
                <a:spcPct val="0"/>
              </a:spcBef>
              <a:spcAft>
                <a:spcPct val="0"/>
              </a:spcAft>
              <a:defRPr/>
            </a:pPr>
            <a:r>
              <a:rPr lang="zh-CN" altLang="en-US" sz="4800" noProof="1">
                <a:solidFill>
                  <a:srgbClr val="006EA3"/>
                </a:solidFill>
                <a:latin typeface="微软雅黑" panose="020B0503020204020204" charset="-122"/>
                <a:sym typeface="+mn-ea"/>
              </a:rPr>
              <a:t>理论来源</a:t>
            </a:r>
            <a:endParaRPr lang="zh-CN" altLang="en-US" sz="4800">
              <a:solidFill>
                <a:srgbClr val="000000"/>
              </a:solidFill>
            </a:endParaRPr>
          </a:p>
          <a:p>
            <a:pPr fontAlgn="base">
              <a:spcBef>
                <a:spcPct val="0"/>
              </a:spcBef>
              <a:spcAft>
                <a:spcPct val="0"/>
              </a:spcAft>
              <a:defRPr/>
            </a:pPr>
            <a:endParaRPr lang="zh-CN" altLang="en-US" sz="4800" noProof="1">
              <a:solidFill>
                <a:srgbClr val="006EA3"/>
              </a:solidFill>
              <a:latin typeface="微软雅黑" panose="020B0503020204020204" charset="-122"/>
              <a:sym typeface="+mn-ea"/>
            </a:endParaRPr>
          </a:p>
        </p:txBody>
      </p:sp>
      <p:sp>
        <p:nvSpPr>
          <p:cNvPr id="4" name="文本框 3"/>
          <p:cNvSpPr txBox="1"/>
          <p:nvPr/>
        </p:nvSpPr>
        <p:spPr>
          <a:xfrm>
            <a:off x="4791075" y="3751580"/>
            <a:ext cx="3495040" cy="521970"/>
          </a:xfrm>
          <a:prstGeom prst="rect">
            <a:avLst/>
          </a:prstGeom>
          <a:noFill/>
        </p:spPr>
        <p:txBody>
          <a:bodyPr wrap="none" rtlCol="0">
            <a:spAutoFit/>
          </a:bodyPr>
          <a:lstStyle/>
          <a:p>
            <a:r>
              <a:rPr lang="en-US" altLang="zh-CN" sz="2800" dirty="0">
                <a:solidFill>
                  <a:srgbClr val="006EA3"/>
                </a:solidFill>
                <a:latin typeface="微软雅黑" panose="020B0503020204020204" charset="-122"/>
                <a:sym typeface="微软雅黑" panose="020B0503020204020204" charset="-122"/>
              </a:rPr>
              <a:t>Theoretical Sources</a:t>
            </a:r>
            <a:endParaRPr lang="zh-CN" altLang="en-US" sz="2800">
              <a:solidFill>
                <a:srgbClr val="000000"/>
              </a:solidFill>
            </a:endParaRPr>
          </a:p>
        </p:txBody>
      </p:sp>
    </p:spTree>
    <p:extLst>
      <p:ext uri="{BB962C8B-B14F-4D97-AF65-F5344CB8AC3E}">
        <p14:creationId xmlns:p14="http://schemas.microsoft.com/office/powerpoint/2010/main" val="352759417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17415" name="文本框 6"/>
          <p:cNvSpPr txBox="1"/>
          <p:nvPr/>
        </p:nvSpPr>
        <p:spPr>
          <a:xfrm>
            <a:off x="2097723" y="2501900"/>
            <a:ext cx="8505825" cy="3415030"/>
          </a:xfrm>
          <a:prstGeom prst="rect">
            <a:avLst/>
          </a:prstGeom>
          <a:noFill/>
          <a:ln w="9525">
            <a:noFill/>
          </a:ln>
        </p:spPr>
        <p:txBody>
          <a:bodyPr>
            <a:spAutoFit/>
          </a:bodyPr>
          <a:lstStyle/>
          <a:p>
            <a:pPr indent="812800"/>
            <a:r>
              <a:rPr lang="zh-CN" altLang="en-US" sz="32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多针浅刺，就是在毫针浅刺的基础上，取穴较其它疗法相对较多的一种针刺治疗方法，是针刺治疗某些疾病初起的主要疗法。</a:t>
            </a:r>
          </a:p>
          <a:p>
            <a:pPr indent="812800" algn="just"/>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Multi-needle shallow needling is a kind of acupuncture treatment method with more acupoints than other treatments on the basis of filiform needle shallow needling, and it is the main treatment for the initial treatment of some diseases.</a:t>
            </a:r>
          </a:p>
        </p:txBody>
      </p:sp>
      <p:grpSp>
        <p:nvGrpSpPr>
          <p:cNvPr id="4" name="组合 3"/>
          <p:cNvGrpSpPr/>
          <p:nvPr/>
        </p:nvGrpSpPr>
        <p:grpSpPr>
          <a:xfrm>
            <a:off x="8029575" y="1259205"/>
            <a:ext cx="2573655" cy="751205"/>
            <a:chOff x="13553" y="919"/>
            <a:chExt cx="3417" cy="1183"/>
          </a:xfrm>
        </p:grpSpPr>
        <p:sp>
          <p:nvSpPr>
            <p:cNvPr id="2" name="椭圆形标注 1"/>
            <p:cNvSpPr/>
            <p:nvPr/>
          </p:nvSpPr>
          <p:spPr>
            <a:xfrm>
              <a:off x="13553" y="919"/>
              <a:ext cx="3417" cy="1183"/>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文本框 2"/>
            <p:cNvSpPr txBox="1"/>
            <p:nvPr/>
          </p:nvSpPr>
          <p:spPr>
            <a:xfrm>
              <a:off x="13916" y="1179"/>
              <a:ext cx="2783" cy="725"/>
            </a:xfrm>
            <a:prstGeom prst="rect">
              <a:avLst/>
            </a:prstGeom>
            <a:noFill/>
          </p:spPr>
          <p:txBody>
            <a:bodyPr wrap="square" rtlCol="0">
              <a:spAutoFit/>
            </a:bodyPr>
            <a:lstStyle/>
            <a:p>
              <a:r>
                <a:rPr lang="zh-CN" altLang="en-US" sz="2400">
                  <a:solidFill>
                    <a:srgbClr val="FFFFFF"/>
                  </a:solidFill>
                  <a:latin typeface="黑体" panose="02010609060101010101" pitchFamily="49" charset="-122"/>
                  <a:ea typeface="黑体" panose="02010609060101010101" pitchFamily="49" charset="-122"/>
                </a:rPr>
                <a:t>何为多针浅刺</a:t>
              </a:r>
            </a:p>
          </p:txBody>
        </p:sp>
      </p:grpSp>
      <p:sp>
        <p:nvSpPr>
          <p:cNvPr id="7" name="文本框 6"/>
          <p:cNvSpPr txBox="1"/>
          <p:nvPr/>
        </p:nvSpPr>
        <p:spPr>
          <a:xfrm>
            <a:off x="644525" y="1094740"/>
            <a:ext cx="2445385"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Tree>
    <p:extLst>
      <p:ext uri="{BB962C8B-B14F-4D97-AF65-F5344CB8AC3E}">
        <p14:creationId xmlns:p14="http://schemas.microsoft.com/office/powerpoint/2010/main" val="20931894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p:nvPr/>
        </p:nvSpPr>
        <p:spPr>
          <a:xfrm>
            <a:off x="0" y="3330575"/>
            <a:ext cx="4029075" cy="111125"/>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矩形 4"/>
          <p:cNvSpPr/>
          <p:nvPr/>
        </p:nvSpPr>
        <p:spPr>
          <a:xfrm>
            <a:off x="3819525" y="3570288"/>
            <a:ext cx="8372475" cy="153987"/>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8" name="平行四边形 5"/>
          <p:cNvSpPr/>
          <p:nvPr/>
        </p:nvSpPr>
        <p:spPr>
          <a:xfrm>
            <a:off x="2608263" y="2625725"/>
            <a:ext cx="2032000" cy="164782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9" name="等腰三角形 6"/>
          <p:cNvSpPr/>
          <p:nvPr/>
        </p:nvSpPr>
        <p:spPr>
          <a:xfrm rot="10800000">
            <a:off x="2127250" y="3330575"/>
            <a:ext cx="990600" cy="94297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 name="文本框 8"/>
          <p:cNvSpPr/>
          <p:nvPr/>
        </p:nvSpPr>
        <p:spPr>
          <a:xfrm>
            <a:off x="4927600" y="2695575"/>
            <a:ext cx="5360988" cy="829945"/>
          </a:xfrm>
          <a:prstGeom prst="rect">
            <a:avLst/>
          </a:prstGeom>
          <a:noFill/>
          <a:ln w="9525">
            <a:noFill/>
          </a:ln>
        </p:spPr>
        <p:txBody>
          <a:bodyPr>
            <a:spAutoFit/>
            <a:scene3d>
              <a:camera prst="orthographicFront"/>
              <a:lightRig rig="soft" dir="t">
                <a:rot lat="0" lon="0" rev="15600000"/>
              </a:lightRig>
            </a:scene3d>
            <a:sp3d extrusionH="57150" prstMaterial="softEdge">
              <a:bevelT w="25400" h="38100"/>
            </a:sp3d>
          </a:bodyPr>
          <a:lstStyle/>
          <a:p>
            <a:pPr fontAlgn="base">
              <a:spcBef>
                <a:spcPct val="0"/>
              </a:spcBef>
              <a:spcAft>
                <a:spcPct val="0"/>
              </a:spcAft>
              <a:defRPr/>
            </a:pPr>
            <a:r>
              <a:rPr lang="zh-CN" altLang="en-US" sz="4800" noProof="1">
                <a:solidFill>
                  <a:srgbClr val="006EA3"/>
                </a:solidFill>
                <a:latin typeface="微软雅黑" panose="020B0503020204020204" charset="-122"/>
                <a:sym typeface="+mn-ea"/>
              </a:rPr>
              <a:t>理论来源</a:t>
            </a:r>
          </a:p>
        </p:txBody>
      </p:sp>
      <p:sp>
        <p:nvSpPr>
          <p:cNvPr id="4" name="文本框 3"/>
          <p:cNvSpPr txBox="1"/>
          <p:nvPr/>
        </p:nvSpPr>
        <p:spPr>
          <a:xfrm>
            <a:off x="4522470" y="3724275"/>
            <a:ext cx="5409565" cy="1014730"/>
          </a:xfrm>
          <a:prstGeom prst="rect">
            <a:avLst/>
          </a:prstGeom>
          <a:noFill/>
        </p:spPr>
        <p:txBody>
          <a:bodyPr wrap="square" rtlCol="0">
            <a:spAutoFit/>
            <a:scene3d>
              <a:camera prst="orthographicFront"/>
              <a:lightRig rig="threePt" dir="t"/>
            </a:scene3d>
          </a:bodyPr>
          <a:lstStyle/>
          <a:p>
            <a:r>
              <a:rPr lang="en-US" altLang="zh-CN" sz="3200" dirty="0">
                <a:solidFill>
                  <a:srgbClr val="477DEA"/>
                </a:solidFill>
                <a:effectLst>
                  <a:outerShdw blurRad="38100" dist="25400" dir="5400000" algn="ctr" rotWithShape="0">
                    <a:srgbClr val="6E747A">
                      <a:alpha val="43000"/>
                    </a:srgbClr>
                  </a:outerShdw>
                </a:effectLst>
                <a:latin typeface="微软雅黑"/>
                <a:sym typeface="+mn-ea"/>
              </a:rPr>
              <a:t>Theoretical sources</a:t>
            </a:r>
            <a:endParaRPr lang="zh-CN" altLang="en-US" sz="2800" dirty="0">
              <a:solidFill>
                <a:srgbClr val="477DEA"/>
              </a:solidFill>
              <a:effectLst>
                <a:outerShdw blurRad="38100" dist="25400" dir="5400000" algn="ctr" rotWithShape="0">
                  <a:srgbClr val="6E747A">
                    <a:alpha val="43000"/>
                  </a:srgbClr>
                </a:outerShdw>
              </a:effectLst>
              <a:latin typeface="微软雅黑"/>
            </a:endParaRPr>
          </a:p>
          <a:p>
            <a:endParaRPr lang="zh-CN" altLang="en-US" sz="2800" dirty="0">
              <a:solidFill>
                <a:srgbClr val="477DEA"/>
              </a:solidFill>
              <a:effectLst>
                <a:outerShdw blurRad="38100" dist="25400" dir="5400000" algn="ctr" rotWithShape="0">
                  <a:srgbClr val="6E747A">
                    <a:alpha val="43000"/>
                  </a:srgbClr>
                </a:outerShdw>
              </a:effectLst>
              <a:latin typeface="微软雅黑"/>
            </a:endParaRPr>
          </a:p>
        </p:txBody>
      </p:sp>
    </p:spTree>
    <p:extLst>
      <p:ext uri="{BB962C8B-B14F-4D97-AF65-F5344CB8AC3E}">
        <p14:creationId xmlns:p14="http://schemas.microsoft.com/office/powerpoint/2010/main" val="380897667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2534" name="文本框 5"/>
          <p:cNvSpPr txBox="1"/>
          <p:nvPr/>
        </p:nvSpPr>
        <p:spPr>
          <a:xfrm>
            <a:off x="788670" y="1912620"/>
            <a:ext cx="798195" cy="4060190"/>
          </a:xfrm>
          <a:prstGeom prst="rect">
            <a:avLst/>
          </a:prstGeom>
          <a:noFill/>
          <a:ln w="9525">
            <a:noFill/>
          </a:ln>
        </p:spPr>
        <p:txBody>
          <a:bodyPr vert="eaVert" wrap="square">
            <a:spAutoFit/>
          </a:bodyPr>
          <a:lstStyle/>
          <a:p>
            <a:r>
              <a:rPr lang="zh-CN" altLang="en-US" sz="4000" b="1" dirty="0">
                <a:solidFill>
                  <a:srgbClr val="477DEA"/>
                </a:solidFill>
              </a:rPr>
              <a:t>古代阐述</a:t>
            </a:r>
          </a:p>
        </p:txBody>
      </p:sp>
      <p:sp>
        <p:nvSpPr>
          <p:cNvPr id="22535" name="文本框 6"/>
          <p:cNvSpPr txBox="1"/>
          <p:nvPr/>
        </p:nvSpPr>
        <p:spPr>
          <a:xfrm>
            <a:off x="2640013" y="2090738"/>
            <a:ext cx="8505825" cy="4031873"/>
          </a:xfrm>
          <a:prstGeom prst="rect">
            <a:avLst/>
          </a:prstGeom>
          <a:noFill/>
          <a:ln w="9525">
            <a:noFill/>
          </a:ln>
        </p:spPr>
        <p:txBody>
          <a:bodyPr>
            <a:spAutoFit/>
          </a:bodyPr>
          <a:lstStyle/>
          <a:p>
            <a:pPr indent="457200" eaLnBrk="0" hangingPunct="0"/>
            <a:r>
              <a:rPr lang="en-US" altLang="zh-CN" sz="2800" dirty="0">
                <a:solidFill>
                  <a:srgbClr val="477DEA"/>
                </a:solidFill>
                <a:latin typeface="微软雅黑" panose="020B0503020204020204" charset="-122"/>
                <a:sym typeface="黑体" panose="02010609060101010101" pitchFamily="49" charset="-122"/>
              </a:rPr>
              <a:t>  </a:t>
            </a:r>
            <a:r>
              <a:rPr sz="28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浅刺法，也就是《灵枢·官针》所述毛刺、半刺、浮刺等刺法。</a:t>
            </a:r>
          </a:p>
          <a:p>
            <a:pPr indent="457200" eaLnBrk="0" hangingPunct="0"/>
            <a:r>
              <a:rPr sz="28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《灵枢·逆顺肥瘦》说：“刺此者，以毫针浅刺而疾发针”。</a:t>
            </a:r>
          </a:p>
          <a:p>
            <a:pPr indent="457200" algn="just" eaLnBrk="0" hangingPunct="0"/>
            <a:r>
              <a:rPr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Shallow stab method is also referred in </a:t>
            </a:r>
            <a:r>
              <a:rPr lang="en-US"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Miraculous Pivot </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G</a:t>
            </a:r>
            <a:r>
              <a:rPr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uan </a:t>
            </a:r>
            <a:r>
              <a:rPr lang="en-US"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Z</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hen</a:t>
            </a:r>
            <a:r>
              <a:rPr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such as burr, half stab and floating stab.</a:t>
            </a:r>
          </a:p>
          <a:p>
            <a:pPr indent="457200" algn="just" eaLnBrk="0" hangingPunct="0"/>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Miraculous Pivot · N</a:t>
            </a:r>
            <a:r>
              <a:rPr lang="en-US"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i Fei Shun Shou </a:t>
            </a:r>
            <a:r>
              <a:rPr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says, the person who pricks this needle will stab it lightly with a filiform needle and shoot it quickly.</a:t>
            </a:r>
          </a:p>
        </p:txBody>
      </p:sp>
      <p:pic>
        <p:nvPicPr>
          <p:cNvPr id="2" name="图片 1"/>
          <p:cNvPicPr>
            <a:picLocks noChangeAspect="1"/>
          </p:cNvPicPr>
          <p:nvPr/>
        </p:nvPicPr>
        <p:blipFill>
          <a:blip r:embed="rId2" cstate="print"/>
          <a:stretch>
            <a:fillRect/>
          </a:stretch>
        </p:blipFill>
        <p:spPr>
          <a:xfrm>
            <a:off x="277495" y="4083685"/>
            <a:ext cx="2084070" cy="2084070"/>
          </a:xfrm>
          <a:prstGeom prst="rect">
            <a:avLst/>
          </a:prstGeom>
        </p:spPr>
      </p:pic>
      <p:sp>
        <p:nvSpPr>
          <p:cNvPr id="4" name="文本框 3"/>
          <p:cNvSpPr txBox="1"/>
          <p:nvPr/>
        </p:nvSpPr>
        <p:spPr>
          <a:xfrm>
            <a:off x="634365" y="1094740"/>
            <a:ext cx="232791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Tree>
    <p:extLst>
      <p:ext uri="{BB962C8B-B14F-4D97-AF65-F5344CB8AC3E}">
        <p14:creationId xmlns:p14="http://schemas.microsoft.com/office/powerpoint/2010/main" val="266273285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2534" name="文本框 5"/>
          <p:cNvSpPr txBox="1"/>
          <p:nvPr/>
        </p:nvSpPr>
        <p:spPr>
          <a:xfrm>
            <a:off x="788670" y="1912620"/>
            <a:ext cx="798195" cy="4060190"/>
          </a:xfrm>
          <a:prstGeom prst="rect">
            <a:avLst/>
          </a:prstGeom>
          <a:noFill/>
          <a:ln w="9525">
            <a:noFill/>
          </a:ln>
        </p:spPr>
        <p:txBody>
          <a:bodyPr vert="eaVert" wrap="square">
            <a:spAutoFit/>
          </a:bodyPr>
          <a:lstStyle/>
          <a:p>
            <a:r>
              <a:rPr lang="zh-CN" altLang="en-US" sz="4000" b="1" dirty="0">
                <a:solidFill>
                  <a:srgbClr val="477DEA"/>
                </a:solidFill>
              </a:rPr>
              <a:t>古代阐述</a:t>
            </a:r>
          </a:p>
        </p:txBody>
      </p:sp>
      <p:sp>
        <p:nvSpPr>
          <p:cNvPr id="22535" name="文本框 6"/>
          <p:cNvSpPr txBox="1"/>
          <p:nvPr/>
        </p:nvSpPr>
        <p:spPr>
          <a:xfrm>
            <a:off x="2639378" y="1462723"/>
            <a:ext cx="8505825" cy="5262979"/>
          </a:xfrm>
          <a:prstGeom prst="rect">
            <a:avLst/>
          </a:prstGeom>
          <a:noFill/>
          <a:ln w="9525">
            <a:noFill/>
          </a:ln>
        </p:spPr>
        <p:txBody>
          <a:bodyPr>
            <a:spAutoFit/>
          </a:bodyPr>
          <a:lstStyle/>
          <a:p>
            <a:pPr indent="457200" eaLnBrk="0" hangingPunct="0"/>
            <a:r>
              <a:rPr lang="en-US" altLang="zh-CN" sz="2800" dirty="0">
                <a:solidFill>
                  <a:srgbClr val="477DEA"/>
                </a:solidFill>
                <a:latin typeface="微软雅黑" panose="020B0503020204020204" charset="-122"/>
                <a:sym typeface="黑体" panose="02010609060101010101" pitchFamily="49" charset="-122"/>
              </a:rPr>
              <a:t>  </a:t>
            </a:r>
            <a:r>
              <a:rPr sz="28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素问·刺要论》说：“病有浮沉，刺有浅深，各至其理，无过其道。”明代杨继洲说：“百病初起，皆起于荣卫，然后淫于皮肉筋脉，是以刺法中但举荣卫，盖取荣卫顺逆则皮骨筋肉之治在其中矣。以此思之，至于部分有深浅之不同，却要下针无过不及为妙”。</a:t>
            </a:r>
          </a:p>
          <a:p>
            <a:pPr indent="457200" algn="just" eaLnBrk="0" hangingPunct="0"/>
            <a:r>
              <a:rPr lang="en-US"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Plain Questions </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t>
            </a:r>
            <a:r>
              <a:rPr lang="en-US"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On Fundamentals of Acupuncture </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says</a:t>
            </a:r>
            <a:r>
              <a:rPr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there are ups and downs, and there are shallow and deep thorns. </a:t>
            </a:r>
            <a:r>
              <a:rPr lang="en-US"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Said </a:t>
            </a:r>
            <a:r>
              <a:rPr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Yang jizhou </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of the</a:t>
            </a:r>
            <a:r>
              <a:rPr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Ming dynasty, "all diseases started from rongwei, and then they all started from rongwei. With this thought, as for the part of the depth of the different, but under the needle has not been better than.</a:t>
            </a:r>
          </a:p>
        </p:txBody>
      </p:sp>
      <p:pic>
        <p:nvPicPr>
          <p:cNvPr id="2" name="图片 1"/>
          <p:cNvPicPr>
            <a:picLocks noChangeAspect="1"/>
          </p:cNvPicPr>
          <p:nvPr/>
        </p:nvPicPr>
        <p:blipFill>
          <a:blip r:embed="rId2" cstate="print"/>
          <a:stretch>
            <a:fillRect/>
          </a:stretch>
        </p:blipFill>
        <p:spPr>
          <a:xfrm>
            <a:off x="277495" y="4083685"/>
            <a:ext cx="2084070" cy="2084070"/>
          </a:xfrm>
          <a:prstGeom prst="rect">
            <a:avLst/>
          </a:prstGeom>
        </p:spPr>
      </p:pic>
      <p:sp>
        <p:nvSpPr>
          <p:cNvPr id="4" name="文本框 3"/>
          <p:cNvSpPr txBox="1"/>
          <p:nvPr/>
        </p:nvSpPr>
        <p:spPr>
          <a:xfrm>
            <a:off x="634365" y="1094740"/>
            <a:ext cx="232791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Tree>
    <p:extLst>
      <p:ext uri="{BB962C8B-B14F-4D97-AF65-F5344CB8AC3E}">
        <p14:creationId xmlns:p14="http://schemas.microsoft.com/office/powerpoint/2010/main" val="315694289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17415" name="文本框 6"/>
          <p:cNvSpPr txBox="1"/>
          <p:nvPr/>
        </p:nvSpPr>
        <p:spPr>
          <a:xfrm>
            <a:off x="2047558" y="1882775"/>
            <a:ext cx="8505825" cy="5262979"/>
          </a:xfrm>
          <a:prstGeom prst="rect">
            <a:avLst/>
          </a:prstGeom>
          <a:noFill/>
          <a:ln w="9525">
            <a:noFill/>
          </a:ln>
        </p:spPr>
        <p:txBody>
          <a:bodyPr>
            <a:spAutoFit/>
          </a:bodyPr>
          <a:lstStyle/>
          <a:p>
            <a:pPr indent="812800" algn="just"/>
            <a:r>
              <a:rPr lang="zh-CN" altLang="en-US" sz="32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长白山通经调脏流派根据中医经典理论和自己多年的临床工作经验将浅刺法分为接经浅刺法、局部浅刺法和围针浅刺法，从而形成了多针浅刺的特殊针刺治疗方法，此法取得了良好的临床疗效。</a:t>
            </a:r>
          </a:p>
          <a:p>
            <a:pPr indent="812800" algn="just"/>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According to the classical theory of traditional Chinese medicine and his clinical experience for many years, professor wang fuchun divides shallow acupuncture into shallow acupuncture by connecting the channels, local shallow acupuncture and peripheral acupuncture.</a:t>
            </a:r>
            <a:endParaRPr lang="zh-CN" altLang="en-US" sz="32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endParaRPr>
          </a:p>
          <a:p>
            <a:pPr indent="812800"/>
            <a:endParaRPr lang="zh-CN" altLang="en-US" sz="32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endParaRPr>
          </a:p>
        </p:txBody>
      </p:sp>
      <p:sp>
        <p:nvSpPr>
          <p:cNvPr id="3" name="文本框 2"/>
          <p:cNvSpPr txBox="1"/>
          <p:nvPr/>
        </p:nvSpPr>
        <p:spPr>
          <a:xfrm>
            <a:off x="668020" y="1134110"/>
            <a:ext cx="2284730" cy="368300"/>
          </a:xfrm>
          <a:prstGeom prst="rect">
            <a:avLst/>
          </a:prstGeom>
          <a:noFill/>
        </p:spPr>
        <p:txBody>
          <a:bodyPr wrap="non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Tree>
    <p:extLst>
      <p:ext uri="{BB962C8B-B14F-4D97-AF65-F5344CB8AC3E}">
        <p14:creationId xmlns:p14="http://schemas.microsoft.com/office/powerpoint/2010/main" val="38658052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57"/>
          <p:cNvGrpSpPr/>
          <p:nvPr/>
        </p:nvGrpSpPr>
        <p:grpSpPr>
          <a:xfrm rot="10800000">
            <a:off x="7940675" y="4896485"/>
            <a:ext cx="2514600" cy="1730375"/>
            <a:chOff x="0" y="0"/>
            <a:chExt cx="1996388" cy="628590"/>
          </a:xfrm>
        </p:grpSpPr>
        <p:sp>
          <p:nvSpPr>
            <p:cNvPr id="18465" name="矩形 58"/>
            <p:cNvSpPr/>
            <p:nvPr/>
          </p:nvSpPr>
          <p:spPr>
            <a:xfrm>
              <a:off x="0" y="0"/>
              <a:ext cx="1996388" cy="447675"/>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66" name="等腰三角形 59"/>
            <p:cNvSpPr/>
            <p:nvPr/>
          </p:nvSpPr>
          <p:spPr>
            <a:xfrm flipV="1">
              <a:off x="845040" y="447675"/>
              <a:ext cx="315220" cy="18091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18435" name="组合 57"/>
          <p:cNvGrpSpPr/>
          <p:nvPr/>
        </p:nvGrpSpPr>
        <p:grpSpPr>
          <a:xfrm rot="10800000">
            <a:off x="4873625" y="4864100"/>
            <a:ext cx="2514600" cy="1730375"/>
            <a:chOff x="0" y="0"/>
            <a:chExt cx="1996388" cy="628590"/>
          </a:xfrm>
        </p:grpSpPr>
        <p:sp>
          <p:nvSpPr>
            <p:cNvPr id="18463" name="矩形 58"/>
            <p:cNvSpPr/>
            <p:nvPr/>
          </p:nvSpPr>
          <p:spPr>
            <a:xfrm>
              <a:off x="0" y="0"/>
              <a:ext cx="1996388" cy="447675"/>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64" name="等腰三角形 59"/>
            <p:cNvSpPr/>
            <p:nvPr/>
          </p:nvSpPr>
          <p:spPr>
            <a:xfrm flipV="1">
              <a:off x="845040" y="447675"/>
              <a:ext cx="315220" cy="18091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18436"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37"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38"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39" name="文本框 6"/>
          <p:cNvSpPr/>
          <p:nvPr/>
        </p:nvSpPr>
        <p:spPr>
          <a:xfrm>
            <a:off x="644525" y="417513"/>
            <a:ext cx="2898775" cy="119888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理论来源</a:t>
            </a:r>
          </a:p>
          <a:p>
            <a:endParaRPr lang="zh-CN" altLang="en-US" sz="3600" dirty="0">
              <a:solidFill>
                <a:srgbClr val="006EA3"/>
              </a:solidFill>
              <a:latin typeface="微软雅黑" panose="020B0503020204020204" charset="-122"/>
              <a:sym typeface="微软雅黑" panose="020B0503020204020204" charset="-122"/>
            </a:endParaRPr>
          </a:p>
        </p:txBody>
      </p:sp>
      <p:sp>
        <p:nvSpPr>
          <p:cNvPr id="18440" name="椭圆 36"/>
          <p:cNvSpPr/>
          <p:nvPr/>
        </p:nvSpPr>
        <p:spPr>
          <a:xfrm>
            <a:off x="4652963" y="2498725"/>
            <a:ext cx="144462" cy="144463"/>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41" name="椭圆 37"/>
          <p:cNvSpPr/>
          <p:nvPr/>
        </p:nvSpPr>
        <p:spPr>
          <a:xfrm>
            <a:off x="7448550" y="2498725"/>
            <a:ext cx="144463" cy="144463"/>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42" name="直接连接符 39"/>
          <p:cNvSpPr/>
          <p:nvPr/>
        </p:nvSpPr>
        <p:spPr>
          <a:xfrm flipV="1">
            <a:off x="6116638" y="2984500"/>
            <a:ext cx="12700" cy="1558925"/>
          </a:xfrm>
          <a:prstGeom prst="line">
            <a:avLst/>
          </a:prstGeom>
          <a:ln w="38100" cap="flat" cmpd="sng">
            <a:solidFill>
              <a:schemeClr val="accent1"/>
            </a:solidFill>
            <a:prstDash val="solid"/>
            <a:bevel/>
            <a:headEnd type="none" w="med" len="med"/>
            <a:tailEnd type="none" w="med" len="med"/>
          </a:ln>
        </p:spPr>
      </p:sp>
      <p:sp>
        <p:nvSpPr>
          <p:cNvPr id="18443" name="直接连接符 40"/>
          <p:cNvSpPr/>
          <p:nvPr/>
        </p:nvSpPr>
        <p:spPr>
          <a:xfrm flipV="1">
            <a:off x="3094038" y="2984500"/>
            <a:ext cx="1703387" cy="1577975"/>
          </a:xfrm>
          <a:prstGeom prst="line">
            <a:avLst/>
          </a:prstGeom>
          <a:ln w="38100" cap="flat" cmpd="sng">
            <a:solidFill>
              <a:schemeClr val="accent1"/>
            </a:solidFill>
            <a:prstDash val="solid"/>
            <a:bevel/>
            <a:headEnd type="none" w="med" len="med"/>
            <a:tailEnd type="none" w="med" len="med"/>
          </a:ln>
        </p:spPr>
      </p:sp>
      <p:sp>
        <p:nvSpPr>
          <p:cNvPr id="18444" name="直接连接符 42"/>
          <p:cNvSpPr/>
          <p:nvPr/>
        </p:nvSpPr>
        <p:spPr>
          <a:xfrm flipH="1" flipV="1">
            <a:off x="7448550" y="2984500"/>
            <a:ext cx="1703388" cy="1552575"/>
          </a:xfrm>
          <a:prstGeom prst="line">
            <a:avLst/>
          </a:prstGeom>
          <a:ln w="38100" cap="flat" cmpd="sng">
            <a:solidFill>
              <a:schemeClr val="accent1"/>
            </a:solidFill>
            <a:prstDash val="solid"/>
            <a:bevel/>
            <a:headEnd type="none" w="med" len="med"/>
            <a:tailEnd type="none" w="med" len="med"/>
          </a:ln>
        </p:spPr>
      </p:sp>
      <p:grpSp>
        <p:nvGrpSpPr>
          <p:cNvPr id="18445" name="组合 48"/>
          <p:cNvGrpSpPr/>
          <p:nvPr/>
        </p:nvGrpSpPr>
        <p:grpSpPr>
          <a:xfrm>
            <a:off x="5956300" y="4537075"/>
            <a:ext cx="333375" cy="341313"/>
            <a:chOff x="0" y="0"/>
            <a:chExt cx="334271" cy="340478"/>
          </a:xfrm>
        </p:grpSpPr>
        <p:sp>
          <p:nvSpPr>
            <p:cNvPr id="18461" name="同心圆 49"/>
            <p:cNvSpPr/>
            <p:nvPr/>
          </p:nvSpPr>
          <p:spPr>
            <a:xfrm>
              <a:off x="0" y="0"/>
              <a:ext cx="334271" cy="340478"/>
            </a:xfrm>
            <a:custGeom>
              <a:avLst/>
              <a:gdLst>
                <a:gd name="txL" fmla="*/ 0 w 21600"/>
                <a:gd name="txT" fmla="*/ 0 h 21600"/>
                <a:gd name="txR" fmla="*/ 21600 w 21600"/>
                <a:gd name="txB" fmla="*/ 21600 h 21600"/>
              </a:gdLst>
              <a:ahLst/>
              <a:cxnLst>
                <a:cxn ang="0">
                  <a:pos x="0" y="10800"/>
                </a:cxn>
                <a:cxn ang="0">
                  <a:pos x="10800" y="0"/>
                </a:cxn>
                <a:cxn ang="0">
                  <a:pos x="21600" y="10800"/>
                </a:cxn>
                <a:cxn ang="0">
                  <a:pos x="10800" y="21600"/>
                </a:cxn>
                <a:cxn ang="0">
                  <a:pos x="0" y="10800"/>
                </a:cxn>
                <a:cxn ang="0">
                  <a:pos x="2072" y="10800"/>
                </a:cxn>
                <a:cxn ang="0">
                  <a:pos x="10800" y="19528"/>
                </a:cxn>
                <a:cxn ang="0">
                  <a:pos x="19528" y="10800"/>
                </a:cxn>
                <a:cxn ang="0">
                  <a:pos x="10800" y="2072"/>
                </a:cxn>
                <a:cxn ang="0">
                  <a:pos x="2072" y="1080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72" y="10800"/>
                  </a:moveTo>
                  <a:cubicBezTo>
                    <a:pt x="2072" y="15620"/>
                    <a:pt x="5980" y="19528"/>
                    <a:pt x="10800" y="19528"/>
                  </a:cubicBezTo>
                  <a:cubicBezTo>
                    <a:pt x="15620" y="19528"/>
                    <a:pt x="19528" y="15620"/>
                    <a:pt x="19528" y="10800"/>
                  </a:cubicBezTo>
                  <a:cubicBezTo>
                    <a:pt x="19528" y="5980"/>
                    <a:pt x="15620" y="2072"/>
                    <a:pt x="10800" y="2072"/>
                  </a:cubicBezTo>
                  <a:cubicBezTo>
                    <a:pt x="5980" y="2072"/>
                    <a:pt x="2072" y="5980"/>
                    <a:pt x="2072" y="10800"/>
                  </a:cubicBezTo>
                  <a:close/>
                </a:path>
              </a:pathLst>
            </a:custGeom>
            <a:solidFill>
              <a:srgbClr val="006EA3"/>
            </a:solidFill>
            <a:ln w="12700">
              <a:noFill/>
            </a:ln>
          </p:spPr>
          <p:txBody>
            <a:bodyPr/>
            <a:lstStyle/>
            <a:p>
              <a:endParaRPr lang="zh-CN" altLang="en-US" dirty="0">
                <a:solidFill>
                  <a:srgbClr val="000000"/>
                </a:solidFill>
              </a:endParaRPr>
            </a:p>
          </p:txBody>
        </p:sp>
        <p:sp>
          <p:nvSpPr>
            <p:cNvPr id="18462" name="椭圆 50"/>
            <p:cNvSpPr/>
            <p:nvPr/>
          </p:nvSpPr>
          <p:spPr>
            <a:xfrm>
              <a:off x="99348" y="97811"/>
              <a:ext cx="144856" cy="144856"/>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18446" name="组合 51"/>
          <p:cNvGrpSpPr/>
          <p:nvPr/>
        </p:nvGrpSpPr>
        <p:grpSpPr>
          <a:xfrm>
            <a:off x="2927350" y="4535488"/>
            <a:ext cx="333375" cy="341312"/>
            <a:chOff x="0" y="0"/>
            <a:chExt cx="334271" cy="340478"/>
          </a:xfrm>
        </p:grpSpPr>
        <p:sp>
          <p:nvSpPr>
            <p:cNvPr id="18459" name="同心圆 52"/>
            <p:cNvSpPr/>
            <p:nvPr/>
          </p:nvSpPr>
          <p:spPr>
            <a:xfrm>
              <a:off x="0" y="0"/>
              <a:ext cx="334271" cy="340478"/>
            </a:xfrm>
            <a:custGeom>
              <a:avLst/>
              <a:gdLst>
                <a:gd name="txL" fmla="*/ 0 w 21600"/>
                <a:gd name="txT" fmla="*/ 0 h 21600"/>
                <a:gd name="txR" fmla="*/ 21600 w 21600"/>
                <a:gd name="txB" fmla="*/ 21600 h 21600"/>
              </a:gdLst>
              <a:ahLst/>
              <a:cxnLst>
                <a:cxn ang="0">
                  <a:pos x="0" y="10800"/>
                </a:cxn>
                <a:cxn ang="0">
                  <a:pos x="10800" y="0"/>
                </a:cxn>
                <a:cxn ang="0">
                  <a:pos x="21600" y="10800"/>
                </a:cxn>
                <a:cxn ang="0">
                  <a:pos x="10800" y="21600"/>
                </a:cxn>
                <a:cxn ang="0">
                  <a:pos x="0" y="10800"/>
                </a:cxn>
                <a:cxn ang="0">
                  <a:pos x="2072" y="10800"/>
                </a:cxn>
                <a:cxn ang="0">
                  <a:pos x="10800" y="19528"/>
                </a:cxn>
                <a:cxn ang="0">
                  <a:pos x="19528" y="10800"/>
                </a:cxn>
                <a:cxn ang="0">
                  <a:pos x="10800" y="2072"/>
                </a:cxn>
                <a:cxn ang="0">
                  <a:pos x="2072" y="1080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72" y="10800"/>
                  </a:moveTo>
                  <a:cubicBezTo>
                    <a:pt x="2072" y="15620"/>
                    <a:pt x="5980" y="19528"/>
                    <a:pt x="10800" y="19528"/>
                  </a:cubicBezTo>
                  <a:cubicBezTo>
                    <a:pt x="15620" y="19528"/>
                    <a:pt x="19528" y="15620"/>
                    <a:pt x="19528" y="10800"/>
                  </a:cubicBezTo>
                  <a:cubicBezTo>
                    <a:pt x="19528" y="5980"/>
                    <a:pt x="15620" y="2072"/>
                    <a:pt x="10800" y="2072"/>
                  </a:cubicBezTo>
                  <a:cubicBezTo>
                    <a:pt x="5980" y="2072"/>
                    <a:pt x="2072" y="5980"/>
                    <a:pt x="2072" y="10800"/>
                  </a:cubicBezTo>
                  <a:close/>
                </a:path>
              </a:pathLst>
            </a:custGeom>
            <a:solidFill>
              <a:srgbClr val="006EA3"/>
            </a:solidFill>
            <a:ln w="12700">
              <a:noFill/>
            </a:ln>
          </p:spPr>
          <p:txBody>
            <a:bodyPr/>
            <a:lstStyle/>
            <a:p>
              <a:endParaRPr lang="zh-CN" altLang="en-US" dirty="0">
                <a:solidFill>
                  <a:srgbClr val="000000"/>
                </a:solidFill>
              </a:endParaRPr>
            </a:p>
          </p:txBody>
        </p:sp>
        <p:sp>
          <p:nvSpPr>
            <p:cNvPr id="18460" name="椭圆 53"/>
            <p:cNvSpPr/>
            <p:nvPr/>
          </p:nvSpPr>
          <p:spPr>
            <a:xfrm>
              <a:off x="99348" y="97811"/>
              <a:ext cx="144856" cy="144856"/>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18447" name="组合 54"/>
          <p:cNvGrpSpPr/>
          <p:nvPr/>
        </p:nvGrpSpPr>
        <p:grpSpPr>
          <a:xfrm>
            <a:off x="8985250" y="4535488"/>
            <a:ext cx="333375" cy="341312"/>
            <a:chOff x="0" y="0"/>
            <a:chExt cx="334271" cy="340478"/>
          </a:xfrm>
        </p:grpSpPr>
        <p:sp>
          <p:nvSpPr>
            <p:cNvPr id="18457" name="同心圆 55"/>
            <p:cNvSpPr/>
            <p:nvPr/>
          </p:nvSpPr>
          <p:spPr>
            <a:xfrm>
              <a:off x="0" y="0"/>
              <a:ext cx="334271" cy="340478"/>
            </a:xfrm>
            <a:custGeom>
              <a:avLst/>
              <a:gdLst>
                <a:gd name="txL" fmla="*/ 0 w 21600"/>
                <a:gd name="txT" fmla="*/ 0 h 21600"/>
                <a:gd name="txR" fmla="*/ 21600 w 21600"/>
                <a:gd name="txB" fmla="*/ 21600 h 21600"/>
              </a:gdLst>
              <a:ahLst/>
              <a:cxnLst>
                <a:cxn ang="0">
                  <a:pos x="0" y="10800"/>
                </a:cxn>
                <a:cxn ang="0">
                  <a:pos x="10800" y="0"/>
                </a:cxn>
                <a:cxn ang="0">
                  <a:pos x="21600" y="10800"/>
                </a:cxn>
                <a:cxn ang="0">
                  <a:pos x="10800" y="21600"/>
                </a:cxn>
                <a:cxn ang="0">
                  <a:pos x="0" y="10800"/>
                </a:cxn>
                <a:cxn ang="0">
                  <a:pos x="2072" y="10800"/>
                </a:cxn>
                <a:cxn ang="0">
                  <a:pos x="10800" y="19528"/>
                </a:cxn>
                <a:cxn ang="0">
                  <a:pos x="19528" y="10800"/>
                </a:cxn>
                <a:cxn ang="0">
                  <a:pos x="10800" y="2072"/>
                </a:cxn>
                <a:cxn ang="0">
                  <a:pos x="2072" y="1080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72" y="10800"/>
                  </a:moveTo>
                  <a:cubicBezTo>
                    <a:pt x="2072" y="15620"/>
                    <a:pt x="5980" y="19528"/>
                    <a:pt x="10800" y="19528"/>
                  </a:cubicBezTo>
                  <a:cubicBezTo>
                    <a:pt x="15620" y="19528"/>
                    <a:pt x="19528" y="15620"/>
                    <a:pt x="19528" y="10800"/>
                  </a:cubicBezTo>
                  <a:cubicBezTo>
                    <a:pt x="19528" y="5980"/>
                    <a:pt x="15620" y="2072"/>
                    <a:pt x="10800" y="2072"/>
                  </a:cubicBezTo>
                  <a:cubicBezTo>
                    <a:pt x="5980" y="2072"/>
                    <a:pt x="2072" y="5980"/>
                    <a:pt x="2072" y="10800"/>
                  </a:cubicBezTo>
                  <a:close/>
                </a:path>
              </a:pathLst>
            </a:custGeom>
            <a:solidFill>
              <a:srgbClr val="006EA3"/>
            </a:solidFill>
            <a:ln w="12700">
              <a:noFill/>
            </a:ln>
          </p:spPr>
          <p:txBody>
            <a:bodyPr/>
            <a:lstStyle/>
            <a:p>
              <a:endParaRPr lang="zh-CN" altLang="en-US" dirty="0">
                <a:solidFill>
                  <a:srgbClr val="000000"/>
                </a:solidFill>
              </a:endParaRPr>
            </a:p>
          </p:txBody>
        </p:sp>
        <p:sp>
          <p:nvSpPr>
            <p:cNvPr id="18458" name="椭圆 56"/>
            <p:cNvSpPr/>
            <p:nvPr/>
          </p:nvSpPr>
          <p:spPr>
            <a:xfrm>
              <a:off x="99348" y="97811"/>
              <a:ext cx="144856" cy="144856"/>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18448" name="组合 57"/>
          <p:cNvGrpSpPr/>
          <p:nvPr/>
        </p:nvGrpSpPr>
        <p:grpSpPr>
          <a:xfrm rot="10800000">
            <a:off x="1795463" y="4896803"/>
            <a:ext cx="2513012" cy="1728787"/>
            <a:chOff x="0" y="0"/>
            <a:chExt cx="1996388" cy="628590"/>
          </a:xfrm>
        </p:grpSpPr>
        <p:sp>
          <p:nvSpPr>
            <p:cNvPr id="18455" name="矩形 58"/>
            <p:cNvSpPr/>
            <p:nvPr/>
          </p:nvSpPr>
          <p:spPr>
            <a:xfrm>
              <a:off x="0" y="0"/>
              <a:ext cx="1996388" cy="447675"/>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56" name="等腰三角形 59"/>
            <p:cNvSpPr/>
            <p:nvPr/>
          </p:nvSpPr>
          <p:spPr>
            <a:xfrm flipV="1">
              <a:off x="845040" y="447675"/>
              <a:ext cx="315220" cy="18091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18449" name="文本框 66"/>
          <p:cNvSpPr/>
          <p:nvPr/>
        </p:nvSpPr>
        <p:spPr>
          <a:xfrm>
            <a:off x="2237423" y="5131435"/>
            <a:ext cx="1617662" cy="829945"/>
          </a:xfrm>
          <a:prstGeom prst="rect">
            <a:avLst/>
          </a:prstGeom>
          <a:noFill/>
          <a:ln w="9525">
            <a:noFill/>
          </a:ln>
        </p:spPr>
        <p:txBody>
          <a:bodyPr>
            <a:spAutoFit/>
          </a:bodyPr>
          <a:lstStyle/>
          <a:p>
            <a:pPr marL="360680" indent="-360680" algn="ctr">
              <a:lnSpc>
                <a:spcPct val="240000"/>
              </a:lnSpc>
              <a:spcBef>
                <a:spcPct val="20000"/>
              </a:spcBef>
              <a:buClr>
                <a:srgbClr val="9B9B9B"/>
              </a:buClr>
              <a:buFont typeface="Arial" panose="020B0604020202020204" pitchFamily="34" charset="0"/>
              <a:buNone/>
            </a:pPr>
            <a:r>
              <a:rPr lang="zh-CN" altLang="en-US" sz="2000" dirty="0">
                <a:solidFill>
                  <a:srgbClr val="FFFFFF"/>
                </a:solidFill>
                <a:latin typeface="黑体" panose="02010609060101010101" pitchFamily="49" charset="-122"/>
                <a:ea typeface="黑体" panose="02010609060101010101" pitchFamily="49" charset="-122"/>
                <a:sym typeface="黑体" panose="02010609060101010101" pitchFamily="49" charset="-122"/>
              </a:rPr>
              <a:t>接经浅刺法</a:t>
            </a:r>
          </a:p>
        </p:txBody>
      </p:sp>
      <p:sp>
        <p:nvSpPr>
          <p:cNvPr id="18450" name="文本框 67"/>
          <p:cNvSpPr/>
          <p:nvPr/>
        </p:nvSpPr>
        <p:spPr>
          <a:xfrm>
            <a:off x="5017453" y="5116195"/>
            <a:ext cx="2155825" cy="860425"/>
          </a:xfrm>
          <a:prstGeom prst="rect">
            <a:avLst/>
          </a:prstGeom>
          <a:noFill/>
          <a:ln w="9525">
            <a:noFill/>
          </a:ln>
        </p:spPr>
        <p:txBody>
          <a:bodyPr>
            <a:spAutoFit/>
          </a:bodyPr>
          <a:lstStyle/>
          <a:p>
            <a:pPr marL="360680" indent="-360680" algn="ctr">
              <a:lnSpc>
                <a:spcPct val="250000"/>
              </a:lnSpc>
              <a:spcBef>
                <a:spcPct val="20000"/>
              </a:spcBef>
              <a:buClr>
                <a:srgbClr val="9B9B9B"/>
              </a:buClr>
              <a:buFont typeface="Arial" panose="020B0604020202020204" pitchFamily="34" charset="0"/>
              <a:buNone/>
            </a:pPr>
            <a:r>
              <a:rPr lang="en-US" altLang="zh-CN" sz="2000" dirty="0">
                <a:solidFill>
                  <a:srgbClr val="FFFFFF"/>
                </a:solidFill>
                <a:latin typeface="黑体" panose="02010609060101010101" pitchFamily="49" charset="-122"/>
                <a:ea typeface="黑体" panose="02010609060101010101" pitchFamily="49" charset="-122"/>
                <a:sym typeface="黑体" panose="02010609060101010101" pitchFamily="49" charset="-122"/>
              </a:rPr>
              <a:t> </a:t>
            </a:r>
            <a:r>
              <a:rPr lang="zh-CN" altLang="en-US" sz="2000" dirty="0">
                <a:solidFill>
                  <a:srgbClr val="FFFFFF"/>
                </a:solidFill>
                <a:latin typeface="黑体" panose="02010609060101010101" pitchFamily="49" charset="-122"/>
                <a:ea typeface="黑体" panose="02010609060101010101" pitchFamily="49" charset="-122"/>
                <a:sym typeface="黑体" panose="02010609060101010101" pitchFamily="49" charset="-122"/>
              </a:rPr>
              <a:t>局部浅刺法</a:t>
            </a:r>
            <a:endParaRPr lang="zh-CN" altLang="en-US" sz="2000" b="1"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p:txBody>
      </p:sp>
      <p:sp>
        <p:nvSpPr>
          <p:cNvPr id="18451" name="文本框 68"/>
          <p:cNvSpPr/>
          <p:nvPr/>
        </p:nvSpPr>
        <p:spPr>
          <a:xfrm>
            <a:off x="7954963" y="5423218"/>
            <a:ext cx="2500312" cy="553085"/>
          </a:xfrm>
          <a:prstGeom prst="rect">
            <a:avLst/>
          </a:prstGeom>
          <a:noFill/>
          <a:ln w="9525">
            <a:noFill/>
          </a:ln>
        </p:spPr>
        <p:txBody>
          <a:bodyPr>
            <a:spAutoFit/>
          </a:bodyPr>
          <a:lstStyle/>
          <a:p>
            <a:pPr algn="ctr">
              <a:lnSpc>
                <a:spcPct val="150000"/>
              </a:lnSpc>
            </a:pPr>
            <a:r>
              <a:rPr lang="zh-CN" altLang="en-US" sz="2000" dirty="0">
                <a:solidFill>
                  <a:srgbClr val="FFFFFF"/>
                </a:solidFill>
                <a:latin typeface="黑体" panose="02010609060101010101" pitchFamily="49" charset="-122"/>
                <a:ea typeface="黑体" panose="02010609060101010101" pitchFamily="49" charset="-122"/>
                <a:sym typeface="黑体" panose="02010609060101010101" pitchFamily="49" charset="-122"/>
              </a:rPr>
              <a:t>围针浅刺法</a:t>
            </a:r>
          </a:p>
        </p:txBody>
      </p:sp>
      <p:sp>
        <p:nvSpPr>
          <p:cNvPr id="18452" name="文本框 69"/>
          <p:cNvSpPr/>
          <p:nvPr/>
        </p:nvSpPr>
        <p:spPr>
          <a:xfrm>
            <a:off x="1941195" y="5623243"/>
            <a:ext cx="2305050" cy="338137"/>
          </a:xfrm>
          <a:prstGeom prst="rect">
            <a:avLst/>
          </a:prstGeom>
          <a:noFill/>
          <a:ln w="9525">
            <a:noFill/>
          </a:ln>
        </p:spPr>
        <p:txBody>
          <a:bodyPr>
            <a:spAutoFit/>
          </a:bodyPr>
          <a:lstStyle/>
          <a:p>
            <a:endParaRPr lang="zh-CN" altLang="en-US" sz="1600" dirty="0">
              <a:solidFill>
                <a:srgbClr val="FFFFFF"/>
              </a:solidFill>
              <a:latin typeface="微软雅黑" panose="020B0503020204020204" charset="-122"/>
              <a:sym typeface="微软雅黑" panose="020B0503020204020204" charset="-122"/>
            </a:endParaRPr>
          </a:p>
        </p:txBody>
      </p:sp>
      <p:sp>
        <p:nvSpPr>
          <p:cNvPr id="46" name="TextBox 45"/>
          <p:cNvSpPr txBox="1"/>
          <p:nvPr/>
        </p:nvSpPr>
        <p:spPr>
          <a:xfrm>
            <a:off x="1878013" y="1719263"/>
            <a:ext cx="736600" cy="1050925"/>
          </a:xfrm>
          <a:prstGeom prst="rect">
            <a:avLst/>
          </a:prstGeom>
        </p:spPr>
        <p:style>
          <a:lnRef idx="2">
            <a:schemeClr val="accent1"/>
          </a:lnRef>
          <a:fillRef idx="1">
            <a:schemeClr val="lt1"/>
          </a:fillRef>
          <a:effectRef idx="0">
            <a:schemeClr val="accent1"/>
          </a:effectRef>
          <a:fontRef idx="minor">
            <a:schemeClr val="dk1"/>
          </a:fontRef>
        </p:style>
        <p:txBody>
          <a:bodyPr vert="eaVert">
            <a:spAutoFit/>
          </a:bodyPr>
          <a:lstStyle/>
          <a:p>
            <a:pPr fontAlgn="base">
              <a:spcBef>
                <a:spcPct val="0"/>
              </a:spcBef>
              <a:spcAft>
                <a:spcPct val="0"/>
              </a:spcAft>
              <a:buFont typeface="Arial" panose="020B0604020202020204" pitchFamily="34" charset="0"/>
              <a:buNone/>
              <a:defRPr/>
            </a:pPr>
            <a:r>
              <a:rPr lang="zh-CN" altLang="en-US" sz="3600" b="1" dirty="0">
                <a:solidFill>
                  <a:srgbClr val="0070C0"/>
                </a:solidFill>
                <a:latin typeface="黑体" panose="02010609060101010101" pitchFamily="49" charset="-122"/>
                <a:ea typeface="黑体" panose="02010609060101010101" pitchFamily="49" charset="-122"/>
              </a:rPr>
              <a:t>分类</a:t>
            </a:r>
          </a:p>
        </p:txBody>
      </p:sp>
      <p:pic>
        <p:nvPicPr>
          <p:cNvPr id="18454" name="图片 1" descr="timg"/>
          <p:cNvPicPr>
            <a:picLocks noChangeAspect="1"/>
          </p:cNvPicPr>
          <p:nvPr/>
        </p:nvPicPr>
        <p:blipFill>
          <a:blip r:embed="rId2" cstate="print"/>
          <a:stretch>
            <a:fillRect/>
          </a:stretch>
        </p:blipFill>
        <p:spPr>
          <a:xfrm>
            <a:off x="4652963" y="855663"/>
            <a:ext cx="3078162" cy="2128837"/>
          </a:xfrm>
          <a:prstGeom prst="rect">
            <a:avLst/>
          </a:prstGeom>
          <a:noFill/>
          <a:ln w="9525">
            <a:noFill/>
          </a:ln>
        </p:spPr>
      </p:pic>
      <p:pic>
        <p:nvPicPr>
          <p:cNvPr id="2" name="图片 1"/>
          <p:cNvPicPr>
            <a:picLocks noChangeAspect="1"/>
          </p:cNvPicPr>
          <p:nvPr/>
        </p:nvPicPr>
        <p:blipFill>
          <a:blip r:embed="rId3" cstate="print"/>
          <a:stretch>
            <a:fillRect/>
          </a:stretch>
        </p:blipFill>
        <p:spPr>
          <a:xfrm>
            <a:off x="3931285" y="781685"/>
            <a:ext cx="4383405" cy="2202815"/>
          </a:xfrm>
          <a:prstGeom prst="rect">
            <a:avLst/>
          </a:prstGeom>
        </p:spPr>
      </p:pic>
      <p:sp>
        <p:nvSpPr>
          <p:cNvPr id="3" name="文本框 2"/>
          <p:cNvSpPr txBox="1"/>
          <p:nvPr/>
        </p:nvSpPr>
        <p:spPr>
          <a:xfrm>
            <a:off x="668020" y="1134110"/>
            <a:ext cx="2284730" cy="368300"/>
          </a:xfrm>
          <a:prstGeom prst="rect">
            <a:avLst/>
          </a:prstGeom>
          <a:noFill/>
        </p:spPr>
        <p:txBody>
          <a:bodyPr wrap="non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
        <p:nvSpPr>
          <p:cNvPr id="4" name="文本框 3"/>
          <p:cNvSpPr txBox="1"/>
          <p:nvPr/>
        </p:nvSpPr>
        <p:spPr>
          <a:xfrm>
            <a:off x="1878330" y="5961380"/>
            <a:ext cx="2371090" cy="645160"/>
          </a:xfrm>
          <a:prstGeom prst="rect">
            <a:avLst/>
          </a:prstGeom>
          <a:noFill/>
        </p:spPr>
        <p:txBody>
          <a:bodyPr wrap="none" rtlCol="0">
            <a:spAutoFit/>
          </a:bodyPr>
          <a:lstStyle/>
          <a:p>
            <a:r>
              <a:rPr lang="zh-CN" altLang="en-US">
                <a:solidFill>
                  <a:srgbClr val="FFFFFF"/>
                </a:solidFill>
              </a:rPr>
              <a:t>Transversely shallow </a:t>
            </a:r>
          </a:p>
          <a:p>
            <a:r>
              <a:rPr lang="zh-CN" altLang="en-US">
                <a:solidFill>
                  <a:srgbClr val="FFFFFF"/>
                </a:solidFill>
              </a:rPr>
              <a:t>stabbing</a:t>
            </a:r>
          </a:p>
        </p:txBody>
      </p:sp>
      <p:sp>
        <p:nvSpPr>
          <p:cNvPr id="6" name="文本框 5"/>
          <p:cNvSpPr txBox="1"/>
          <p:nvPr/>
        </p:nvSpPr>
        <p:spPr>
          <a:xfrm>
            <a:off x="5005070" y="5976620"/>
            <a:ext cx="2443480" cy="368300"/>
          </a:xfrm>
          <a:prstGeom prst="rect">
            <a:avLst/>
          </a:prstGeom>
          <a:noFill/>
        </p:spPr>
        <p:txBody>
          <a:bodyPr wrap="none" rtlCol="0">
            <a:spAutoFit/>
          </a:bodyPr>
          <a:lstStyle/>
          <a:p>
            <a:r>
              <a:rPr lang="zh-CN" altLang="en-US">
                <a:solidFill>
                  <a:srgbClr val="FFFFFF"/>
                </a:solidFill>
              </a:rPr>
              <a:t>Shallow local stabbing</a:t>
            </a:r>
          </a:p>
        </p:txBody>
      </p:sp>
      <p:sp>
        <p:nvSpPr>
          <p:cNvPr id="8" name="文本框 7"/>
          <p:cNvSpPr txBox="1"/>
          <p:nvPr/>
        </p:nvSpPr>
        <p:spPr>
          <a:xfrm>
            <a:off x="8060055" y="5976620"/>
            <a:ext cx="2291080" cy="645160"/>
          </a:xfrm>
          <a:prstGeom prst="rect">
            <a:avLst/>
          </a:prstGeom>
          <a:noFill/>
        </p:spPr>
        <p:txBody>
          <a:bodyPr wrap="none" rtlCol="0">
            <a:spAutoFit/>
          </a:bodyPr>
          <a:lstStyle/>
          <a:p>
            <a:r>
              <a:rPr lang="zh-CN" altLang="en-US">
                <a:solidFill>
                  <a:srgbClr val="FFFFFF"/>
                </a:solidFill>
              </a:rPr>
              <a:t>Ring needle shallow </a:t>
            </a:r>
          </a:p>
          <a:p>
            <a:r>
              <a:rPr lang="zh-CN" altLang="en-US">
                <a:solidFill>
                  <a:srgbClr val="FFFFFF"/>
                </a:solidFill>
              </a:rPr>
              <a:t>stab</a:t>
            </a:r>
          </a:p>
        </p:txBody>
      </p:sp>
    </p:spTree>
    <p:extLst>
      <p:ext uri="{BB962C8B-B14F-4D97-AF65-F5344CB8AC3E}">
        <p14:creationId xmlns:p14="http://schemas.microsoft.com/office/powerpoint/2010/main" val="5444776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2535" name="文本框 6"/>
          <p:cNvSpPr txBox="1"/>
          <p:nvPr/>
        </p:nvSpPr>
        <p:spPr>
          <a:xfrm>
            <a:off x="1770380" y="1326515"/>
            <a:ext cx="8505190" cy="5877560"/>
          </a:xfrm>
          <a:prstGeom prst="rect">
            <a:avLst/>
          </a:prstGeom>
          <a:noFill/>
          <a:ln w="9525">
            <a:noFill/>
          </a:ln>
        </p:spPr>
        <p:txBody>
          <a:bodyPr wrap="square">
            <a:spAutoFit/>
          </a:bodyPr>
          <a:lstStyle/>
          <a:p>
            <a:pPr indent="457200" eaLnBrk="0" hangingPunct="0">
              <a:lnSpc>
                <a:spcPct val="150000"/>
              </a:lnSpc>
            </a:pPr>
            <a:r>
              <a:rPr sz="2400" b="1" dirty="0">
                <a:solidFill>
                  <a:srgbClr val="FF0000"/>
                </a:solidFill>
                <a:latin typeface="微软雅黑" panose="020B0503020204020204" charset="-122"/>
                <a:sym typeface="黑体" panose="02010609060101010101" pitchFamily="49" charset="-122"/>
              </a:rPr>
              <a:t>接经浅刺</a:t>
            </a:r>
            <a:r>
              <a:rPr lang="en-US" sz="2400" dirty="0">
                <a:solidFill>
                  <a:srgbClr val="477DEA"/>
                </a:solidFill>
                <a:latin typeface="微软雅黑" panose="020B0503020204020204" charset="-122"/>
                <a:sym typeface="黑体" panose="02010609060101010101" pitchFamily="49" charset="-122"/>
              </a:rPr>
              <a:t>——</a:t>
            </a:r>
            <a:r>
              <a:rPr sz="2400" dirty="0">
                <a:solidFill>
                  <a:srgbClr val="477DEA"/>
                </a:solidFill>
                <a:latin typeface="微软雅黑" panose="020B0503020204020204" charset="-122"/>
                <a:sym typeface="黑体" panose="02010609060101010101" pitchFamily="49" charset="-122"/>
              </a:rPr>
              <a:t>主要是循经脉循行进行多针浅刺的方法，用于小儿脑瘫的治疗，针刺治疗以醒脑开窍、健脑益智、活血化瘀、疏通经络为取穴原则，以督脉和膀胱经第一侧线为主，针刺以督脉为主</a:t>
            </a:r>
            <a:r>
              <a:rPr lang="zh-CN" altLang="en-US" sz="2400" dirty="0">
                <a:solidFill>
                  <a:srgbClr val="477DEA"/>
                </a:solidFill>
                <a:latin typeface="微软雅黑" panose="020B0503020204020204" charset="-122"/>
                <a:sym typeface="黑体" panose="02010609060101010101" pitchFamily="49" charset="-122"/>
              </a:rPr>
              <a:t>。</a:t>
            </a:r>
            <a:endParaRPr lang="zh-CN" altLang="en-US" sz="2800" dirty="0">
              <a:solidFill>
                <a:srgbClr val="477DEA"/>
              </a:solidFill>
              <a:latin typeface="微软雅黑" panose="020B0503020204020204" charset="-122"/>
              <a:sym typeface="黑体" panose="02010609060101010101" pitchFamily="49" charset="-122"/>
            </a:endParaRPr>
          </a:p>
          <a:p>
            <a:pPr indent="457200" algn="just" eaLnBrk="0" hangingPunct="0">
              <a:lnSpc>
                <a:spcPct val="150000"/>
              </a:lnSpc>
            </a:pPr>
            <a:r>
              <a:rPr lang="en-US" altLang="zh-CN" dirty="0">
                <a:solidFill>
                  <a:srgbClr val="477DEA"/>
                </a:solidFill>
                <a:latin typeface="微软雅黑" panose="020B0503020204020204" charset="-122"/>
                <a:sym typeface="黑体" panose="02010609060101010101" pitchFamily="49" charset="-122"/>
              </a:rPr>
              <a:t>Connected with superficial acupuncture -- mainly the method of multiple needle shallow acupuncture along the meridians, which is used for the treatment of cerebral palsy in children. Acupuncture is based on the principle of acupoint selection to wake up the brain and open up the orifices, strengthen the brain and wisdom, promote blood circulation and remove stasis, and dredge the meridians. It is mainly focused on the du mai and the first lateral line of the bladder meridian, while acupuncture is mainly focused on the du mai.</a:t>
            </a:r>
            <a:endParaRPr lang="zh-CN" altLang="en-US" sz="1600" dirty="0">
              <a:solidFill>
                <a:srgbClr val="477DEA"/>
              </a:solidFill>
              <a:latin typeface="微软雅黑" panose="020B0503020204020204" charset="-122"/>
              <a:sym typeface="黑体" panose="02010609060101010101" pitchFamily="49" charset="-122"/>
            </a:endParaRPr>
          </a:p>
          <a:p>
            <a:pPr indent="457200" eaLnBrk="0" hangingPunct="0"/>
            <a:endParaRPr lang="zh-CN" altLang="en-US" sz="1600" dirty="0">
              <a:solidFill>
                <a:srgbClr val="477DEA"/>
              </a:solidFill>
              <a:latin typeface="微软雅黑" panose="020B0503020204020204" charset="-122"/>
              <a:sym typeface="黑体" panose="02010609060101010101" pitchFamily="49" charset="-122"/>
            </a:endParaRPr>
          </a:p>
        </p:txBody>
      </p:sp>
      <p:sp>
        <p:nvSpPr>
          <p:cNvPr id="4" name="文本框 3"/>
          <p:cNvSpPr txBox="1"/>
          <p:nvPr/>
        </p:nvSpPr>
        <p:spPr>
          <a:xfrm>
            <a:off x="5868035" y="5377180"/>
            <a:ext cx="309880" cy="368300"/>
          </a:xfrm>
          <a:prstGeom prst="rect">
            <a:avLst/>
          </a:prstGeom>
          <a:noFill/>
        </p:spPr>
        <p:txBody>
          <a:bodyPr wrap="none" rtlCol="0">
            <a:spAutoFit/>
          </a:bodyPr>
          <a:lstStyle/>
          <a:p>
            <a:endParaRPr lang="zh-CN" altLang="en-US">
              <a:solidFill>
                <a:srgbClr val="000000"/>
              </a:solidFill>
            </a:endParaRPr>
          </a:p>
        </p:txBody>
      </p:sp>
      <p:sp>
        <p:nvSpPr>
          <p:cNvPr id="2" name="文本框 1"/>
          <p:cNvSpPr txBox="1"/>
          <p:nvPr/>
        </p:nvSpPr>
        <p:spPr>
          <a:xfrm>
            <a:off x="685165" y="1117600"/>
            <a:ext cx="2284730" cy="368300"/>
          </a:xfrm>
          <a:prstGeom prst="rect">
            <a:avLst/>
          </a:prstGeom>
          <a:noFill/>
        </p:spPr>
        <p:txBody>
          <a:bodyPr wrap="non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Tree>
    <p:extLst>
      <p:ext uri="{BB962C8B-B14F-4D97-AF65-F5344CB8AC3E}">
        <p14:creationId xmlns:p14="http://schemas.microsoft.com/office/powerpoint/2010/main" val="4218970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2535" name="文本框 6"/>
          <p:cNvSpPr txBox="1"/>
          <p:nvPr/>
        </p:nvSpPr>
        <p:spPr>
          <a:xfrm>
            <a:off x="1770380" y="1468755"/>
            <a:ext cx="8505190" cy="5215890"/>
          </a:xfrm>
          <a:prstGeom prst="rect">
            <a:avLst/>
          </a:prstGeom>
          <a:noFill/>
          <a:ln w="9525">
            <a:noFill/>
          </a:ln>
        </p:spPr>
        <p:txBody>
          <a:bodyPr wrap="square">
            <a:spAutoFit/>
          </a:bodyPr>
          <a:lstStyle/>
          <a:p>
            <a:pPr indent="457200" eaLnBrk="0" hangingPunct="0">
              <a:lnSpc>
                <a:spcPct val="150000"/>
              </a:lnSpc>
            </a:pPr>
            <a:r>
              <a:rPr lang="zh-CN" altLang="en-US" sz="2400" b="1" dirty="0">
                <a:solidFill>
                  <a:srgbClr val="FF0000"/>
                </a:solidFill>
                <a:latin typeface="微软雅黑" panose="020B0503020204020204" charset="-122"/>
                <a:sym typeface="黑体" panose="02010609060101010101" pitchFamily="49" charset="-122"/>
              </a:rPr>
              <a:t>局部浅刺</a:t>
            </a:r>
            <a:r>
              <a:rPr lang="en-US" altLang="zh-CN" sz="2400" dirty="0">
                <a:solidFill>
                  <a:srgbClr val="477DEA"/>
                </a:solidFill>
                <a:latin typeface="微软雅黑" panose="020B0503020204020204" charset="-122"/>
                <a:sym typeface="黑体" panose="02010609060101010101" pitchFamily="49" charset="-122"/>
              </a:rPr>
              <a:t>——</a:t>
            </a:r>
            <a:r>
              <a:rPr lang="zh-CN" altLang="en-US" sz="2400" dirty="0">
                <a:solidFill>
                  <a:srgbClr val="477DEA"/>
                </a:solidFill>
                <a:latin typeface="微软雅黑" panose="020B0503020204020204" charset="-122"/>
                <a:sym typeface="黑体" panose="02010609060101010101" pitchFamily="49" charset="-122"/>
              </a:rPr>
              <a:t>多用于面瘫的治疗，面瘫多由络脉空虚，风寒或风热之邪乘虚侵袭面部筋脉，以致气血阻滞，肌肉纵缓不收而成。针刺多以局部经穴为主。面瘫患者初起，邪尚客于表，未曾入里，故治疗时宜浅刺，引邪消散。</a:t>
            </a:r>
          </a:p>
          <a:p>
            <a:pPr indent="457200" algn="just" eaLnBrk="0" hangingPunct="0">
              <a:lnSpc>
                <a:spcPct val="150000"/>
              </a:lnSpc>
            </a:pPr>
            <a:r>
              <a:rPr lang="en-US" altLang="zh-CN" dirty="0">
                <a:solidFill>
                  <a:srgbClr val="477DEA"/>
                </a:solidFill>
                <a:latin typeface="微软雅黑" panose="020B0503020204020204" charset="-122"/>
                <a:sym typeface="黑体" panose="02010609060101010101" pitchFamily="49" charset="-122"/>
              </a:rPr>
              <a:t>Local shallow thorn - used for the treatment of facial paralysis, facial paralysis is mostly by the complex empty, wind cold or wind heat of the evil spirit to invade the face veins, so that qi and blood block, longitudinal slow muscle but not closed. Acupuncture mainly focuses on local meridians and acupoints. Facial paralysis patients at the beginning of the evil is still guests in the table, not into, it is time to treat shallow thorn, lead the evil dissipation.</a:t>
            </a:r>
          </a:p>
        </p:txBody>
      </p:sp>
      <p:sp>
        <p:nvSpPr>
          <p:cNvPr id="4" name="文本框 3"/>
          <p:cNvSpPr txBox="1"/>
          <p:nvPr/>
        </p:nvSpPr>
        <p:spPr>
          <a:xfrm>
            <a:off x="5868035" y="5377180"/>
            <a:ext cx="309880" cy="368300"/>
          </a:xfrm>
          <a:prstGeom prst="rect">
            <a:avLst/>
          </a:prstGeom>
          <a:noFill/>
        </p:spPr>
        <p:txBody>
          <a:bodyPr wrap="none" rtlCol="0">
            <a:spAutoFit/>
          </a:bodyPr>
          <a:lstStyle/>
          <a:p>
            <a:endParaRPr lang="zh-CN" altLang="en-US">
              <a:solidFill>
                <a:srgbClr val="000000"/>
              </a:solidFill>
            </a:endParaRPr>
          </a:p>
        </p:txBody>
      </p:sp>
      <p:sp>
        <p:nvSpPr>
          <p:cNvPr id="2" name="文本框 1"/>
          <p:cNvSpPr txBox="1"/>
          <p:nvPr/>
        </p:nvSpPr>
        <p:spPr>
          <a:xfrm>
            <a:off x="685165" y="1100455"/>
            <a:ext cx="370332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Tree>
    <p:extLst>
      <p:ext uri="{BB962C8B-B14F-4D97-AF65-F5344CB8AC3E}">
        <p14:creationId xmlns:p14="http://schemas.microsoft.com/office/powerpoint/2010/main" val="343249097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2535" name="文本框 6"/>
          <p:cNvSpPr txBox="1"/>
          <p:nvPr/>
        </p:nvSpPr>
        <p:spPr>
          <a:xfrm>
            <a:off x="1770380" y="1552575"/>
            <a:ext cx="8505190" cy="5584825"/>
          </a:xfrm>
          <a:prstGeom prst="rect">
            <a:avLst/>
          </a:prstGeom>
          <a:noFill/>
          <a:ln w="9525">
            <a:noFill/>
          </a:ln>
        </p:spPr>
        <p:txBody>
          <a:bodyPr wrap="square">
            <a:spAutoFit/>
          </a:bodyPr>
          <a:lstStyle/>
          <a:p>
            <a:pPr indent="457200" eaLnBrk="0" hangingPunct="0">
              <a:lnSpc>
                <a:spcPct val="150000"/>
              </a:lnSpc>
            </a:pPr>
            <a:r>
              <a:rPr lang="zh-CN" altLang="en-US" sz="2400" b="1" dirty="0">
                <a:solidFill>
                  <a:srgbClr val="FF0000"/>
                </a:solidFill>
                <a:latin typeface="微软雅黑" panose="020B0503020204020204" charset="-122"/>
                <a:sym typeface="黑体" panose="02010609060101010101" pitchFamily="49" charset="-122"/>
              </a:rPr>
              <a:t>围针浅刺</a:t>
            </a:r>
            <a:r>
              <a:rPr lang="en-US" altLang="zh-CN" sz="2400" dirty="0">
                <a:solidFill>
                  <a:srgbClr val="477DEA"/>
                </a:solidFill>
                <a:latin typeface="微软雅黑" panose="020B0503020204020204" charset="-122"/>
                <a:sym typeface="黑体" panose="02010609060101010101" pitchFamily="49" charset="-122"/>
              </a:rPr>
              <a:t>——</a:t>
            </a:r>
            <a:r>
              <a:rPr lang="zh-CN" altLang="en-US" sz="2400" dirty="0">
                <a:solidFill>
                  <a:srgbClr val="477DEA"/>
                </a:solidFill>
                <a:latin typeface="微软雅黑" panose="020B0503020204020204" charset="-122"/>
                <a:sym typeface="黑体" panose="02010609060101010101" pitchFamily="49" charset="-122"/>
              </a:rPr>
              <a:t>是指以病变部位为中心，在其周围进行浅针围剌的方法。皮肤病多由于局部气血不通，经络阻滞所致，围针可起到疏风泄热，宣通局部气血的作用，使经脉畅通，肌肤得荣，为治疗皮肤病之佳法。</a:t>
            </a:r>
          </a:p>
          <a:p>
            <a:pPr indent="457200" algn="just" eaLnBrk="0" hangingPunct="0">
              <a:lnSpc>
                <a:spcPct val="150000"/>
              </a:lnSpc>
            </a:pPr>
            <a:r>
              <a:rPr lang="en-US" altLang="zh-CN" dirty="0">
                <a:solidFill>
                  <a:srgbClr val="477DEA"/>
                </a:solidFill>
                <a:latin typeface="微软雅黑" panose="020B0503020204020204" charset="-122"/>
                <a:sym typeface="黑体" panose="02010609060101010101" pitchFamily="49" charset="-122"/>
              </a:rPr>
              <a:t>Circumferential needle shallow thorn -- it is to point to take pathological change place as the center, carry on shallow needle circumferential thorn in its periphery method. Skin disease as a result of local blood and gas imperforate much, meridian block is caused by, encircle needle can have sparse wind to drain heat, xuantong local blood and gas action, make meridian unimpeded, skin gets rong, it is the good method that treats skin disease.</a:t>
            </a:r>
            <a:endParaRPr lang="zh-CN" altLang="en-US" sz="2400" dirty="0">
              <a:solidFill>
                <a:srgbClr val="477DEA"/>
              </a:solidFill>
              <a:latin typeface="微软雅黑" panose="020B0503020204020204" charset="-122"/>
              <a:sym typeface="黑体" panose="02010609060101010101" pitchFamily="49" charset="-122"/>
            </a:endParaRPr>
          </a:p>
          <a:p>
            <a:pPr indent="457200" eaLnBrk="0" hangingPunct="0"/>
            <a:endParaRPr lang="zh-CN" altLang="en-US" sz="2400" dirty="0">
              <a:solidFill>
                <a:srgbClr val="477DEA"/>
              </a:solidFill>
              <a:latin typeface="微软雅黑" panose="020B0503020204020204" charset="-122"/>
              <a:sym typeface="黑体" panose="02010609060101010101" pitchFamily="49" charset="-122"/>
            </a:endParaRPr>
          </a:p>
        </p:txBody>
      </p:sp>
      <p:sp>
        <p:nvSpPr>
          <p:cNvPr id="4" name="文本框 3"/>
          <p:cNvSpPr txBox="1"/>
          <p:nvPr/>
        </p:nvSpPr>
        <p:spPr>
          <a:xfrm>
            <a:off x="5868035" y="5377180"/>
            <a:ext cx="309880" cy="368300"/>
          </a:xfrm>
          <a:prstGeom prst="rect">
            <a:avLst/>
          </a:prstGeom>
          <a:noFill/>
        </p:spPr>
        <p:txBody>
          <a:bodyPr wrap="none" rtlCol="0">
            <a:spAutoFit/>
          </a:bodyPr>
          <a:lstStyle/>
          <a:p>
            <a:endParaRPr lang="zh-CN" altLang="en-US">
              <a:solidFill>
                <a:srgbClr val="000000"/>
              </a:solidFill>
            </a:endParaRPr>
          </a:p>
        </p:txBody>
      </p:sp>
      <p:sp>
        <p:nvSpPr>
          <p:cNvPr id="2" name="文本框 1"/>
          <p:cNvSpPr txBox="1"/>
          <p:nvPr/>
        </p:nvSpPr>
        <p:spPr>
          <a:xfrm>
            <a:off x="668020" y="1184275"/>
            <a:ext cx="2284730" cy="368300"/>
          </a:xfrm>
          <a:prstGeom prst="rect">
            <a:avLst/>
          </a:prstGeom>
          <a:noFill/>
        </p:spPr>
        <p:txBody>
          <a:bodyPr wrap="non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Tree>
    <p:extLst>
      <p:ext uri="{BB962C8B-B14F-4D97-AF65-F5344CB8AC3E}">
        <p14:creationId xmlns:p14="http://schemas.microsoft.com/office/powerpoint/2010/main" val="2385492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p:nvPr/>
        </p:nvSpPr>
        <p:spPr>
          <a:xfrm>
            <a:off x="0" y="3330575"/>
            <a:ext cx="4029075" cy="111125"/>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矩形 4"/>
          <p:cNvSpPr/>
          <p:nvPr/>
        </p:nvSpPr>
        <p:spPr>
          <a:xfrm>
            <a:off x="3819525" y="3570288"/>
            <a:ext cx="8372475" cy="153987"/>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8" name="平行四边形 5"/>
          <p:cNvSpPr/>
          <p:nvPr/>
        </p:nvSpPr>
        <p:spPr>
          <a:xfrm>
            <a:off x="2608263" y="2625725"/>
            <a:ext cx="2032000" cy="164782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9" name="等腰三角形 6"/>
          <p:cNvSpPr/>
          <p:nvPr/>
        </p:nvSpPr>
        <p:spPr>
          <a:xfrm rot="10800000">
            <a:off x="2127250" y="3330575"/>
            <a:ext cx="990600" cy="94297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 name="文本框 8"/>
          <p:cNvSpPr/>
          <p:nvPr/>
        </p:nvSpPr>
        <p:spPr>
          <a:xfrm>
            <a:off x="4927600" y="2695575"/>
            <a:ext cx="5360988" cy="829945"/>
          </a:xfrm>
          <a:prstGeom prst="rect">
            <a:avLst/>
          </a:prstGeom>
          <a:noFill/>
          <a:ln w="9525">
            <a:noFill/>
          </a:ln>
        </p:spPr>
        <p:txBody>
          <a:bodyPr>
            <a:spAutoFit/>
            <a:scene3d>
              <a:camera prst="orthographicFront"/>
              <a:lightRig rig="soft" dir="t">
                <a:rot lat="0" lon="0" rev="15600000"/>
              </a:lightRig>
            </a:scene3d>
            <a:sp3d extrusionH="57150" prstMaterial="softEdge">
              <a:bevelT w="25400" h="38100"/>
            </a:sp3d>
          </a:bodyPr>
          <a:lstStyle/>
          <a:p>
            <a:pPr fontAlgn="base">
              <a:spcBef>
                <a:spcPct val="0"/>
              </a:spcBef>
              <a:spcAft>
                <a:spcPct val="0"/>
              </a:spcAft>
              <a:buFont typeface="Arial" panose="020B0604020202020204" pitchFamily="34" charset="0"/>
              <a:buNone/>
              <a:defRPr/>
            </a:pPr>
            <a:r>
              <a:rPr lang="zh-CN" altLang="en-US" sz="4800" dirty="0">
                <a:solidFill>
                  <a:srgbClr val="006EA3"/>
                </a:solidFill>
                <a:latin typeface="微软雅黑" panose="020B0503020204020204" charset="-122"/>
                <a:sym typeface="微软雅黑" panose="020B0503020204020204" charset="-122"/>
              </a:rPr>
              <a:t>临床应用</a:t>
            </a:r>
            <a:endParaRPr lang="zh-CN" altLang="en-US" sz="4800" b="1" noProof="1">
              <a:solidFill>
                <a:srgbClr val="477EE7"/>
              </a:solidFill>
              <a:latin typeface="微软雅黑" panose="020B0503020204020204" charset="-122"/>
              <a:sym typeface="+mn-ea"/>
            </a:endParaRPr>
          </a:p>
        </p:txBody>
      </p:sp>
      <p:sp>
        <p:nvSpPr>
          <p:cNvPr id="4" name="文本框 3"/>
          <p:cNvSpPr txBox="1"/>
          <p:nvPr/>
        </p:nvSpPr>
        <p:spPr>
          <a:xfrm>
            <a:off x="4640580" y="3751580"/>
            <a:ext cx="3441065" cy="521970"/>
          </a:xfrm>
          <a:prstGeom prst="rect">
            <a:avLst/>
          </a:prstGeom>
          <a:noFill/>
        </p:spPr>
        <p:txBody>
          <a:bodyPr wrap="none" rtlCol="0">
            <a:spAutoFit/>
          </a:bodyPr>
          <a:lstStyle/>
          <a:p>
            <a:r>
              <a:rPr lang="en-US" altLang="zh-CN" sz="2800" dirty="0">
                <a:solidFill>
                  <a:srgbClr val="006EA3"/>
                </a:solidFill>
                <a:latin typeface="微软雅黑" panose="020B0503020204020204" charset="-122"/>
                <a:sym typeface="+mn-ea"/>
              </a:rPr>
              <a:t>C</a:t>
            </a:r>
            <a:r>
              <a:rPr lang="zh-CN" altLang="en-US" sz="2800" dirty="0">
                <a:solidFill>
                  <a:srgbClr val="006EA3"/>
                </a:solidFill>
                <a:latin typeface="微软雅黑" panose="020B0503020204020204" charset="-122"/>
                <a:sym typeface="+mn-ea"/>
              </a:rPr>
              <a:t>linical </a:t>
            </a:r>
            <a:r>
              <a:rPr lang="en-US" altLang="zh-CN" sz="2800" dirty="0">
                <a:solidFill>
                  <a:srgbClr val="006EA3"/>
                </a:solidFill>
                <a:latin typeface="微软雅黑" panose="020B0503020204020204" charset="-122"/>
                <a:sym typeface="+mn-ea"/>
              </a:rPr>
              <a:t>A</a:t>
            </a:r>
            <a:r>
              <a:rPr lang="zh-CN" altLang="en-US" sz="2800" dirty="0">
                <a:solidFill>
                  <a:srgbClr val="006EA3"/>
                </a:solidFill>
                <a:latin typeface="微软雅黑" panose="020B0503020204020204" charset="-122"/>
                <a:sym typeface="+mn-ea"/>
              </a:rPr>
              <a:t>pplication</a:t>
            </a:r>
            <a:endParaRPr lang="zh-CN" altLang="en-US" sz="2800">
              <a:solidFill>
                <a:srgbClr val="000000"/>
              </a:solidFill>
            </a:endParaRPr>
          </a:p>
        </p:txBody>
      </p:sp>
    </p:spTree>
    <p:extLst>
      <p:ext uri="{BB962C8B-B14F-4D97-AF65-F5344CB8AC3E}">
        <p14:creationId xmlns:p14="http://schemas.microsoft.com/office/powerpoint/2010/main" val="236985259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文本框 13"/>
          <p:cNvSpPr txBox="1"/>
          <p:nvPr>
            <p:custDataLst>
              <p:tags r:id="rId2"/>
            </p:custDataLst>
          </p:nvPr>
        </p:nvSpPr>
        <p:spPr>
          <a:xfrm>
            <a:off x="6618605" y="4156075"/>
            <a:ext cx="5179060" cy="2565400"/>
          </a:xfrm>
          <a:prstGeom prst="rect">
            <a:avLst/>
          </a:prstGeom>
          <a:noFill/>
          <a:ln w="9525">
            <a:noFill/>
          </a:ln>
        </p:spPr>
        <p:txBody>
          <a:bodyPr anchor="ctr"/>
          <a:lstStyle/>
          <a:p>
            <a:pPr algn="just">
              <a:lnSpc>
                <a:spcPct val="150000"/>
              </a:lnSpc>
            </a:pPr>
            <a:r>
              <a:rPr lang="en-US" altLang="zh-CN" sz="2000" dirty="0">
                <a:solidFill>
                  <a:srgbClr val="477DEA"/>
                </a:solidFill>
                <a:effectLst>
                  <a:outerShdw blurRad="38100" dist="25400" dir="5400000" algn="ctr" rotWithShape="0">
                    <a:srgbClr val="6E747A">
                      <a:alpha val="43000"/>
                    </a:srgbClr>
                  </a:outerShdw>
                </a:effectLst>
                <a:sym typeface="+mn-ea"/>
              </a:rPr>
              <a:t>以督脉和膀胱经第一侧线上的经穴为主，取督脉的哑门、大椎、陶道、身柱、神道、灵台、至阳、筋缩、中枢、脊中、命门、腰阳关等穴位；</a:t>
            </a:r>
          </a:p>
          <a:p>
            <a:pPr algn="just">
              <a:lnSpc>
                <a:spcPct val="150000"/>
              </a:lnSpc>
            </a:pPr>
            <a:r>
              <a:rPr lang="en-US" altLang="zh-CN" dirty="0">
                <a:solidFill>
                  <a:srgbClr val="477DEA"/>
                </a:solidFill>
                <a:effectLst>
                  <a:outerShdw blurRad="38100" dist="25400" dir="5400000" algn="ctr" rotWithShape="0">
                    <a:srgbClr val="6E747A">
                      <a:alpha val="43000"/>
                    </a:srgbClr>
                  </a:outerShdw>
                </a:effectLst>
              </a:rPr>
              <a:t>Acupuncture points on the first line of the Du meridian and the bladder meridian are mainly used to take the dumb door, dazhui, taodao, shenzhu,shendao, lingtai, zhiyang, jinsuo, zhongshu, jizhong, mingmen, yaoyangguan and other acupuncture points of the Du meridian.</a:t>
            </a:r>
          </a:p>
          <a:p>
            <a:pPr>
              <a:lnSpc>
                <a:spcPct val="150000"/>
              </a:lnSpc>
            </a:pPr>
            <a:endParaRPr lang="zh-CN" altLang="en-US" sz="3200" dirty="0">
              <a:solidFill>
                <a:srgbClr val="477DEA"/>
              </a:solidFill>
              <a:effectLst>
                <a:outerShdw blurRad="38100" dist="25400" dir="5400000" algn="ctr" rotWithShape="0">
                  <a:srgbClr val="6E747A">
                    <a:alpha val="43000"/>
                  </a:srgbClr>
                </a:outerShdw>
              </a:effectLst>
            </a:endParaRPr>
          </a:p>
          <a:p>
            <a:pP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a:p>
            <a:pPr algn="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p:txBody>
      </p:sp>
      <p:sp>
        <p:nvSpPr>
          <p:cNvPr id="61450" name="日期占位符 1"/>
          <p:cNvSpPr txBox="1">
            <a:spLocks noGrp="1"/>
          </p:cNvSpPr>
          <p:nvPr>
            <p:ph type="dt" sz="half" idx="4294967295"/>
          </p:nvPr>
        </p:nvSpPr>
        <p:spPr/>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eaLnBrk="1" hangingPunct="1"/>
            <a:fld id="{BB962C8B-B14F-4D97-AF65-F5344CB8AC3E}" type="datetime1">
              <a:rPr lang="zh-CN" altLang="en-US" sz="1200" dirty="0">
                <a:solidFill>
                  <a:srgbClr val="898989"/>
                </a:solidFill>
              </a:rPr>
              <a:pPr eaLnBrk="1" hangingPunct="1"/>
              <a:t>2022/4/15</a:t>
            </a:fld>
            <a:endParaRPr lang="zh-CN" altLang="en-US" sz="1200" dirty="0">
              <a:solidFill>
                <a:srgbClr val="898989"/>
              </a:solidFill>
            </a:endParaRPr>
          </a:p>
        </p:txBody>
      </p:sp>
      <p:grpSp>
        <p:nvGrpSpPr>
          <p:cNvPr id="8" name="组合 7"/>
          <p:cNvGrpSpPr/>
          <p:nvPr/>
        </p:nvGrpSpPr>
        <p:grpSpPr>
          <a:xfrm>
            <a:off x="10795" y="169545"/>
            <a:ext cx="6607378" cy="1287780"/>
            <a:chOff x="-1" y="215"/>
            <a:chExt cx="9597" cy="2028"/>
          </a:xfrm>
        </p:grpSpPr>
        <p:sp>
          <p:nvSpPr>
            <p:cNvPr id="17410" name="矩形 3"/>
            <p:cNvSpPr/>
            <p:nvPr/>
          </p:nvSpPr>
          <p:spPr>
            <a:xfrm rot="5400000">
              <a:off x="2033" y="-400"/>
              <a:ext cx="90" cy="4158"/>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215"/>
              <a:ext cx="628" cy="202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785" y="355"/>
              <a:ext cx="230" cy="188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1015" y="658"/>
              <a:ext cx="8581" cy="919"/>
            </a:xfrm>
            <a:prstGeom prst="rect">
              <a:avLst/>
            </a:prstGeom>
            <a:noFill/>
            <a:ln w="9525">
              <a:noFill/>
            </a:ln>
          </p:spPr>
          <p:txBody>
            <a:bodyPr wrap="square">
              <a:spAutoFit/>
            </a:bodyPr>
            <a:lstStyle/>
            <a:p>
              <a:r>
                <a:rPr lang="zh-CN" altLang="en-US" sz="3200" dirty="0">
                  <a:solidFill>
                    <a:srgbClr val="006EA3"/>
                  </a:solidFill>
                  <a:latin typeface="微软雅黑" panose="020B0503020204020204" charset="-122"/>
                  <a:sym typeface="微软雅黑" panose="020B0503020204020204" charset="-122"/>
                </a:rPr>
                <a:t>临床应用</a:t>
              </a:r>
              <a:r>
                <a:rPr lang="en-US" altLang="zh-CN" sz="2400" dirty="0">
                  <a:solidFill>
                    <a:srgbClr val="006EA3"/>
                  </a:solidFill>
                  <a:latin typeface="微软雅黑" panose="020B0503020204020204" charset="-122"/>
                  <a:sym typeface="+mn-ea"/>
                </a:rPr>
                <a:t>C</a:t>
              </a:r>
              <a:r>
                <a:rPr lang="zh-CN" altLang="en-US" sz="2400" dirty="0">
                  <a:solidFill>
                    <a:srgbClr val="006EA3"/>
                  </a:solidFill>
                  <a:latin typeface="微软雅黑" panose="020B0503020204020204" charset="-122"/>
                  <a:sym typeface="+mn-ea"/>
                </a:rPr>
                <a:t>linical </a:t>
              </a:r>
              <a:r>
                <a:rPr lang="en-US" altLang="zh-CN" sz="2400" dirty="0">
                  <a:solidFill>
                    <a:srgbClr val="006EA3"/>
                  </a:solidFill>
                  <a:latin typeface="微软雅黑" panose="020B0503020204020204" charset="-122"/>
                  <a:sym typeface="+mn-ea"/>
                </a:rPr>
                <a:t>A</a:t>
              </a:r>
              <a:r>
                <a:rPr lang="zh-CN" altLang="en-US" sz="2400" dirty="0">
                  <a:solidFill>
                    <a:srgbClr val="006EA3"/>
                  </a:solidFill>
                  <a:latin typeface="微软雅黑" panose="020B0503020204020204" charset="-122"/>
                  <a:sym typeface="+mn-ea"/>
                </a:rPr>
                <a:t>pplication</a:t>
              </a:r>
              <a:endParaRPr lang="zh-CN" altLang="en-US" sz="2400" dirty="0">
                <a:solidFill>
                  <a:srgbClr val="006EA3"/>
                </a:solidFill>
                <a:latin typeface="微软雅黑" panose="020B0503020204020204" charset="-122"/>
                <a:sym typeface="微软雅黑" panose="020B0503020204020204" charset="-122"/>
              </a:endParaRPr>
            </a:p>
          </p:txBody>
        </p:sp>
      </p:grpSp>
      <p:sp>
        <p:nvSpPr>
          <p:cNvPr id="2" name="矩形 1"/>
          <p:cNvSpPr/>
          <p:nvPr>
            <p:custDataLst>
              <p:tags r:id="rId3"/>
            </p:custDataLst>
          </p:nvPr>
        </p:nvSpPr>
        <p:spPr>
          <a:xfrm>
            <a:off x="1231583" y="1301750"/>
            <a:ext cx="10086975" cy="831850"/>
          </a:xfrm>
          <a:prstGeom prst="rect">
            <a:avLst/>
          </a:prstGeom>
          <a:gradFill>
            <a:gsLst>
              <a:gs pos="0">
                <a:srgbClr val="007BD3"/>
              </a:gs>
              <a:gs pos="100000">
                <a:srgbClr val="0343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Font typeface="Arial" panose="020B0604020202020204" pitchFamily="34" charset="0"/>
              <a:buNone/>
              <a:defRPr/>
            </a:pPr>
            <a:r>
              <a:rPr lang="en-US" altLang="zh-CN" sz="4400" b="1" noProof="1">
                <a:solidFill>
                  <a:srgbClr val="FFFFFF"/>
                </a:solidFill>
                <a:latin typeface="微软雅黑" panose="020B0503020204020204" charset="-122"/>
              </a:rPr>
              <a:t>1. </a:t>
            </a:r>
            <a:r>
              <a:rPr lang="zh-CN" altLang="en-US" sz="4400" b="1" noProof="1">
                <a:solidFill>
                  <a:srgbClr val="FFFFFF"/>
                </a:solidFill>
                <a:latin typeface="微软雅黑" panose="020B0503020204020204" charset="-122"/>
              </a:rPr>
              <a:t>接 经 浅 刺 法 治 疗 脑 瘫</a:t>
            </a:r>
          </a:p>
        </p:txBody>
      </p:sp>
      <p:pic>
        <p:nvPicPr>
          <p:cNvPr id="4" name="图片 3" descr="督脉穴2222_看图王"/>
          <p:cNvPicPr>
            <a:picLocks noChangeAspect="1"/>
          </p:cNvPicPr>
          <p:nvPr/>
        </p:nvPicPr>
        <p:blipFill>
          <a:blip r:embed="rId5" cstate="print"/>
          <a:stretch>
            <a:fillRect/>
          </a:stretch>
        </p:blipFill>
        <p:spPr>
          <a:xfrm>
            <a:off x="1231900" y="2694940"/>
            <a:ext cx="4523105" cy="3016250"/>
          </a:xfrm>
          <a:prstGeom prst="rect">
            <a:avLst/>
          </a:prstGeom>
        </p:spPr>
      </p:pic>
      <p:sp>
        <p:nvSpPr>
          <p:cNvPr id="5" name="文本框 5"/>
          <p:cNvSpPr txBox="1"/>
          <p:nvPr/>
        </p:nvSpPr>
        <p:spPr>
          <a:xfrm>
            <a:off x="5881688" y="2506028"/>
            <a:ext cx="736600" cy="1019175"/>
          </a:xfrm>
          <a:prstGeom prst="rect">
            <a:avLst/>
          </a:prstGeom>
          <a:noFill/>
          <a:ln w="28575" cap="flat" cmpd="sng">
            <a:solidFill>
              <a:srgbClr val="0070C0"/>
            </a:solidFill>
            <a:prstDash val="solid"/>
            <a:round/>
            <a:headEnd type="none" w="med" len="med"/>
            <a:tailEnd type="none" w="med" len="med"/>
          </a:ln>
        </p:spPr>
        <p:txBody>
          <a:bodyPr vert="eaVert">
            <a:spAutoFit/>
          </a:bodyPr>
          <a:lstStyle/>
          <a:p>
            <a:r>
              <a:rPr lang="zh-CN" altLang="en-US" sz="3600" b="1" dirty="0">
                <a:solidFill>
                  <a:srgbClr val="477DEA">
                    <a:lumMod val="75000"/>
                  </a:srgbClr>
                </a:solidFill>
                <a:latin typeface="黑体" panose="02010609060101010101" pitchFamily="49" charset="-122"/>
                <a:ea typeface="黑体" panose="02010609060101010101" pitchFamily="49" charset="-122"/>
              </a:rPr>
              <a:t>取穴</a:t>
            </a:r>
          </a:p>
        </p:txBody>
      </p:sp>
    </p:spTree>
    <p:custDataLst>
      <p:tags r:id="rId1"/>
    </p:custDataLst>
    <p:extLst>
      <p:ext uri="{BB962C8B-B14F-4D97-AF65-F5344CB8AC3E}">
        <p14:creationId xmlns:p14="http://schemas.microsoft.com/office/powerpoint/2010/main" val="2008546486"/>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文本框 13"/>
          <p:cNvSpPr txBox="1"/>
          <p:nvPr>
            <p:custDataLst>
              <p:tags r:id="rId2"/>
            </p:custDataLst>
          </p:nvPr>
        </p:nvSpPr>
        <p:spPr>
          <a:xfrm>
            <a:off x="6618605" y="4123055"/>
            <a:ext cx="5179060" cy="1448435"/>
          </a:xfrm>
          <a:prstGeom prst="rect">
            <a:avLst/>
          </a:prstGeom>
          <a:noFill/>
          <a:ln w="9525">
            <a:noFill/>
          </a:ln>
        </p:spPr>
        <p:txBody>
          <a:bodyPr anchor="ctr"/>
          <a:lstStyle/>
          <a:p>
            <a:pPr>
              <a:lnSpc>
                <a:spcPct val="150000"/>
              </a:lnSpc>
            </a:pPr>
            <a:r>
              <a:rPr lang="en-US" altLang="zh-CN" sz="2800" dirty="0">
                <a:solidFill>
                  <a:srgbClr val="477DEA"/>
                </a:solidFill>
                <a:effectLst>
                  <a:outerShdw blurRad="38100" dist="25400" dir="5400000" algn="ctr" rotWithShape="0">
                    <a:srgbClr val="6E747A">
                      <a:alpha val="43000"/>
                    </a:srgbClr>
                  </a:outerShdw>
                </a:effectLst>
                <a:sym typeface="+mn-ea"/>
              </a:rPr>
              <a:t>取膀胱经的大杼、风门、肺俞、厥阴俞、心俞、督俞、膈俞、肝俞、胆俞、脾俞、胃俞、三焦俞、肾俞等穴位</a:t>
            </a:r>
            <a:r>
              <a:rPr lang="zh-CN" altLang="en-US" sz="2800" dirty="0">
                <a:solidFill>
                  <a:srgbClr val="477DEA"/>
                </a:solidFill>
                <a:effectLst>
                  <a:outerShdw blurRad="38100" dist="25400" dir="5400000" algn="ctr" rotWithShape="0">
                    <a:srgbClr val="6E747A">
                      <a:alpha val="43000"/>
                    </a:srgbClr>
                  </a:outerShdw>
                </a:effectLst>
                <a:sym typeface="+mn-ea"/>
              </a:rPr>
              <a:t>。</a:t>
            </a:r>
          </a:p>
          <a:p>
            <a:pPr algn="just">
              <a:lnSpc>
                <a:spcPct val="150000"/>
              </a:lnSpc>
            </a:pPr>
            <a:r>
              <a:rPr lang="zh-CN" altLang="en-US" dirty="0">
                <a:solidFill>
                  <a:srgbClr val="477DEA"/>
                </a:solidFill>
                <a:effectLst>
                  <a:outerShdw blurRad="38100" dist="25400" dir="5400000" algn="ctr" rotWithShape="0">
                    <a:srgbClr val="6E747A">
                      <a:alpha val="43000"/>
                    </a:srgbClr>
                  </a:outerShdw>
                </a:effectLst>
              </a:rPr>
              <a:t>The acupoints of dazhu, fengmen, feishu, ju</a:t>
            </a:r>
            <a:r>
              <a:rPr lang="en-US" altLang="zh-CN" dirty="0">
                <a:solidFill>
                  <a:srgbClr val="477DEA"/>
                </a:solidFill>
                <a:effectLst>
                  <a:outerShdw blurRad="38100" dist="25400" dir="5400000" algn="ctr" rotWithShape="0">
                    <a:srgbClr val="6E747A">
                      <a:alpha val="43000"/>
                    </a:srgbClr>
                  </a:outerShdw>
                </a:effectLst>
              </a:rPr>
              <a:t>e</a:t>
            </a:r>
            <a:r>
              <a:rPr lang="zh-CN" altLang="en-US" dirty="0">
                <a:solidFill>
                  <a:srgbClr val="477DEA"/>
                </a:solidFill>
                <a:effectLst>
                  <a:outerShdw blurRad="38100" dist="25400" dir="5400000" algn="ctr" rotWithShape="0">
                    <a:srgbClr val="6E747A">
                      <a:alpha val="43000"/>
                    </a:srgbClr>
                  </a:outerShdw>
                </a:effectLst>
              </a:rPr>
              <a:t>yin shu, xinshu, dushu, </a:t>
            </a:r>
            <a:r>
              <a:rPr lang="en-US" altLang="zh-CN" dirty="0">
                <a:solidFill>
                  <a:srgbClr val="477DEA"/>
                </a:solidFill>
                <a:effectLst>
                  <a:outerShdw blurRad="38100" dist="25400" dir="5400000" algn="ctr" rotWithShape="0">
                    <a:srgbClr val="6E747A">
                      <a:alpha val="43000"/>
                    </a:srgbClr>
                  </a:outerShdw>
                </a:effectLst>
              </a:rPr>
              <a:t>ge</a:t>
            </a:r>
            <a:r>
              <a:rPr lang="zh-CN" altLang="en-US" dirty="0">
                <a:solidFill>
                  <a:srgbClr val="477DEA"/>
                </a:solidFill>
                <a:effectLst>
                  <a:outerShdw blurRad="38100" dist="25400" dir="5400000" algn="ctr" rotWithShape="0">
                    <a:srgbClr val="6E747A">
                      <a:alpha val="43000"/>
                    </a:srgbClr>
                  </a:outerShdw>
                </a:effectLst>
              </a:rPr>
              <a:t>shu, ganshu, </a:t>
            </a:r>
            <a:r>
              <a:rPr lang="en-US" altLang="zh-CN" dirty="0">
                <a:solidFill>
                  <a:srgbClr val="477DEA"/>
                </a:solidFill>
                <a:effectLst>
                  <a:outerShdw blurRad="38100" dist="25400" dir="5400000" algn="ctr" rotWithShape="0">
                    <a:srgbClr val="6E747A">
                      <a:alpha val="43000"/>
                    </a:srgbClr>
                  </a:outerShdw>
                </a:effectLst>
              </a:rPr>
              <a:t>d</a:t>
            </a:r>
            <a:r>
              <a:rPr lang="zh-CN" altLang="en-US" dirty="0">
                <a:solidFill>
                  <a:srgbClr val="477DEA"/>
                </a:solidFill>
                <a:effectLst>
                  <a:outerShdw blurRad="38100" dist="25400" dir="5400000" algn="ctr" rotWithShape="0">
                    <a:srgbClr val="6E747A">
                      <a:alpha val="43000"/>
                    </a:srgbClr>
                  </a:outerShdw>
                </a:effectLst>
              </a:rPr>
              <a:t>anshu, </a:t>
            </a:r>
            <a:r>
              <a:rPr lang="en-US" altLang="zh-CN" dirty="0">
                <a:solidFill>
                  <a:srgbClr val="477DEA"/>
                </a:solidFill>
                <a:effectLst>
                  <a:outerShdw blurRad="38100" dist="25400" dir="5400000" algn="ctr" rotWithShape="0">
                    <a:srgbClr val="6E747A">
                      <a:alpha val="43000"/>
                    </a:srgbClr>
                  </a:outerShdw>
                </a:effectLst>
              </a:rPr>
              <a:t>pi</a:t>
            </a:r>
            <a:r>
              <a:rPr lang="zh-CN" altLang="en-US" dirty="0">
                <a:solidFill>
                  <a:srgbClr val="477DEA"/>
                </a:solidFill>
                <a:effectLst>
                  <a:outerShdw blurRad="38100" dist="25400" dir="5400000" algn="ctr" rotWithShape="0">
                    <a:srgbClr val="6E747A">
                      <a:alpha val="43000"/>
                    </a:srgbClr>
                  </a:outerShdw>
                </a:effectLst>
              </a:rPr>
              <a:t>shu, weishu, sanjiaoshu, shenshu and so on in the bladder </a:t>
            </a:r>
            <a:r>
              <a:rPr lang="en-US" altLang="zh-CN" dirty="0">
                <a:solidFill>
                  <a:srgbClr val="477DEA"/>
                </a:solidFill>
                <a:effectLst>
                  <a:outerShdw blurRad="38100" dist="25400" dir="5400000" algn="ctr" rotWithShape="0">
                    <a:srgbClr val="6E747A">
                      <a:alpha val="43000"/>
                    </a:srgbClr>
                  </a:outerShdw>
                </a:effectLst>
              </a:rPr>
              <a:t>meridian</a:t>
            </a:r>
            <a:r>
              <a:rPr lang="zh-CN" altLang="en-US" dirty="0">
                <a:solidFill>
                  <a:srgbClr val="477DEA"/>
                </a:solidFill>
                <a:effectLst>
                  <a:outerShdw blurRad="38100" dist="25400" dir="5400000" algn="ctr" rotWithShape="0">
                    <a:srgbClr val="6E747A">
                      <a:alpha val="43000"/>
                    </a:srgbClr>
                  </a:outerShdw>
                </a:effectLst>
              </a:rPr>
              <a:t> were taken.</a:t>
            </a:r>
          </a:p>
          <a:p>
            <a:pPr>
              <a:lnSpc>
                <a:spcPct val="150000"/>
              </a:lnSpc>
            </a:pPr>
            <a:endParaRPr lang="en-US" altLang="zh-CN" sz="2800" dirty="0">
              <a:solidFill>
                <a:srgbClr val="477DEA"/>
              </a:solidFill>
              <a:effectLst>
                <a:outerShdw blurRad="38100" dist="25400" dir="5400000" algn="ctr" rotWithShape="0">
                  <a:srgbClr val="6E747A">
                    <a:alpha val="43000"/>
                  </a:srgbClr>
                </a:outerShdw>
              </a:effectLst>
            </a:endParaRPr>
          </a:p>
          <a:p>
            <a:pPr>
              <a:lnSpc>
                <a:spcPct val="150000"/>
              </a:lnSpc>
            </a:pPr>
            <a:endParaRPr lang="zh-CN" altLang="en-US" sz="3200" dirty="0">
              <a:solidFill>
                <a:srgbClr val="477DEA"/>
              </a:solidFill>
              <a:effectLst>
                <a:outerShdw blurRad="38100" dist="25400" dir="5400000" algn="ctr" rotWithShape="0">
                  <a:srgbClr val="6E747A">
                    <a:alpha val="43000"/>
                  </a:srgbClr>
                </a:outerShdw>
              </a:effectLst>
            </a:endParaRPr>
          </a:p>
          <a:p>
            <a:pP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a:p>
            <a:pPr algn="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p:txBody>
      </p:sp>
      <p:sp>
        <p:nvSpPr>
          <p:cNvPr id="61450" name="日期占位符 1"/>
          <p:cNvSpPr txBox="1">
            <a:spLocks noGrp="1"/>
          </p:cNvSpPr>
          <p:nvPr>
            <p:ph type="dt" sz="half" idx="4294967295"/>
          </p:nvPr>
        </p:nvSpPr>
        <p:spPr/>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eaLnBrk="1" hangingPunct="1"/>
            <a:fld id="{BB962C8B-B14F-4D97-AF65-F5344CB8AC3E}" type="datetime1">
              <a:rPr lang="zh-CN" altLang="en-US" sz="1200" dirty="0">
                <a:solidFill>
                  <a:srgbClr val="898989"/>
                </a:solidFill>
              </a:rPr>
              <a:pPr eaLnBrk="1" hangingPunct="1"/>
              <a:t>2022/4/15</a:t>
            </a:fld>
            <a:endParaRPr lang="zh-CN" altLang="en-US" sz="1200" dirty="0">
              <a:solidFill>
                <a:srgbClr val="898989"/>
              </a:solidFill>
            </a:endParaRPr>
          </a:p>
        </p:txBody>
      </p:sp>
      <p:grpSp>
        <p:nvGrpSpPr>
          <p:cNvPr id="8" name="组合 7"/>
          <p:cNvGrpSpPr/>
          <p:nvPr/>
        </p:nvGrpSpPr>
        <p:grpSpPr>
          <a:xfrm>
            <a:off x="10795" y="169545"/>
            <a:ext cx="2962910" cy="1287780"/>
            <a:chOff x="-1" y="215"/>
            <a:chExt cx="4666" cy="2028"/>
          </a:xfrm>
        </p:grpSpPr>
        <p:sp>
          <p:nvSpPr>
            <p:cNvPr id="17410" name="矩形 3"/>
            <p:cNvSpPr/>
            <p:nvPr/>
          </p:nvSpPr>
          <p:spPr>
            <a:xfrm rot="5400000">
              <a:off x="2033" y="-400"/>
              <a:ext cx="90" cy="4158"/>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215"/>
              <a:ext cx="628" cy="202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785" y="355"/>
              <a:ext cx="230" cy="188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1015" y="658"/>
              <a:ext cx="3650" cy="919"/>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临床应用</a:t>
              </a:r>
            </a:p>
          </p:txBody>
        </p:sp>
      </p:grpSp>
      <p:sp>
        <p:nvSpPr>
          <p:cNvPr id="5" name="文本框 5"/>
          <p:cNvSpPr txBox="1"/>
          <p:nvPr/>
        </p:nvSpPr>
        <p:spPr>
          <a:xfrm>
            <a:off x="5881688" y="1675448"/>
            <a:ext cx="736600" cy="1019175"/>
          </a:xfrm>
          <a:prstGeom prst="rect">
            <a:avLst/>
          </a:prstGeom>
          <a:noFill/>
          <a:ln w="28575" cap="flat" cmpd="sng">
            <a:solidFill>
              <a:srgbClr val="0070C0"/>
            </a:solidFill>
            <a:prstDash val="solid"/>
            <a:round/>
            <a:headEnd type="none" w="med" len="med"/>
            <a:tailEnd type="none" w="med" len="med"/>
          </a:ln>
        </p:spPr>
        <p:txBody>
          <a:bodyPr vert="eaVert">
            <a:spAutoFit/>
          </a:bodyPr>
          <a:lstStyle/>
          <a:p>
            <a:r>
              <a:rPr lang="zh-CN" altLang="en-US" sz="3600" b="1" dirty="0">
                <a:solidFill>
                  <a:srgbClr val="477DEA">
                    <a:lumMod val="75000"/>
                  </a:srgbClr>
                </a:solidFill>
                <a:latin typeface="黑体" panose="02010609060101010101" pitchFamily="49" charset="-122"/>
                <a:ea typeface="黑体" panose="02010609060101010101" pitchFamily="49" charset="-122"/>
              </a:rPr>
              <a:t>取穴</a:t>
            </a:r>
          </a:p>
        </p:txBody>
      </p:sp>
      <p:pic>
        <p:nvPicPr>
          <p:cNvPr id="3" name="图片 2" descr="111"/>
          <p:cNvPicPr>
            <a:picLocks noChangeAspect="1"/>
          </p:cNvPicPr>
          <p:nvPr/>
        </p:nvPicPr>
        <p:blipFill>
          <a:blip r:embed="rId4" cstate="print"/>
          <a:stretch>
            <a:fillRect/>
          </a:stretch>
        </p:blipFill>
        <p:spPr>
          <a:xfrm>
            <a:off x="655955" y="1948815"/>
            <a:ext cx="5039360" cy="3360420"/>
          </a:xfrm>
          <a:prstGeom prst="rect">
            <a:avLst/>
          </a:prstGeom>
        </p:spPr>
      </p:pic>
      <p:sp>
        <p:nvSpPr>
          <p:cNvPr id="2" name="文本框 1"/>
          <p:cNvSpPr txBox="1"/>
          <p:nvPr/>
        </p:nvSpPr>
        <p:spPr>
          <a:xfrm>
            <a:off x="695325" y="1127760"/>
            <a:ext cx="2278380" cy="368300"/>
          </a:xfrm>
          <a:prstGeom prst="rect">
            <a:avLst/>
          </a:prstGeom>
          <a:noFill/>
        </p:spPr>
        <p:txBody>
          <a:bodyPr wrap="none" rtlCol="0">
            <a:spAutoFit/>
          </a:bodyPr>
          <a:lstStyle/>
          <a:p>
            <a:r>
              <a:rPr lang="en-US" altLang="zh-CN" dirty="0">
                <a:solidFill>
                  <a:srgbClr val="006EA3"/>
                </a:solidFill>
                <a:latin typeface="微软雅黑" panose="020B0503020204020204" charset="-122"/>
                <a:sym typeface="+mn-ea"/>
              </a:rPr>
              <a:t>C</a:t>
            </a:r>
            <a:r>
              <a:rPr lang="zh-CN" altLang="en-US" dirty="0">
                <a:solidFill>
                  <a:srgbClr val="006EA3"/>
                </a:solidFill>
                <a:latin typeface="微软雅黑" panose="020B0503020204020204" charset="-122"/>
                <a:sym typeface="+mn-ea"/>
              </a:rPr>
              <a:t>linical </a:t>
            </a:r>
            <a:r>
              <a:rPr lang="en-US" altLang="zh-CN" dirty="0">
                <a:solidFill>
                  <a:srgbClr val="006EA3"/>
                </a:solidFill>
                <a:latin typeface="微软雅黑" panose="020B0503020204020204" charset="-122"/>
                <a:sym typeface="+mn-ea"/>
              </a:rPr>
              <a:t>A</a:t>
            </a:r>
            <a:r>
              <a:rPr lang="zh-CN" altLang="en-US" dirty="0">
                <a:solidFill>
                  <a:srgbClr val="006EA3"/>
                </a:solidFill>
                <a:latin typeface="微软雅黑" panose="020B0503020204020204" charset="-122"/>
                <a:sym typeface="+mn-ea"/>
              </a:rPr>
              <a:t>pplication</a:t>
            </a:r>
            <a:endParaRPr lang="zh-CN" altLang="en-US">
              <a:solidFill>
                <a:srgbClr val="000000"/>
              </a:solidFill>
            </a:endParaRPr>
          </a:p>
        </p:txBody>
      </p:sp>
    </p:spTree>
    <p:custDataLst>
      <p:tags r:id="rId1"/>
    </p:custDataLst>
    <p:extLst>
      <p:ext uri="{BB962C8B-B14F-4D97-AF65-F5344CB8AC3E}">
        <p14:creationId xmlns:p14="http://schemas.microsoft.com/office/powerpoint/2010/main" val="280033766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
          <p:cNvSpPr/>
          <p:nvPr/>
        </p:nvSpPr>
        <p:spPr>
          <a:xfrm rot="5400000">
            <a:off x="1291273" y="-290195"/>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17415" name="文本框 6"/>
          <p:cNvSpPr txBox="1"/>
          <p:nvPr/>
        </p:nvSpPr>
        <p:spPr>
          <a:xfrm>
            <a:off x="1246505" y="2105660"/>
            <a:ext cx="9685655" cy="1568450"/>
          </a:xfrm>
          <a:prstGeom prst="rect">
            <a:avLst/>
          </a:prstGeom>
          <a:noFill/>
          <a:ln w="9525">
            <a:noFill/>
          </a:ln>
        </p:spPr>
        <p:txBody>
          <a:bodyPr wrap="square">
            <a:spAutoFit/>
          </a:bodyPr>
          <a:lstStyle/>
          <a:p>
            <a:pPr indent="812800"/>
            <a:r>
              <a:rPr lang="zh-CN" altLang="en-US" sz="3200" dirty="0">
                <a:solidFill>
                  <a:srgbClr val="477DEA"/>
                </a:solidFill>
                <a:latin typeface="微软雅黑" panose="020B0503020204020204" charset="-122"/>
                <a:sym typeface="黑体" panose="02010609060101010101" pitchFamily="49" charset="-122"/>
              </a:rPr>
              <a:t>现代医学认为，由脑部</a:t>
            </a:r>
            <a:r>
              <a:rPr lang="zh-CN" altLang="en-US" sz="3200" b="1" dirty="0">
                <a:solidFill>
                  <a:srgbClr val="FF0000"/>
                </a:solidFill>
                <a:latin typeface="微软雅黑" panose="020B0503020204020204" charset="-122"/>
                <a:sym typeface="黑体" panose="02010609060101010101" pitchFamily="49" charset="-122"/>
              </a:rPr>
              <a:t>血液循环障碍</a:t>
            </a:r>
            <a:r>
              <a:rPr lang="zh-CN" altLang="en-US" sz="3200" dirty="0">
                <a:solidFill>
                  <a:srgbClr val="477DEA"/>
                </a:solidFill>
                <a:latin typeface="微软雅黑" panose="020B0503020204020204" charset="-122"/>
                <a:sym typeface="黑体" panose="02010609060101010101" pitchFamily="49" charset="-122"/>
              </a:rPr>
              <a:t>引起的急性脑功能损伤后除意识恢复清醒外，仍存有不同轻重的</a:t>
            </a:r>
            <a:r>
              <a:rPr lang="zh-CN" altLang="en-US" sz="3200" b="1" dirty="0">
                <a:solidFill>
                  <a:srgbClr val="FF0000"/>
                </a:solidFill>
                <a:latin typeface="微软雅黑" panose="020B0503020204020204" charset="-122"/>
                <a:sym typeface="黑体" panose="02010609060101010101" pitchFamily="49" charset="-122"/>
              </a:rPr>
              <a:t>肢体运动障碍</a:t>
            </a:r>
            <a:r>
              <a:rPr lang="zh-CN" altLang="en-US" sz="3200" dirty="0">
                <a:solidFill>
                  <a:srgbClr val="477DEA"/>
                </a:solidFill>
                <a:latin typeface="微软雅黑" panose="020B0503020204020204" charset="-122"/>
                <a:sym typeface="黑体" panose="02010609060101010101" pitchFamily="49" charset="-122"/>
              </a:rPr>
              <a:t>，称为中风后遗偏瘫。</a:t>
            </a:r>
          </a:p>
        </p:txBody>
      </p:sp>
      <p:grpSp>
        <p:nvGrpSpPr>
          <p:cNvPr id="4" name="组合 3"/>
          <p:cNvGrpSpPr/>
          <p:nvPr/>
        </p:nvGrpSpPr>
        <p:grpSpPr>
          <a:xfrm>
            <a:off x="7889240" y="675640"/>
            <a:ext cx="4983308" cy="1236980"/>
            <a:chOff x="13523" y="833"/>
            <a:chExt cx="4919" cy="1183"/>
          </a:xfrm>
        </p:grpSpPr>
        <p:sp>
          <p:nvSpPr>
            <p:cNvPr id="2" name="椭圆形标注 1"/>
            <p:cNvSpPr/>
            <p:nvPr/>
          </p:nvSpPr>
          <p:spPr>
            <a:xfrm>
              <a:off x="13523" y="833"/>
              <a:ext cx="3417" cy="1183"/>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文本框 2"/>
            <p:cNvSpPr txBox="1"/>
            <p:nvPr/>
          </p:nvSpPr>
          <p:spPr>
            <a:xfrm>
              <a:off x="14426" y="1034"/>
              <a:ext cx="4016" cy="440"/>
            </a:xfrm>
            <a:prstGeom prst="rect">
              <a:avLst/>
            </a:prstGeom>
            <a:noFill/>
          </p:spPr>
          <p:txBody>
            <a:bodyPr wrap="square" rtlCol="0">
              <a:spAutoFit/>
            </a:bodyPr>
            <a:lstStyle/>
            <a:p>
              <a:r>
                <a:rPr lang="zh-CN" altLang="en-US" sz="2400" dirty="0">
                  <a:solidFill>
                    <a:srgbClr val="FFFFFF"/>
                  </a:solidFill>
                  <a:latin typeface="黑体" panose="02010609060101010101" pitchFamily="49" charset="-122"/>
                  <a:ea typeface="黑体" panose="02010609060101010101" pitchFamily="49" charset="-122"/>
                </a:rPr>
                <a:t>中风偏瘫</a:t>
              </a:r>
            </a:p>
          </p:txBody>
        </p:sp>
      </p:grpSp>
      <p:sp>
        <p:nvSpPr>
          <p:cNvPr id="5" name="文本框 4"/>
          <p:cNvSpPr txBox="1"/>
          <p:nvPr/>
        </p:nvSpPr>
        <p:spPr>
          <a:xfrm>
            <a:off x="644525" y="1058545"/>
            <a:ext cx="3197860" cy="36830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zh-CN" altLang="en-US">
              <a:solidFill>
                <a:srgbClr val="000000"/>
              </a:solidFill>
            </a:endParaRPr>
          </a:p>
        </p:txBody>
      </p:sp>
      <p:sp>
        <p:nvSpPr>
          <p:cNvPr id="7" name="文本框 6"/>
          <p:cNvSpPr txBox="1"/>
          <p:nvPr/>
        </p:nvSpPr>
        <p:spPr>
          <a:xfrm>
            <a:off x="8402320" y="1346200"/>
            <a:ext cx="2658745" cy="398780"/>
          </a:xfrm>
          <a:prstGeom prst="rect">
            <a:avLst/>
          </a:prstGeom>
          <a:noFill/>
        </p:spPr>
        <p:txBody>
          <a:bodyPr wrap="square" rtlCol="0">
            <a:spAutoFit/>
          </a:bodyPr>
          <a:lstStyle/>
          <a:p>
            <a:r>
              <a:rPr lang="zh-CN" altLang="en-US" sz="2000">
                <a:solidFill>
                  <a:srgbClr val="FFFFFF"/>
                </a:solidFill>
              </a:rPr>
              <a:t>Stroke hemiplegia</a:t>
            </a:r>
          </a:p>
        </p:txBody>
      </p:sp>
      <p:sp>
        <p:nvSpPr>
          <p:cNvPr id="8" name="文本框 7"/>
          <p:cNvSpPr txBox="1"/>
          <p:nvPr/>
        </p:nvSpPr>
        <p:spPr>
          <a:xfrm>
            <a:off x="1375410" y="4128770"/>
            <a:ext cx="9685655" cy="1568450"/>
          </a:xfrm>
          <a:prstGeom prst="rect">
            <a:avLst/>
          </a:prstGeom>
          <a:noFill/>
        </p:spPr>
        <p:txBody>
          <a:bodyPr wrap="square" rtlCol="0">
            <a:spAutoFit/>
          </a:bodyPr>
          <a:lstStyle/>
          <a:p>
            <a:pPr indent="720090" algn="just"/>
            <a:r>
              <a:rPr lang="en-US" altLang="zh-CN" sz="2400">
                <a:solidFill>
                  <a:srgbClr val="477DEA"/>
                </a:solidFill>
                <a:effectLst>
                  <a:outerShdw blurRad="38100" dist="25400" dir="5400000" algn="ctr" rotWithShape="0">
                    <a:srgbClr val="6E747A">
                      <a:alpha val="43000"/>
                    </a:srgbClr>
                  </a:outerShdw>
                </a:effectLst>
              </a:rPr>
              <a:t>Modern medicine believes that there are still different degrees of limb movement disorders after acute brain function injury caused by disturbance of blood circulation, which is called hemiplegia after stroke.</a:t>
            </a:r>
          </a:p>
        </p:txBody>
      </p:sp>
    </p:spTree>
    <p:extLst>
      <p:ext uri="{BB962C8B-B14F-4D97-AF65-F5344CB8AC3E}">
        <p14:creationId xmlns:p14="http://schemas.microsoft.com/office/powerpoint/2010/main" val="380195884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文本框 13"/>
          <p:cNvSpPr txBox="1"/>
          <p:nvPr>
            <p:custDataLst>
              <p:tags r:id="rId2"/>
            </p:custDataLst>
          </p:nvPr>
        </p:nvSpPr>
        <p:spPr>
          <a:xfrm>
            <a:off x="6442075" y="2849880"/>
            <a:ext cx="5189220" cy="2541270"/>
          </a:xfrm>
          <a:prstGeom prst="rect">
            <a:avLst/>
          </a:prstGeom>
          <a:noFill/>
          <a:ln w="9525">
            <a:noFill/>
          </a:ln>
        </p:spPr>
        <p:txBody>
          <a:bodyPr anchor="ctr"/>
          <a:lstStyle/>
          <a:p>
            <a:pP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a:p>
            <a:pPr algn="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p:txBody>
      </p:sp>
      <p:sp>
        <p:nvSpPr>
          <p:cNvPr id="61450" name="日期占位符 1"/>
          <p:cNvSpPr txBox="1">
            <a:spLocks noGrp="1"/>
          </p:cNvSpPr>
          <p:nvPr>
            <p:ph type="dt" sz="half" idx="4294967295"/>
          </p:nvPr>
        </p:nvSpPr>
        <p:spPr/>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eaLnBrk="1" hangingPunct="1"/>
            <a:fld id="{BB962C8B-B14F-4D97-AF65-F5344CB8AC3E}" type="datetime1">
              <a:rPr lang="zh-CN" altLang="en-US" sz="1200" dirty="0">
                <a:solidFill>
                  <a:srgbClr val="898989"/>
                </a:solidFill>
              </a:rPr>
              <a:pPr eaLnBrk="1" hangingPunct="1"/>
              <a:t>2022/4/15</a:t>
            </a:fld>
            <a:endParaRPr lang="zh-CN" altLang="en-US" sz="1200" dirty="0">
              <a:solidFill>
                <a:srgbClr val="898989"/>
              </a:solidFill>
            </a:endParaRPr>
          </a:p>
        </p:txBody>
      </p:sp>
      <p:sp>
        <p:nvSpPr>
          <p:cNvPr id="3" name="文本框 2"/>
          <p:cNvSpPr txBox="1"/>
          <p:nvPr/>
        </p:nvSpPr>
        <p:spPr>
          <a:xfrm>
            <a:off x="2225675" y="1533525"/>
            <a:ext cx="8437245" cy="923330"/>
          </a:xfrm>
          <a:prstGeom prst="rect">
            <a:avLst/>
          </a:prstGeom>
          <a:noFill/>
        </p:spPr>
        <p:txBody>
          <a:bodyPr wrap="square" rtlCol="0">
            <a:spAutoFit/>
            <a:scene3d>
              <a:camera prst="orthographicFront"/>
              <a:lightRig rig="threePt" dir="t"/>
            </a:scene3d>
          </a:bodyPr>
          <a:lstStyle/>
          <a:p>
            <a:r>
              <a:rPr lang="en-US" altLang="zh-CN" dirty="0">
                <a:solidFill>
                  <a:srgbClr val="477DEA"/>
                </a:solidFill>
                <a:effectLst>
                  <a:outerShdw blurRad="38100" dist="25400" dir="5400000" algn="ctr" rotWithShape="0">
                    <a:srgbClr val="6E747A">
                      <a:alpha val="43000"/>
                    </a:srgbClr>
                  </a:outerShdw>
                </a:effectLst>
              </a:rPr>
              <a:t>操作者双手消毒，穴位消毒。消毒后，进针深度约2-3分，快速捻转10余次，马上出针，出针后，用棉球按压针孔。隔日1次。经针刺治疗30次后，右上肢明显较前灵活，剪刀腿基本纠正，能站立并扶着行走，不仅能说单词，而且能讲一些简单句。</a:t>
            </a:r>
          </a:p>
        </p:txBody>
      </p:sp>
      <p:grpSp>
        <p:nvGrpSpPr>
          <p:cNvPr id="8" name="组合 7"/>
          <p:cNvGrpSpPr/>
          <p:nvPr/>
        </p:nvGrpSpPr>
        <p:grpSpPr>
          <a:xfrm>
            <a:off x="10795" y="169545"/>
            <a:ext cx="2962910" cy="1287780"/>
            <a:chOff x="-1" y="215"/>
            <a:chExt cx="4666" cy="2028"/>
          </a:xfrm>
        </p:grpSpPr>
        <p:sp>
          <p:nvSpPr>
            <p:cNvPr id="17410" name="矩形 3"/>
            <p:cNvSpPr/>
            <p:nvPr/>
          </p:nvSpPr>
          <p:spPr>
            <a:xfrm rot="5400000">
              <a:off x="2033" y="-400"/>
              <a:ext cx="90" cy="4158"/>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215"/>
              <a:ext cx="628" cy="202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785" y="355"/>
              <a:ext cx="230" cy="188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1015" y="658"/>
              <a:ext cx="3650" cy="919"/>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临床应用</a:t>
              </a:r>
            </a:p>
          </p:txBody>
        </p:sp>
      </p:grpSp>
      <p:sp>
        <p:nvSpPr>
          <p:cNvPr id="17414" name="文本框 5"/>
          <p:cNvSpPr txBox="1"/>
          <p:nvPr/>
        </p:nvSpPr>
        <p:spPr>
          <a:xfrm>
            <a:off x="1109663" y="1609408"/>
            <a:ext cx="736600" cy="1019175"/>
          </a:xfrm>
          <a:prstGeom prst="rect">
            <a:avLst/>
          </a:prstGeom>
          <a:noFill/>
          <a:ln w="28575" cap="flat" cmpd="sng">
            <a:solidFill>
              <a:srgbClr val="0070C0"/>
            </a:solidFill>
            <a:prstDash val="solid"/>
            <a:round/>
            <a:headEnd type="none" w="med" len="med"/>
            <a:tailEnd type="none" w="med" len="med"/>
          </a:ln>
        </p:spPr>
        <p:txBody>
          <a:bodyPr vert="eaVert">
            <a:spAutoFit/>
          </a:bodyPr>
          <a:lstStyle/>
          <a:p>
            <a:r>
              <a:rPr lang="zh-CN" altLang="en-US" sz="3600" b="1" dirty="0">
                <a:solidFill>
                  <a:srgbClr val="477DEA">
                    <a:lumMod val="75000"/>
                  </a:srgbClr>
                </a:solidFill>
                <a:latin typeface="黑体" panose="02010609060101010101" pitchFamily="49" charset="-122"/>
                <a:ea typeface="黑体" panose="02010609060101010101" pitchFamily="49" charset="-122"/>
              </a:rPr>
              <a:t>操作</a:t>
            </a:r>
          </a:p>
        </p:txBody>
      </p:sp>
      <p:pic>
        <p:nvPicPr>
          <p:cNvPr id="2" name="图片 1" descr="督脉穴_看图王.jpg111"/>
          <p:cNvPicPr>
            <a:picLocks noChangeAspect="1"/>
          </p:cNvPicPr>
          <p:nvPr/>
        </p:nvPicPr>
        <p:blipFill>
          <a:blip r:embed="rId4" cstate="print"/>
          <a:stretch>
            <a:fillRect/>
          </a:stretch>
        </p:blipFill>
        <p:spPr>
          <a:xfrm>
            <a:off x="2303145" y="4107815"/>
            <a:ext cx="3705860" cy="2470785"/>
          </a:xfrm>
          <a:prstGeom prst="rect">
            <a:avLst/>
          </a:prstGeom>
        </p:spPr>
      </p:pic>
      <p:pic>
        <p:nvPicPr>
          <p:cNvPr id="4" name="图片 3" descr="444"/>
          <p:cNvPicPr>
            <a:picLocks noChangeAspect="1"/>
          </p:cNvPicPr>
          <p:nvPr/>
        </p:nvPicPr>
        <p:blipFill>
          <a:blip r:embed="rId5" cstate="print"/>
          <a:stretch>
            <a:fillRect/>
          </a:stretch>
        </p:blipFill>
        <p:spPr>
          <a:xfrm>
            <a:off x="6654165" y="4107815"/>
            <a:ext cx="3705225" cy="2470785"/>
          </a:xfrm>
          <a:prstGeom prst="rect">
            <a:avLst/>
          </a:prstGeom>
        </p:spPr>
      </p:pic>
      <p:sp>
        <p:nvSpPr>
          <p:cNvPr id="5" name="文本框 4"/>
          <p:cNvSpPr txBox="1"/>
          <p:nvPr/>
        </p:nvSpPr>
        <p:spPr>
          <a:xfrm>
            <a:off x="702945" y="1167765"/>
            <a:ext cx="2278380" cy="368300"/>
          </a:xfrm>
          <a:prstGeom prst="rect">
            <a:avLst/>
          </a:prstGeom>
          <a:noFill/>
        </p:spPr>
        <p:txBody>
          <a:bodyPr wrap="none" rtlCol="0">
            <a:spAutoFit/>
          </a:bodyPr>
          <a:lstStyle/>
          <a:p>
            <a:r>
              <a:rPr lang="en-US" altLang="zh-CN" dirty="0">
                <a:solidFill>
                  <a:srgbClr val="006EA3"/>
                </a:solidFill>
                <a:latin typeface="微软雅黑" panose="020B0503020204020204" charset="-122"/>
                <a:sym typeface="+mn-ea"/>
              </a:rPr>
              <a:t>C</a:t>
            </a:r>
            <a:r>
              <a:rPr lang="zh-CN" altLang="en-US" dirty="0">
                <a:solidFill>
                  <a:srgbClr val="006EA3"/>
                </a:solidFill>
                <a:latin typeface="微软雅黑" panose="020B0503020204020204" charset="-122"/>
                <a:sym typeface="+mn-ea"/>
              </a:rPr>
              <a:t>linical </a:t>
            </a:r>
            <a:r>
              <a:rPr lang="en-US" altLang="zh-CN" dirty="0">
                <a:solidFill>
                  <a:srgbClr val="006EA3"/>
                </a:solidFill>
                <a:latin typeface="微软雅黑" panose="020B0503020204020204" charset="-122"/>
                <a:sym typeface="+mn-ea"/>
              </a:rPr>
              <a:t>A</a:t>
            </a:r>
            <a:r>
              <a:rPr lang="zh-CN" altLang="en-US" dirty="0">
                <a:solidFill>
                  <a:srgbClr val="006EA3"/>
                </a:solidFill>
                <a:latin typeface="微软雅黑" panose="020B0503020204020204" charset="-122"/>
                <a:sym typeface="+mn-ea"/>
              </a:rPr>
              <a:t>pplication</a:t>
            </a:r>
            <a:endParaRPr lang="zh-CN" altLang="en-US">
              <a:solidFill>
                <a:srgbClr val="000000"/>
              </a:solidFill>
            </a:endParaRPr>
          </a:p>
        </p:txBody>
      </p:sp>
      <p:sp>
        <p:nvSpPr>
          <p:cNvPr id="14" name="TextBox 13"/>
          <p:cNvSpPr txBox="1"/>
          <p:nvPr/>
        </p:nvSpPr>
        <p:spPr>
          <a:xfrm>
            <a:off x="2224454" y="2356338"/>
            <a:ext cx="8361485" cy="2092881"/>
          </a:xfrm>
          <a:prstGeom prst="rect">
            <a:avLst/>
          </a:prstGeom>
          <a:noFill/>
        </p:spPr>
        <p:txBody>
          <a:bodyPr wrap="square" rtlCol="0">
            <a:spAutoFit/>
          </a:bodyPr>
          <a:lstStyle/>
          <a:p>
            <a:r>
              <a:rPr lang="en-US" altLang="zh-CN" sz="1600" dirty="0">
                <a:solidFill>
                  <a:srgbClr val="477DEA"/>
                </a:solidFill>
                <a:effectLst>
                  <a:outerShdw blurRad="38100" dist="25400" dir="5400000" algn="ctr" rotWithShape="0">
                    <a:srgbClr val="6E747A">
                      <a:alpha val="43000"/>
                    </a:srgbClr>
                  </a:outerShdw>
                </a:effectLst>
              </a:rPr>
              <a:t>The operator disinfects both hands, acupoint disinfection. After disinfection, the depth of the needle is about 2-3 minutes, and the needle is immediately released after twisting for more than 10 times. After the needle is released, the needle hole is pressed with a cotton ball. Once every other day. After 30 times of acupuncture treatment, the right upper limb was significantly more flexible than before, and the scissors leg was basically corrected, able to stand up and walk with the help of hands, able to speak not only words, but also some simple sentences.</a:t>
            </a:r>
          </a:p>
          <a:p>
            <a:endParaRPr lang="zh-CN" altLang="en-US" sz="1600" dirty="0">
              <a:solidFill>
                <a:srgbClr val="000000"/>
              </a:solidFill>
            </a:endParaRPr>
          </a:p>
        </p:txBody>
      </p:sp>
    </p:spTree>
    <p:custDataLst>
      <p:tags r:id="rId1"/>
    </p:custDataLst>
    <p:extLst>
      <p:ext uri="{BB962C8B-B14F-4D97-AF65-F5344CB8AC3E}">
        <p14:creationId xmlns:p14="http://schemas.microsoft.com/office/powerpoint/2010/main" val="2738482585"/>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文本框 13"/>
          <p:cNvSpPr txBox="1"/>
          <p:nvPr>
            <p:custDataLst>
              <p:tags r:id="rId2"/>
            </p:custDataLst>
          </p:nvPr>
        </p:nvSpPr>
        <p:spPr>
          <a:xfrm>
            <a:off x="6618605" y="4323715"/>
            <a:ext cx="5179060" cy="2565400"/>
          </a:xfrm>
          <a:prstGeom prst="rect">
            <a:avLst/>
          </a:prstGeom>
          <a:noFill/>
          <a:ln w="9525">
            <a:noFill/>
          </a:ln>
        </p:spPr>
        <p:txBody>
          <a:bodyPr anchor="ctr"/>
          <a:lstStyle/>
          <a:p>
            <a:pPr>
              <a:lnSpc>
                <a:spcPct val="150000"/>
              </a:lnSpc>
            </a:pPr>
            <a:r>
              <a:rPr lang="en-US" altLang="zh-CN" sz="2800" dirty="0">
                <a:solidFill>
                  <a:srgbClr val="477DEA"/>
                </a:solidFill>
                <a:effectLst>
                  <a:outerShdw blurRad="38100" dist="25400" dir="5400000" algn="ctr" rotWithShape="0">
                    <a:srgbClr val="6E747A">
                      <a:alpha val="43000"/>
                    </a:srgbClr>
                  </a:outerShdw>
                </a:effectLst>
                <a:sym typeface="+mn-ea"/>
              </a:rPr>
              <a:t>患者仰卧位，取穴翳风、下关、颊车、地仓、瞳子髎、阳白、太阳、攒竹、迎香、承浆、合谷等穴位</a:t>
            </a:r>
            <a:r>
              <a:rPr lang="zh-CN" altLang="en-US" sz="2800" dirty="0">
                <a:solidFill>
                  <a:srgbClr val="477DEA"/>
                </a:solidFill>
                <a:effectLst>
                  <a:outerShdw blurRad="38100" dist="25400" dir="5400000" algn="ctr" rotWithShape="0">
                    <a:srgbClr val="6E747A">
                      <a:alpha val="43000"/>
                    </a:srgbClr>
                  </a:outerShdw>
                </a:effectLst>
                <a:sym typeface="+mn-ea"/>
              </a:rPr>
              <a:t>。</a:t>
            </a:r>
          </a:p>
          <a:p>
            <a:pPr algn="just">
              <a:lnSpc>
                <a:spcPct val="150000"/>
              </a:lnSpc>
            </a:pPr>
            <a:r>
              <a:rPr lang="en-US" altLang="zh-CN" dirty="0">
                <a:solidFill>
                  <a:srgbClr val="477DEA"/>
                </a:solidFill>
                <a:effectLst>
                  <a:outerShdw blurRad="38100" dist="25400" dir="5400000" algn="ctr" rotWithShape="0">
                    <a:srgbClr val="6E747A">
                      <a:alpha val="43000"/>
                    </a:srgbClr>
                  </a:outerShdw>
                </a:effectLst>
              </a:rPr>
              <a:t>Patients were maintained at supine position a</a:t>
            </a:r>
            <a:r>
              <a:rPr lang="zh-CN" altLang="en-US" dirty="0">
                <a:solidFill>
                  <a:srgbClr val="477DEA"/>
                </a:solidFill>
                <a:effectLst>
                  <a:outerShdw blurRad="38100" dist="25400" dir="5400000" algn="ctr" rotWithShape="0">
                    <a:srgbClr val="6E747A">
                      <a:alpha val="43000"/>
                    </a:srgbClr>
                  </a:outerShdw>
                </a:effectLst>
              </a:rPr>
              <a:t>nd selects acupoints such as yifeng, xiaguan, </a:t>
            </a:r>
            <a:r>
              <a:rPr lang="en-US" altLang="zh-CN" dirty="0">
                <a:solidFill>
                  <a:srgbClr val="477DEA"/>
                </a:solidFill>
                <a:effectLst>
                  <a:outerShdw blurRad="38100" dist="25400" dir="5400000" algn="ctr" rotWithShape="0">
                    <a:srgbClr val="6E747A">
                      <a:alpha val="43000"/>
                    </a:srgbClr>
                  </a:outerShdw>
                </a:effectLst>
              </a:rPr>
              <a:t>jia</a:t>
            </a:r>
            <a:r>
              <a:rPr lang="zh-CN" altLang="en-US" dirty="0">
                <a:solidFill>
                  <a:srgbClr val="477DEA"/>
                </a:solidFill>
                <a:effectLst>
                  <a:outerShdw blurRad="38100" dist="25400" dir="5400000" algn="ctr" rotWithShape="0">
                    <a:srgbClr val="6E747A">
                      <a:alpha val="43000"/>
                    </a:srgbClr>
                  </a:outerShdw>
                </a:effectLst>
              </a:rPr>
              <a:t>che, dicang, tongziliao, yangbai, </a:t>
            </a:r>
            <a:r>
              <a:rPr lang="en-US" altLang="zh-CN" dirty="0">
                <a:solidFill>
                  <a:srgbClr val="477DEA"/>
                </a:solidFill>
                <a:effectLst>
                  <a:outerShdw blurRad="38100" dist="25400" dir="5400000" algn="ctr" rotWithShape="0">
                    <a:srgbClr val="6E747A">
                      <a:alpha val="43000"/>
                    </a:srgbClr>
                  </a:outerShdw>
                </a:effectLst>
              </a:rPr>
              <a:t>tai</a:t>
            </a:r>
            <a:r>
              <a:rPr lang="zh-CN" altLang="en-US" dirty="0">
                <a:solidFill>
                  <a:srgbClr val="477DEA"/>
                </a:solidFill>
                <a:effectLst>
                  <a:outerShdw blurRad="38100" dist="25400" dir="5400000" algn="ctr" rotWithShape="0">
                    <a:srgbClr val="6E747A">
                      <a:alpha val="43000"/>
                    </a:srgbClr>
                  </a:outerShdw>
                </a:effectLst>
              </a:rPr>
              <a:t>yang, </a:t>
            </a:r>
            <a:r>
              <a:rPr lang="en-US" altLang="zh-CN" dirty="0">
                <a:solidFill>
                  <a:srgbClr val="477DEA"/>
                </a:solidFill>
                <a:effectLst>
                  <a:outerShdw blurRad="38100" dist="25400" dir="5400000" algn="ctr" rotWithShape="0">
                    <a:srgbClr val="6E747A">
                      <a:alpha val="43000"/>
                    </a:srgbClr>
                  </a:outerShdw>
                </a:effectLst>
              </a:rPr>
              <a:t>cuan</a:t>
            </a:r>
            <a:r>
              <a:rPr lang="zh-CN" altLang="en-US" dirty="0">
                <a:solidFill>
                  <a:srgbClr val="477DEA"/>
                </a:solidFill>
                <a:effectLst>
                  <a:outerShdw blurRad="38100" dist="25400" dir="5400000" algn="ctr" rotWithShape="0">
                    <a:srgbClr val="6E747A">
                      <a:alpha val="43000"/>
                    </a:srgbClr>
                  </a:outerShdw>
                </a:effectLst>
              </a:rPr>
              <a:t>zhu, yingxiang, chengjiang, hegu and so on.</a:t>
            </a:r>
          </a:p>
          <a:p>
            <a:pPr>
              <a:lnSpc>
                <a:spcPct val="150000"/>
              </a:lnSpc>
            </a:pPr>
            <a:endParaRPr lang="en-US" altLang="zh-CN" sz="2800" dirty="0">
              <a:solidFill>
                <a:srgbClr val="477DEA"/>
              </a:solidFill>
              <a:effectLst>
                <a:outerShdw blurRad="38100" dist="25400" dir="5400000" algn="ctr" rotWithShape="0">
                  <a:srgbClr val="6E747A">
                    <a:alpha val="43000"/>
                  </a:srgbClr>
                </a:outerShdw>
              </a:effectLst>
            </a:endParaRPr>
          </a:p>
          <a:p>
            <a:pPr>
              <a:lnSpc>
                <a:spcPct val="150000"/>
              </a:lnSpc>
            </a:pPr>
            <a:endParaRPr lang="zh-CN" altLang="en-US" sz="3200" dirty="0">
              <a:solidFill>
                <a:srgbClr val="477DEA"/>
              </a:solidFill>
              <a:effectLst>
                <a:outerShdw blurRad="38100" dist="25400" dir="5400000" algn="ctr" rotWithShape="0">
                  <a:srgbClr val="6E747A">
                    <a:alpha val="43000"/>
                  </a:srgbClr>
                </a:outerShdw>
              </a:effectLst>
            </a:endParaRPr>
          </a:p>
          <a:p>
            <a:pP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a:p>
            <a:pPr algn="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p:txBody>
      </p:sp>
      <p:sp>
        <p:nvSpPr>
          <p:cNvPr id="61450" name="日期占位符 1"/>
          <p:cNvSpPr txBox="1">
            <a:spLocks noGrp="1"/>
          </p:cNvSpPr>
          <p:nvPr>
            <p:ph type="dt" sz="half" idx="4294967295"/>
          </p:nvPr>
        </p:nvSpPr>
        <p:spPr/>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eaLnBrk="1" hangingPunct="1"/>
            <a:fld id="{BB962C8B-B14F-4D97-AF65-F5344CB8AC3E}" type="datetime1">
              <a:rPr lang="zh-CN" altLang="en-US" sz="1200" dirty="0">
                <a:solidFill>
                  <a:srgbClr val="898989"/>
                </a:solidFill>
              </a:rPr>
              <a:pPr eaLnBrk="1" hangingPunct="1"/>
              <a:t>2022/4/15</a:t>
            </a:fld>
            <a:endParaRPr lang="zh-CN" altLang="en-US" sz="1200" dirty="0">
              <a:solidFill>
                <a:srgbClr val="898989"/>
              </a:solidFill>
            </a:endParaRPr>
          </a:p>
        </p:txBody>
      </p:sp>
      <p:grpSp>
        <p:nvGrpSpPr>
          <p:cNvPr id="8" name="组合 7"/>
          <p:cNvGrpSpPr/>
          <p:nvPr/>
        </p:nvGrpSpPr>
        <p:grpSpPr>
          <a:xfrm>
            <a:off x="10795" y="169545"/>
            <a:ext cx="2962910" cy="1287780"/>
            <a:chOff x="-1" y="215"/>
            <a:chExt cx="4666" cy="2028"/>
          </a:xfrm>
        </p:grpSpPr>
        <p:sp>
          <p:nvSpPr>
            <p:cNvPr id="17410" name="矩形 3"/>
            <p:cNvSpPr/>
            <p:nvPr/>
          </p:nvSpPr>
          <p:spPr>
            <a:xfrm rot="5400000">
              <a:off x="2033" y="-400"/>
              <a:ext cx="90" cy="4158"/>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215"/>
              <a:ext cx="628" cy="202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785" y="355"/>
              <a:ext cx="230" cy="188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1015" y="658"/>
              <a:ext cx="3650" cy="919"/>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临床应用</a:t>
              </a:r>
            </a:p>
          </p:txBody>
        </p:sp>
      </p:grpSp>
      <p:sp>
        <p:nvSpPr>
          <p:cNvPr id="5" name="文本框 5"/>
          <p:cNvSpPr txBox="1"/>
          <p:nvPr/>
        </p:nvSpPr>
        <p:spPr>
          <a:xfrm>
            <a:off x="5881688" y="2506028"/>
            <a:ext cx="736600" cy="1019175"/>
          </a:xfrm>
          <a:prstGeom prst="rect">
            <a:avLst/>
          </a:prstGeom>
          <a:noFill/>
          <a:ln w="28575" cap="flat" cmpd="sng">
            <a:solidFill>
              <a:srgbClr val="0070C0"/>
            </a:solidFill>
            <a:prstDash val="solid"/>
            <a:round/>
            <a:headEnd type="none" w="med" len="med"/>
            <a:tailEnd type="none" w="med" len="med"/>
          </a:ln>
        </p:spPr>
        <p:txBody>
          <a:bodyPr vert="eaVert">
            <a:spAutoFit/>
          </a:bodyPr>
          <a:lstStyle/>
          <a:p>
            <a:r>
              <a:rPr lang="zh-CN" altLang="en-US" sz="3600" b="1" dirty="0">
                <a:solidFill>
                  <a:srgbClr val="477DEA">
                    <a:lumMod val="75000"/>
                  </a:srgbClr>
                </a:solidFill>
                <a:latin typeface="黑体" panose="02010609060101010101" pitchFamily="49" charset="-122"/>
                <a:ea typeface="黑体" panose="02010609060101010101" pitchFamily="49" charset="-122"/>
              </a:rPr>
              <a:t>取穴</a:t>
            </a:r>
          </a:p>
        </p:txBody>
      </p:sp>
      <p:sp>
        <p:nvSpPr>
          <p:cNvPr id="17" name="矩形 16"/>
          <p:cNvSpPr/>
          <p:nvPr>
            <p:custDataLst>
              <p:tags r:id="rId3"/>
            </p:custDataLst>
          </p:nvPr>
        </p:nvSpPr>
        <p:spPr>
          <a:xfrm>
            <a:off x="1231583" y="1290320"/>
            <a:ext cx="10086975" cy="831850"/>
          </a:xfrm>
          <a:prstGeom prst="rect">
            <a:avLst/>
          </a:prstGeom>
          <a:gradFill>
            <a:gsLst>
              <a:gs pos="0">
                <a:srgbClr val="007BD3"/>
              </a:gs>
              <a:gs pos="100000">
                <a:srgbClr val="0343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Font typeface="Arial" panose="020B0604020202020204" pitchFamily="34" charset="0"/>
              <a:buNone/>
              <a:defRPr/>
            </a:pPr>
            <a:r>
              <a:rPr lang="zh-CN" altLang="en-US" sz="4400" b="1" noProof="1">
                <a:solidFill>
                  <a:srgbClr val="FFFFFF"/>
                </a:solidFill>
                <a:latin typeface="微软雅黑" panose="020B0503020204020204" charset="-122"/>
              </a:rPr>
              <a:t>2. 局 部 浅 刺 法 治 疗 面 瘫</a:t>
            </a:r>
          </a:p>
        </p:txBody>
      </p:sp>
      <p:pic>
        <p:nvPicPr>
          <p:cNvPr id="3" name="图片 2" descr="4-3局部浅刺_看图王"/>
          <p:cNvPicPr>
            <a:picLocks noChangeAspect="1"/>
          </p:cNvPicPr>
          <p:nvPr/>
        </p:nvPicPr>
        <p:blipFill>
          <a:blip r:embed="rId5" cstate="print"/>
          <a:stretch>
            <a:fillRect/>
          </a:stretch>
        </p:blipFill>
        <p:spPr>
          <a:xfrm>
            <a:off x="1231900" y="2628900"/>
            <a:ext cx="4461510" cy="2974975"/>
          </a:xfrm>
          <a:prstGeom prst="rect">
            <a:avLst/>
          </a:prstGeom>
        </p:spPr>
      </p:pic>
      <p:sp>
        <p:nvSpPr>
          <p:cNvPr id="2" name="文本框 1"/>
          <p:cNvSpPr txBox="1"/>
          <p:nvPr/>
        </p:nvSpPr>
        <p:spPr>
          <a:xfrm>
            <a:off x="2394585" y="634365"/>
            <a:ext cx="2765425"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mn-ea"/>
              </a:rPr>
              <a:t>C</a:t>
            </a:r>
            <a:r>
              <a:rPr lang="zh-CN" altLang="en-US" dirty="0">
                <a:solidFill>
                  <a:srgbClr val="006EA3"/>
                </a:solidFill>
                <a:latin typeface="微软雅黑" panose="020B0503020204020204" charset="-122"/>
                <a:sym typeface="+mn-ea"/>
              </a:rPr>
              <a:t>linical </a:t>
            </a:r>
            <a:r>
              <a:rPr lang="en-US" altLang="zh-CN" dirty="0">
                <a:solidFill>
                  <a:srgbClr val="006EA3"/>
                </a:solidFill>
                <a:latin typeface="微软雅黑" panose="020B0503020204020204" charset="-122"/>
                <a:sym typeface="+mn-ea"/>
              </a:rPr>
              <a:t>A</a:t>
            </a:r>
            <a:r>
              <a:rPr lang="zh-CN" altLang="en-US" dirty="0">
                <a:solidFill>
                  <a:srgbClr val="006EA3"/>
                </a:solidFill>
                <a:latin typeface="微软雅黑" panose="020B0503020204020204" charset="-122"/>
                <a:sym typeface="+mn-ea"/>
              </a:rPr>
              <a:t>pplication</a:t>
            </a:r>
            <a:endParaRPr lang="zh-CN" altLang="en-US">
              <a:solidFill>
                <a:srgbClr val="000000"/>
              </a:solidFill>
            </a:endParaRPr>
          </a:p>
        </p:txBody>
      </p:sp>
    </p:spTree>
    <p:custDataLst>
      <p:tags r:id="rId1"/>
    </p:custDataLst>
    <p:extLst>
      <p:ext uri="{BB962C8B-B14F-4D97-AF65-F5344CB8AC3E}">
        <p14:creationId xmlns:p14="http://schemas.microsoft.com/office/powerpoint/2010/main" val="3219912244"/>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文本框 13"/>
          <p:cNvSpPr txBox="1"/>
          <p:nvPr>
            <p:custDataLst>
              <p:tags r:id="rId2"/>
            </p:custDataLst>
          </p:nvPr>
        </p:nvSpPr>
        <p:spPr>
          <a:xfrm>
            <a:off x="6442075" y="2849880"/>
            <a:ext cx="5189220" cy="2541270"/>
          </a:xfrm>
          <a:prstGeom prst="rect">
            <a:avLst/>
          </a:prstGeom>
          <a:noFill/>
          <a:ln w="9525">
            <a:noFill/>
          </a:ln>
        </p:spPr>
        <p:txBody>
          <a:bodyPr anchor="ctr"/>
          <a:lstStyle/>
          <a:p>
            <a:pP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a:p>
            <a:pPr algn="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p:txBody>
      </p:sp>
      <p:sp>
        <p:nvSpPr>
          <p:cNvPr id="61450" name="日期占位符 1"/>
          <p:cNvSpPr txBox="1">
            <a:spLocks noGrp="1"/>
          </p:cNvSpPr>
          <p:nvPr>
            <p:ph type="dt" sz="half" idx="4294967295"/>
          </p:nvPr>
        </p:nvSpPr>
        <p:spPr/>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eaLnBrk="1" hangingPunct="1"/>
            <a:fld id="{BB962C8B-B14F-4D97-AF65-F5344CB8AC3E}" type="datetime1">
              <a:rPr lang="zh-CN" altLang="en-US" sz="1200" dirty="0">
                <a:solidFill>
                  <a:srgbClr val="898989"/>
                </a:solidFill>
              </a:rPr>
              <a:pPr eaLnBrk="1" hangingPunct="1"/>
              <a:t>2022/4/15</a:t>
            </a:fld>
            <a:endParaRPr lang="zh-CN" altLang="en-US" sz="1200" dirty="0">
              <a:solidFill>
                <a:srgbClr val="898989"/>
              </a:solidFill>
            </a:endParaRPr>
          </a:p>
        </p:txBody>
      </p:sp>
      <p:sp>
        <p:nvSpPr>
          <p:cNvPr id="3" name="文本框 2"/>
          <p:cNvSpPr txBox="1"/>
          <p:nvPr/>
        </p:nvSpPr>
        <p:spPr>
          <a:xfrm>
            <a:off x="2199005" y="1127760"/>
            <a:ext cx="8447405" cy="5446395"/>
          </a:xfrm>
          <a:prstGeom prst="rect">
            <a:avLst/>
          </a:prstGeom>
          <a:noFill/>
        </p:spPr>
        <p:txBody>
          <a:bodyPr wrap="square" rtlCol="0">
            <a:spAutoFit/>
            <a:scene3d>
              <a:camera prst="orthographicFront"/>
              <a:lightRig rig="threePt" dir="t"/>
            </a:scene3d>
          </a:bodyPr>
          <a:lstStyle/>
          <a:p>
            <a:endParaRPr lang="en-US" altLang="zh-CN" dirty="0">
              <a:solidFill>
                <a:srgbClr val="000000"/>
              </a:solidFill>
            </a:endParaRPr>
          </a:p>
          <a:p>
            <a:pPr>
              <a:lnSpc>
                <a:spcPct val="150000"/>
              </a:lnSpc>
            </a:pPr>
            <a:r>
              <a:rPr lang="en-US" altLang="zh-CN" sz="2800" dirty="0">
                <a:solidFill>
                  <a:srgbClr val="477DEA"/>
                </a:solidFill>
                <a:effectLst>
                  <a:outerShdw blurRad="38100" dist="25400" dir="5400000" algn="ctr" rotWithShape="0">
                    <a:srgbClr val="6E747A">
                      <a:alpha val="43000"/>
                    </a:srgbClr>
                  </a:outerShdw>
                </a:effectLst>
              </a:rPr>
              <a:t>操作者双手消毒，穴位消毒。消毒后，毫针局部浅刺法，快速捻转后留针30分钟，出针后，用棉球按压针孔。每日1次。针10次后，口角歪斜即纠正，闭眼、皱眉尚不够灵活。再针6次后痊愈。</a:t>
            </a:r>
          </a:p>
          <a:p>
            <a:pPr algn="just">
              <a:lnSpc>
                <a:spcPct val="150000"/>
              </a:lnSpc>
            </a:pPr>
            <a:r>
              <a:rPr lang="en-US" altLang="zh-CN" dirty="0">
                <a:solidFill>
                  <a:srgbClr val="477DEA"/>
                </a:solidFill>
                <a:effectLst>
                  <a:outerShdw blurRad="38100" dist="25400" dir="5400000" algn="ctr" rotWithShape="0">
                    <a:srgbClr val="6E747A">
                      <a:alpha val="43000"/>
                    </a:srgbClr>
                  </a:outerShdw>
                </a:effectLst>
              </a:rPr>
              <a:t>The operator disinfects both hands. After disinfection, local shallow needling method of the millineedle was performed, and the needle was retained for 30 minutes after rapid rotation. After the needle was released, the needle hole was pressed with a cotton ball. Once a day. After needle 10 times, mouth Angle is askew correct namely, close an eye, frowning still is not enough agile. The patient recovered after 6 more injections.</a:t>
            </a:r>
          </a:p>
        </p:txBody>
      </p:sp>
      <p:sp>
        <p:nvSpPr>
          <p:cNvPr id="17414" name="文本框 5"/>
          <p:cNvSpPr txBox="1"/>
          <p:nvPr/>
        </p:nvSpPr>
        <p:spPr>
          <a:xfrm>
            <a:off x="1164908" y="1531938"/>
            <a:ext cx="736600" cy="1019175"/>
          </a:xfrm>
          <a:prstGeom prst="rect">
            <a:avLst/>
          </a:prstGeom>
          <a:noFill/>
          <a:ln w="28575" cap="flat" cmpd="sng">
            <a:solidFill>
              <a:srgbClr val="0070C0"/>
            </a:solidFill>
            <a:prstDash val="solid"/>
            <a:round/>
            <a:headEnd type="none" w="med" len="med"/>
            <a:tailEnd type="none" w="med" len="med"/>
          </a:ln>
        </p:spPr>
        <p:txBody>
          <a:bodyPr vert="eaVert">
            <a:spAutoFit/>
          </a:bodyPr>
          <a:lstStyle/>
          <a:p>
            <a:r>
              <a:rPr lang="zh-CN" altLang="en-US" sz="3600" b="1" dirty="0">
                <a:solidFill>
                  <a:srgbClr val="0070C0"/>
                </a:solidFill>
                <a:latin typeface="黑体" panose="02010609060101010101" pitchFamily="49" charset="-122"/>
                <a:ea typeface="黑体" panose="02010609060101010101" pitchFamily="49" charset="-122"/>
              </a:rPr>
              <a:t>操作</a:t>
            </a:r>
            <a:endParaRPr lang="zh-CN" altLang="en-US" sz="4000" b="1" dirty="0">
              <a:solidFill>
                <a:srgbClr val="477DEA"/>
              </a:solidFill>
            </a:endParaRPr>
          </a:p>
        </p:txBody>
      </p:sp>
      <p:grpSp>
        <p:nvGrpSpPr>
          <p:cNvPr id="8" name="组合 7"/>
          <p:cNvGrpSpPr/>
          <p:nvPr/>
        </p:nvGrpSpPr>
        <p:grpSpPr>
          <a:xfrm>
            <a:off x="10795" y="169545"/>
            <a:ext cx="2962910" cy="1287780"/>
            <a:chOff x="-1" y="215"/>
            <a:chExt cx="4666" cy="2028"/>
          </a:xfrm>
        </p:grpSpPr>
        <p:sp>
          <p:nvSpPr>
            <p:cNvPr id="17410" name="矩形 3"/>
            <p:cNvSpPr/>
            <p:nvPr/>
          </p:nvSpPr>
          <p:spPr>
            <a:xfrm rot="5400000">
              <a:off x="2033" y="-400"/>
              <a:ext cx="90" cy="4158"/>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215"/>
              <a:ext cx="628" cy="202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785" y="355"/>
              <a:ext cx="230" cy="188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1015" y="658"/>
              <a:ext cx="3650" cy="919"/>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临床应用</a:t>
              </a:r>
            </a:p>
          </p:txBody>
        </p:sp>
      </p:grpSp>
      <p:sp>
        <p:nvSpPr>
          <p:cNvPr id="2" name="文本框 1"/>
          <p:cNvSpPr txBox="1"/>
          <p:nvPr/>
        </p:nvSpPr>
        <p:spPr>
          <a:xfrm>
            <a:off x="2444750" y="665480"/>
            <a:ext cx="2278380" cy="368300"/>
          </a:xfrm>
          <a:prstGeom prst="rect">
            <a:avLst/>
          </a:prstGeom>
          <a:noFill/>
        </p:spPr>
        <p:txBody>
          <a:bodyPr wrap="none" rtlCol="0">
            <a:spAutoFit/>
          </a:bodyPr>
          <a:lstStyle/>
          <a:p>
            <a:r>
              <a:rPr lang="en-US" altLang="zh-CN" dirty="0">
                <a:solidFill>
                  <a:srgbClr val="006EA3"/>
                </a:solidFill>
                <a:latin typeface="微软雅黑" panose="020B0503020204020204" charset="-122"/>
                <a:sym typeface="+mn-ea"/>
              </a:rPr>
              <a:t>C</a:t>
            </a:r>
            <a:r>
              <a:rPr lang="zh-CN" altLang="en-US" dirty="0">
                <a:solidFill>
                  <a:srgbClr val="006EA3"/>
                </a:solidFill>
                <a:latin typeface="微软雅黑" panose="020B0503020204020204" charset="-122"/>
                <a:sym typeface="+mn-ea"/>
              </a:rPr>
              <a:t>linical </a:t>
            </a:r>
            <a:r>
              <a:rPr lang="en-US" altLang="zh-CN" dirty="0">
                <a:solidFill>
                  <a:srgbClr val="006EA3"/>
                </a:solidFill>
                <a:latin typeface="微软雅黑" panose="020B0503020204020204" charset="-122"/>
                <a:sym typeface="+mn-ea"/>
              </a:rPr>
              <a:t>A</a:t>
            </a:r>
            <a:r>
              <a:rPr lang="zh-CN" altLang="en-US" dirty="0">
                <a:solidFill>
                  <a:srgbClr val="006EA3"/>
                </a:solidFill>
                <a:latin typeface="微软雅黑" panose="020B0503020204020204" charset="-122"/>
                <a:sym typeface="+mn-ea"/>
              </a:rPr>
              <a:t>pplication</a:t>
            </a:r>
            <a:endParaRPr lang="zh-CN" altLang="en-US">
              <a:solidFill>
                <a:srgbClr val="000000"/>
              </a:solidFill>
            </a:endParaRPr>
          </a:p>
        </p:txBody>
      </p:sp>
    </p:spTree>
    <p:custDataLst>
      <p:tags r:id="rId1"/>
    </p:custDataLst>
    <p:extLst>
      <p:ext uri="{BB962C8B-B14F-4D97-AF65-F5344CB8AC3E}">
        <p14:creationId xmlns:p14="http://schemas.microsoft.com/office/powerpoint/2010/main" val="1954085933"/>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文本框 13"/>
          <p:cNvSpPr txBox="1"/>
          <p:nvPr>
            <p:custDataLst>
              <p:tags r:id="rId2"/>
            </p:custDataLst>
          </p:nvPr>
        </p:nvSpPr>
        <p:spPr>
          <a:xfrm>
            <a:off x="6618605" y="4156075"/>
            <a:ext cx="5179060" cy="2565400"/>
          </a:xfrm>
          <a:prstGeom prst="rect">
            <a:avLst/>
          </a:prstGeom>
          <a:noFill/>
          <a:ln w="9525">
            <a:noFill/>
          </a:ln>
        </p:spPr>
        <p:txBody>
          <a:bodyPr anchor="ctr"/>
          <a:lstStyle/>
          <a:p>
            <a:pPr>
              <a:lnSpc>
                <a:spcPct val="150000"/>
              </a:lnSpc>
            </a:pPr>
            <a:r>
              <a:rPr lang="en-US" altLang="zh-CN" sz="2800" dirty="0">
                <a:solidFill>
                  <a:srgbClr val="477DEA"/>
                </a:solidFill>
                <a:effectLst>
                  <a:outerShdw blurRad="38100" dist="25400" dir="5400000" algn="ctr" rotWithShape="0">
                    <a:srgbClr val="6E747A">
                      <a:alpha val="43000"/>
                    </a:srgbClr>
                  </a:outerShdw>
                </a:effectLst>
                <a:sym typeface="+mn-ea"/>
              </a:rPr>
              <a:t>患者</a:t>
            </a:r>
            <a:r>
              <a:rPr lang="zh-CN" altLang="en-US" sz="2800" dirty="0">
                <a:solidFill>
                  <a:srgbClr val="477DEA"/>
                </a:solidFill>
                <a:effectLst>
                  <a:outerShdw blurRad="38100" dist="25400" dir="5400000" algn="ctr" rotWithShape="0">
                    <a:srgbClr val="6E747A">
                      <a:alpha val="43000"/>
                    </a:srgbClr>
                  </a:outerShdw>
                </a:effectLst>
                <a:sym typeface="+mn-ea"/>
              </a:rPr>
              <a:t>取</a:t>
            </a:r>
            <a:r>
              <a:rPr lang="en-US" altLang="zh-CN" sz="2800" dirty="0">
                <a:solidFill>
                  <a:srgbClr val="477DEA"/>
                </a:solidFill>
                <a:effectLst>
                  <a:outerShdw blurRad="38100" dist="25400" dir="5400000" algn="ctr" rotWithShape="0">
                    <a:srgbClr val="6E747A">
                      <a:alpha val="43000"/>
                    </a:srgbClr>
                  </a:outerShdw>
                </a:effectLst>
                <a:sym typeface="+mn-ea"/>
              </a:rPr>
              <a:t>仰卧位，</a:t>
            </a:r>
            <a:r>
              <a:rPr lang="zh-CN" altLang="en-US" sz="2800" dirty="0">
                <a:solidFill>
                  <a:srgbClr val="477DEA"/>
                </a:solidFill>
                <a:effectLst>
                  <a:outerShdw blurRad="38100" dist="25400" dir="5400000" algn="ctr" rotWithShape="0">
                    <a:srgbClr val="6E747A">
                      <a:alpha val="43000"/>
                    </a:srgbClr>
                  </a:outerShdw>
                </a:effectLst>
                <a:sym typeface="+mn-ea"/>
              </a:rPr>
              <a:t>取穴</a:t>
            </a:r>
            <a:r>
              <a:rPr lang="en-US" altLang="zh-CN" sz="2800" dirty="0">
                <a:solidFill>
                  <a:srgbClr val="477DEA"/>
                </a:solidFill>
                <a:effectLst>
                  <a:outerShdw blurRad="38100" dist="25400" dir="5400000" algn="ctr" rotWithShape="0">
                    <a:srgbClr val="6E747A">
                      <a:alpha val="43000"/>
                    </a:srgbClr>
                  </a:outerShdw>
                </a:effectLst>
                <a:sym typeface="+mn-ea"/>
              </a:rPr>
              <a:t>以病灶局部为中心，沿痤疮外缘进行围针，</a:t>
            </a:r>
            <a:r>
              <a:rPr lang="zh-CN" altLang="en-US" sz="2800" dirty="0">
                <a:solidFill>
                  <a:srgbClr val="477DEA"/>
                </a:solidFill>
                <a:effectLst>
                  <a:outerShdw blurRad="38100" dist="25400" dir="5400000" algn="ctr" rotWithShape="0">
                    <a:srgbClr val="6E747A">
                      <a:alpha val="43000"/>
                    </a:srgbClr>
                  </a:outerShdw>
                </a:effectLst>
                <a:sym typeface="+mn-ea"/>
              </a:rPr>
              <a:t>进行针刺即可。</a:t>
            </a:r>
          </a:p>
          <a:p>
            <a:pPr algn="just">
              <a:lnSpc>
                <a:spcPct val="150000"/>
              </a:lnSpc>
            </a:pPr>
            <a:r>
              <a:rPr lang="en-US" altLang="zh-CN" sz="2000" dirty="0">
                <a:solidFill>
                  <a:srgbClr val="477DEA"/>
                </a:solidFill>
                <a:effectLst>
                  <a:outerShdw blurRad="38100" dist="25400" dir="5400000" algn="ctr" rotWithShape="0">
                    <a:srgbClr val="6E747A">
                      <a:alpha val="43000"/>
                    </a:srgbClr>
                  </a:outerShdw>
                </a:effectLst>
              </a:rPr>
              <a:t>Patients were maintained at supine position</a:t>
            </a:r>
            <a:r>
              <a:rPr lang="zh-CN" altLang="en-US" sz="2000" dirty="0">
                <a:solidFill>
                  <a:srgbClr val="477DEA"/>
                </a:solidFill>
                <a:effectLst>
                  <a:outerShdw blurRad="38100" dist="25400" dir="5400000" algn="ctr" rotWithShape="0">
                    <a:srgbClr val="6E747A">
                      <a:alpha val="43000"/>
                    </a:srgbClr>
                  </a:outerShdw>
                </a:effectLst>
              </a:rPr>
              <a:t>, with the focal point as the center, and acupuncture was performed along the outer edge of acne.</a:t>
            </a:r>
            <a:endParaRPr lang="zh-CN" altLang="en-US" sz="2800" dirty="0">
              <a:solidFill>
                <a:srgbClr val="477DEA"/>
              </a:solidFill>
              <a:effectLst>
                <a:outerShdw blurRad="38100" dist="25400" dir="5400000" algn="ctr" rotWithShape="0">
                  <a:srgbClr val="6E747A">
                    <a:alpha val="43000"/>
                  </a:srgbClr>
                </a:outerShdw>
              </a:effectLst>
            </a:endParaRPr>
          </a:p>
          <a:p>
            <a:pPr>
              <a:lnSpc>
                <a:spcPct val="150000"/>
              </a:lnSpc>
            </a:pPr>
            <a:endParaRPr lang="en-US" altLang="zh-CN" sz="2800" dirty="0">
              <a:solidFill>
                <a:srgbClr val="477DEA"/>
              </a:solidFill>
              <a:effectLst>
                <a:outerShdw blurRad="38100" dist="25400" dir="5400000" algn="ctr" rotWithShape="0">
                  <a:srgbClr val="6E747A">
                    <a:alpha val="43000"/>
                  </a:srgbClr>
                </a:outerShdw>
              </a:effectLst>
            </a:endParaRPr>
          </a:p>
          <a:p>
            <a:pPr>
              <a:lnSpc>
                <a:spcPct val="150000"/>
              </a:lnSpc>
            </a:pPr>
            <a:endParaRPr lang="zh-CN" altLang="en-US" sz="3200" dirty="0">
              <a:solidFill>
                <a:srgbClr val="477DEA"/>
              </a:solidFill>
              <a:effectLst>
                <a:outerShdw blurRad="38100" dist="25400" dir="5400000" algn="ctr" rotWithShape="0">
                  <a:srgbClr val="6E747A">
                    <a:alpha val="43000"/>
                  </a:srgbClr>
                </a:outerShdw>
              </a:effectLst>
            </a:endParaRPr>
          </a:p>
          <a:p>
            <a:pP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a:p>
            <a:pPr algn="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p:txBody>
      </p:sp>
      <p:sp>
        <p:nvSpPr>
          <p:cNvPr id="61450" name="日期占位符 1"/>
          <p:cNvSpPr txBox="1">
            <a:spLocks noGrp="1"/>
          </p:cNvSpPr>
          <p:nvPr>
            <p:ph type="dt" sz="half" idx="4294967295"/>
          </p:nvPr>
        </p:nvSpPr>
        <p:spPr/>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eaLnBrk="1" hangingPunct="1"/>
            <a:fld id="{BB962C8B-B14F-4D97-AF65-F5344CB8AC3E}" type="datetime1">
              <a:rPr lang="zh-CN" altLang="en-US" sz="1200" dirty="0">
                <a:solidFill>
                  <a:srgbClr val="898989"/>
                </a:solidFill>
              </a:rPr>
              <a:pPr eaLnBrk="1" hangingPunct="1"/>
              <a:t>2022/4/15</a:t>
            </a:fld>
            <a:endParaRPr lang="zh-CN" altLang="en-US" sz="1200" dirty="0">
              <a:solidFill>
                <a:srgbClr val="898989"/>
              </a:solidFill>
            </a:endParaRPr>
          </a:p>
        </p:txBody>
      </p:sp>
      <p:grpSp>
        <p:nvGrpSpPr>
          <p:cNvPr id="8" name="组合 7"/>
          <p:cNvGrpSpPr/>
          <p:nvPr/>
        </p:nvGrpSpPr>
        <p:grpSpPr>
          <a:xfrm>
            <a:off x="10795" y="169545"/>
            <a:ext cx="2962910" cy="1287780"/>
            <a:chOff x="-1" y="215"/>
            <a:chExt cx="4666" cy="2028"/>
          </a:xfrm>
        </p:grpSpPr>
        <p:sp>
          <p:nvSpPr>
            <p:cNvPr id="17410" name="矩形 3"/>
            <p:cNvSpPr/>
            <p:nvPr/>
          </p:nvSpPr>
          <p:spPr>
            <a:xfrm rot="5400000">
              <a:off x="2033" y="-400"/>
              <a:ext cx="90" cy="4158"/>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215"/>
              <a:ext cx="628" cy="202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785" y="355"/>
              <a:ext cx="230" cy="188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1015" y="658"/>
              <a:ext cx="3650" cy="919"/>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临床应用</a:t>
              </a:r>
            </a:p>
          </p:txBody>
        </p:sp>
      </p:grpSp>
      <p:sp>
        <p:nvSpPr>
          <p:cNvPr id="5" name="文本框 5"/>
          <p:cNvSpPr txBox="1"/>
          <p:nvPr/>
        </p:nvSpPr>
        <p:spPr>
          <a:xfrm>
            <a:off x="5881688" y="2506028"/>
            <a:ext cx="736600" cy="1019175"/>
          </a:xfrm>
          <a:prstGeom prst="rect">
            <a:avLst/>
          </a:prstGeom>
          <a:noFill/>
          <a:ln w="28575" cap="flat" cmpd="sng">
            <a:solidFill>
              <a:srgbClr val="0070C0"/>
            </a:solidFill>
            <a:prstDash val="solid"/>
            <a:round/>
            <a:headEnd type="none" w="med" len="med"/>
            <a:tailEnd type="none" w="med" len="med"/>
          </a:ln>
        </p:spPr>
        <p:txBody>
          <a:bodyPr vert="eaVert">
            <a:spAutoFit/>
          </a:bodyPr>
          <a:lstStyle/>
          <a:p>
            <a:r>
              <a:rPr lang="zh-CN" altLang="en-US" sz="3600" b="1" dirty="0">
                <a:solidFill>
                  <a:srgbClr val="477DEA">
                    <a:lumMod val="75000"/>
                  </a:srgbClr>
                </a:solidFill>
                <a:latin typeface="黑体" panose="02010609060101010101" pitchFamily="49" charset="-122"/>
                <a:ea typeface="黑体" panose="02010609060101010101" pitchFamily="49" charset="-122"/>
              </a:rPr>
              <a:t>取穴</a:t>
            </a:r>
          </a:p>
        </p:txBody>
      </p:sp>
      <p:pic>
        <p:nvPicPr>
          <p:cNvPr id="2" name="图片 1" descr="围针浅刺_看图王"/>
          <p:cNvPicPr>
            <a:picLocks noChangeAspect="1"/>
          </p:cNvPicPr>
          <p:nvPr/>
        </p:nvPicPr>
        <p:blipFill>
          <a:blip r:embed="rId5" cstate="print"/>
          <a:stretch>
            <a:fillRect/>
          </a:stretch>
        </p:blipFill>
        <p:spPr>
          <a:xfrm>
            <a:off x="1143635" y="2628900"/>
            <a:ext cx="4445000" cy="2964180"/>
          </a:xfrm>
          <a:prstGeom prst="rect">
            <a:avLst/>
          </a:prstGeom>
        </p:spPr>
      </p:pic>
      <p:sp>
        <p:nvSpPr>
          <p:cNvPr id="4" name="矩形 3"/>
          <p:cNvSpPr/>
          <p:nvPr>
            <p:custDataLst>
              <p:tags r:id="rId3"/>
            </p:custDataLst>
          </p:nvPr>
        </p:nvSpPr>
        <p:spPr>
          <a:xfrm>
            <a:off x="1231583" y="1290320"/>
            <a:ext cx="10086975" cy="831850"/>
          </a:xfrm>
          <a:prstGeom prst="rect">
            <a:avLst/>
          </a:prstGeom>
          <a:gradFill>
            <a:gsLst>
              <a:gs pos="0">
                <a:srgbClr val="007BD3"/>
              </a:gs>
              <a:gs pos="100000">
                <a:srgbClr val="0343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Font typeface="Arial" panose="020B0604020202020204" pitchFamily="34" charset="0"/>
              <a:buNone/>
              <a:defRPr/>
            </a:pPr>
            <a:r>
              <a:rPr lang="zh-CN" altLang="en-US" sz="4400" b="1" noProof="1">
                <a:solidFill>
                  <a:srgbClr val="FFFFFF"/>
                </a:solidFill>
                <a:latin typeface="微软雅黑" panose="020B0503020204020204" charset="-122"/>
              </a:rPr>
              <a:t>3. 围 针 浅 刺 法 治 疗 皮 肤 病</a:t>
            </a:r>
          </a:p>
        </p:txBody>
      </p:sp>
      <p:sp>
        <p:nvSpPr>
          <p:cNvPr id="3" name="文本框 2"/>
          <p:cNvSpPr txBox="1"/>
          <p:nvPr/>
        </p:nvSpPr>
        <p:spPr>
          <a:xfrm>
            <a:off x="2360930" y="607060"/>
            <a:ext cx="2278380" cy="368300"/>
          </a:xfrm>
          <a:prstGeom prst="rect">
            <a:avLst/>
          </a:prstGeom>
          <a:noFill/>
        </p:spPr>
        <p:txBody>
          <a:bodyPr wrap="none" rtlCol="0">
            <a:spAutoFit/>
          </a:bodyPr>
          <a:lstStyle/>
          <a:p>
            <a:r>
              <a:rPr lang="en-US" altLang="zh-CN" dirty="0">
                <a:solidFill>
                  <a:srgbClr val="006EA3"/>
                </a:solidFill>
                <a:latin typeface="微软雅黑" panose="020B0503020204020204" charset="-122"/>
                <a:sym typeface="+mn-ea"/>
              </a:rPr>
              <a:t>C</a:t>
            </a:r>
            <a:r>
              <a:rPr lang="zh-CN" altLang="en-US" dirty="0">
                <a:solidFill>
                  <a:srgbClr val="006EA3"/>
                </a:solidFill>
                <a:latin typeface="微软雅黑" panose="020B0503020204020204" charset="-122"/>
                <a:sym typeface="+mn-ea"/>
              </a:rPr>
              <a:t>linical </a:t>
            </a:r>
            <a:r>
              <a:rPr lang="en-US" altLang="zh-CN" dirty="0">
                <a:solidFill>
                  <a:srgbClr val="006EA3"/>
                </a:solidFill>
                <a:latin typeface="微软雅黑" panose="020B0503020204020204" charset="-122"/>
                <a:sym typeface="+mn-ea"/>
              </a:rPr>
              <a:t>A</a:t>
            </a:r>
            <a:r>
              <a:rPr lang="zh-CN" altLang="en-US" dirty="0">
                <a:solidFill>
                  <a:srgbClr val="006EA3"/>
                </a:solidFill>
                <a:latin typeface="微软雅黑" panose="020B0503020204020204" charset="-122"/>
                <a:sym typeface="+mn-ea"/>
              </a:rPr>
              <a:t>pplication</a:t>
            </a:r>
            <a:endParaRPr lang="zh-CN" altLang="en-US">
              <a:solidFill>
                <a:srgbClr val="000000"/>
              </a:solidFill>
            </a:endParaRPr>
          </a:p>
        </p:txBody>
      </p:sp>
    </p:spTree>
    <p:custDataLst>
      <p:tags r:id="rId1"/>
    </p:custDataLst>
    <p:extLst>
      <p:ext uri="{BB962C8B-B14F-4D97-AF65-F5344CB8AC3E}">
        <p14:creationId xmlns:p14="http://schemas.microsoft.com/office/powerpoint/2010/main" val="1486129345"/>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文本框 13"/>
          <p:cNvSpPr txBox="1"/>
          <p:nvPr>
            <p:custDataLst>
              <p:tags r:id="rId2"/>
            </p:custDataLst>
          </p:nvPr>
        </p:nvSpPr>
        <p:spPr>
          <a:xfrm>
            <a:off x="6442075" y="2849880"/>
            <a:ext cx="5189220" cy="2541270"/>
          </a:xfrm>
          <a:prstGeom prst="rect">
            <a:avLst/>
          </a:prstGeom>
          <a:noFill/>
          <a:ln w="9525">
            <a:noFill/>
          </a:ln>
        </p:spPr>
        <p:txBody>
          <a:bodyPr anchor="ctr"/>
          <a:lstStyle/>
          <a:p>
            <a:pP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a:p>
            <a:pPr algn="r">
              <a:lnSpc>
                <a:spcPct val="150000"/>
              </a:lnSpc>
              <a:spcBef>
                <a:spcPct val="20000"/>
              </a:spcBef>
              <a:buClr>
                <a:srgbClr val="E6E4E4"/>
              </a:buClr>
              <a:buFont typeface="Arial" panose="020B0604020202020204" pitchFamily="34" charset="0"/>
              <a:buNone/>
            </a:pPr>
            <a:endParaRPr lang="zh-CN" altLang="en-US" sz="2400" dirty="0">
              <a:solidFill>
                <a:srgbClr val="000000"/>
              </a:solidFill>
              <a:latin typeface="微软雅黑" panose="020B0503020204020204" charset="-122"/>
              <a:sym typeface="微软雅黑" panose="020B0503020204020204" charset="-122"/>
            </a:endParaRPr>
          </a:p>
        </p:txBody>
      </p:sp>
      <p:sp>
        <p:nvSpPr>
          <p:cNvPr id="61450" name="日期占位符 1"/>
          <p:cNvSpPr txBox="1">
            <a:spLocks noGrp="1"/>
          </p:cNvSpPr>
          <p:nvPr>
            <p:ph type="dt" sz="half" idx="4294967295"/>
          </p:nvPr>
        </p:nvSpPr>
        <p:spPr/>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eaLnBrk="1" hangingPunct="1"/>
            <a:fld id="{BB962C8B-B14F-4D97-AF65-F5344CB8AC3E}" type="datetime1">
              <a:rPr lang="zh-CN" altLang="en-US" sz="1200" dirty="0">
                <a:solidFill>
                  <a:srgbClr val="898989"/>
                </a:solidFill>
              </a:rPr>
              <a:pPr eaLnBrk="1" hangingPunct="1"/>
              <a:t>2022/4/15</a:t>
            </a:fld>
            <a:endParaRPr lang="zh-CN" altLang="en-US" sz="1200" dirty="0">
              <a:solidFill>
                <a:srgbClr val="898989"/>
              </a:solidFill>
            </a:endParaRPr>
          </a:p>
        </p:txBody>
      </p:sp>
      <p:sp>
        <p:nvSpPr>
          <p:cNvPr id="3" name="文本框 2"/>
          <p:cNvSpPr txBox="1"/>
          <p:nvPr/>
        </p:nvSpPr>
        <p:spPr>
          <a:xfrm>
            <a:off x="2360930" y="909955"/>
            <a:ext cx="8437245" cy="5446395"/>
          </a:xfrm>
          <a:prstGeom prst="rect">
            <a:avLst/>
          </a:prstGeom>
          <a:noFill/>
        </p:spPr>
        <p:txBody>
          <a:bodyPr wrap="square" rtlCol="0">
            <a:spAutoFit/>
            <a:scene3d>
              <a:camera prst="orthographicFront"/>
              <a:lightRig rig="threePt" dir="t"/>
            </a:scene3d>
          </a:bodyPr>
          <a:lstStyle/>
          <a:p>
            <a:endParaRPr lang="en-US" altLang="zh-CN" dirty="0">
              <a:solidFill>
                <a:srgbClr val="000000"/>
              </a:solidFill>
            </a:endParaRPr>
          </a:p>
          <a:p>
            <a:pPr>
              <a:lnSpc>
                <a:spcPct val="150000"/>
              </a:lnSpc>
            </a:pPr>
            <a:r>
              <a:rPr lang="en-US" altLang="zh-CN" sz="2800" dirty="0">
                <a:solidFill>
                  <a:srgbClr val="477DEA"/>
                </a:solidFill>
                <a:effectLst>
                  <a:outerShdw blurRad="38100" dist="25400" dir="5400000" algn="ctr" rotWithShape="0">
                    <a:srgbClr val="6E747A">
                      <a:alpha val="43000"/>
                    </a:srgbClr>
                  </a:outerShdw>
                </a:effectLst>
              </a:rPr>
              <a:t>选用0.28mm×15mm美容针，以拇食指持针，在病灶周围正常皮肤处行多针围刺，针刺毫针数以将病灶包围为宜、针与针间可保持1cm左右距离。一般每侧4-5针，留针30分钟。每日治疗1次，10次1个疗程。</a:t>
            </a:r>
          </a:p>
          <a:p>
            <a:pPr algn="just">
              <a:lnSpc>
                <a:spcPct val="150000"/>
              </a:lnSpc>
            </a:pPr>
            <a:r>
              <a:rPr lang="en-US" altLang="zh-CN" dirty="0">
                <a:solidFill>
                  <a:srgbClr val="477DEA"/>
                </a:solidFill>
                <a:effectLst>
                  <a:outerShdw blurRad="38100" dist="25400" dir="5400000" algn="ctr" rotWithShape="0">
                    <a:srgbClr val="6E747A">
                      <a:alpha val="43000"/>
                    </a:srgbClr>
                  </a:outerShdw>
                </a:effectLst>
              </a:rPr>
              <a:t>Select 0.28mm×15mm hairdressing needles, and the thumb and index finger were used to hold the needle, and multiple needles were used to surround the lesion at the normal skin around the lesion. It was advisable to surround the lesion with millineedles, and the distance between needles could be maintained about 1cm. Generally, 4-5 stitches are placed on each side, and the needles are left for 30 minutes. Treatment once a day, 10 times a course of treatment.</a:t>
            </a:r>
          </a:p>
        </p:txBody>
      </p:sp>
      <p:sp>
        <p:nvSpPr>
          <p:cNvPr id="17414" name="文本框 5"/>
          <p:cNvSpPr txBox="1"/>
          <p:nvPr/>
        </p:nvSpPr>
        <p:spPr>
          <a:xfrm>
            <a:off x="1220788" y="1830388"/>
            <a:ext cx="736600" cy="1019175"/>
          </a:xfrm>
          <a:prstGeom prst="rect">
            <a:avLst/>
          </a:prstGeom>
          <a:noFill/>
          <a:ln w="28575" cap="flat" cmpd="sng">
            <a:solidFill>
              <a:srgbClr val="0070C0"/>
            </a:solidFill>
            <a:prstDash val="solid"/>
            <a:round/>
            <a:headEnd type="none" w="med" len="med"/>
            <a:tailEnd type="none" w="med" len="med"/>
          </a:ln>
        </p:spPr>
        <p:txBody>
          <a:bodyPr vert="eaVert">
            <a:spAutoFit/>
          </a:bodyPr>
          <a:lstStyle/>
          <a:p>
            <a:r>
              <a:rPr lang="zh-CN" altLang="en-US" sz="3600" b="1" dirty="0">
                <a:solidFill>
                  <a:srgbClr val="0070C0"/>
                </a:solidFill>
                <a:latin typeface="黑体" panose="02010609060101010101" pitchFamily="49" charset="-122"/>
                <a:ea typeface="黑体" panose="02010609060101010101" pitchFamily="49" charset="-122"/>
              </a:rPr>
              <a:t>操作</a:t>
            </a:r>
            <a:endParaRPr lang="zh-CN" altLang="en-US" sz="4000" b="1" dirty="0">
              <a:solidFill>
                <a:srgbClr val="477DEA"/>
              </a:solidFill>
            </a:endParaRPr>
          </a:p>
        </p:txBody>
      </p:sp>
      <p:grpSp>
        <p:nvGrpSpPr>
          <p:cNvPr id="8" name="组合 7"/>
          <p:cNvGrpSpPr/>
          <p:nvPr/>
        </p:nvGrpSpPr>
        <p:grpSpPr>
          <a:xfrm>
            <a:off x="10795" y="169545"/>
            <a:ext cx="2962910" cy="1287780"/>
            <a:chOff x="-1" y="215"/>
            <a:chExt cx="4666" cy="2028"/>
          </a:xfrm>
        </p:grpSpPr>
        <p:sp>
          <p:nvSpPr>
            <p:cNvPr id="17410" name="矩形 3"/>
            <p:cNvSpPr/>
            <p:nvPr/>
          </p:nvSpPr>
          <p:spPr>
            <a:xfrm rot="5400000">
              <a:off x="2033" y="-400"/>
              <a:ext cx="90" cy="4158"/>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215"/>
              <a:ext cx="628" cy="202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785" y="355"/>
              <a:ext cx="230" cy="188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1015" y="658"/>
              <a:ext cx="3650" cy="919"/>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临床应用</a:t>
              </a:r>
            </a:p>
          </p:txBody>
        </p:sp>
      </p:grpSp>
      <p:sp>
        <p:nvSpPr>
          <p:cNvPr id="2" name="文本框 1"/>
          <p:cNvSpPr txBox="1"/>
          <p:nvPr/>
        </p:nvSpPr>
        <p:spPr>
          <a:xfrm>
            <a:off x="2360930" y="666115"/>
            <a:ext cx="2278380" cy="368300"/>
          </a:xfrm>
          <a:prstGeom prst="rect">
            <a:avLst/>
          </a:prstGeom>
          <a:noFill/>
        </p:spPr>
        <p:txBody>
          <a:bodyPr wrap="none" rtlCol="0">
            <a:spAutoFit/>
          </a:bodyPr>
          <a:lstStyle/>
          <a:p>
            <a:r>
              <a:rPr lang="en-US" altLang="zh-CN" dirty="0">
                <a:solidFill>
                  <a:srgbClr val="006EA3"/>
                </a:solidFill>
                <a:latin typeface="微软雅黑" panose="020B0503020204020204" charset="-122"/>
                <a:sym typeface="+mn-ea"/>
              </a:rPr>
              <a:t>C</a:t>
            </a:r>
            <a:r>
              <a:rPr lang="zh-CN" altLang="en-US" dirty="0">
                <a:solidFill>
                  <a:srgbClr val="006EA3"/>
                </a:solidFill>
                <a:latin typeface="微软雅黑" panose="020B0503020204020204" charset="-122"/>
                <a:sym typeface="+mn-ea"/>
              </a:rPr>
              <a:t>linical </a:t>
            </a:r>
            <a:r>
              <a:rPr lang="en-US" altLang="zh-CN" dirty="0">
                <a:solidFill>
                  <a:srgbClr val="006EA3"/>
                </a:solidFill>
                <a:latin typeface="微软雅黑" panose="020B0503020204020204" charset="-122"/>
                <a:sym typeface="+mn-ea"/>
              </a:rPr>
              <a:t>A</a:t>
            </a:r>
            <a:r>
              <a:rPr lang="zh-CN" altLang="en-US" dirty="0">
                <a:solidFill>
                  <a:srgbClr val="006EA3"/>
                </a:solidFill>
                <a:latin typeface="微软雅黑" panose="020B0503020204020204" charset="-122"/>
                <a:sym typeface="+mn-ea"/>
              </a:rPr>
              <a:t>pplication</a:t>
            </a:r>
            <a:endParaRPr lang="zh-CN" altLang="en-US">
              <a:solidFill>
                <a:srgbClr val="000000"/>
              </a:solidFill>
            </a:endParaRPr>
          </a:p>
        </p:txBody>
      </p:sp>
    </p:spTree>
    <p:custDataLst>
      <p:tags r:id="rId1"/>
    </p:custDataLst>
    <p:extLst>
      <p:ext uri="{BB962C8B-B14F-4D97-AF65-F5344CB8AC3E}">
        <p14:creationId xmlns:p14="http://schemas.microsoft.com/office/powerpoint/2010/main" val="1417108193"/>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p:nvPr/>
        </p:nvSpPr>
        <p:spPr>
          <a:xfrm>
            <a:off x="0" y="3330575"/>
            <a:ext cx="4029075" cy="111125"/>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矩形 4"/>
          <p:cNvSpPr/>
          <p:nvPr/>
        </p:nvSpPr>
        <p:spPr>
          <a:xfrm>
            <a:off x="3819525" y="3570288"/>
            <a:ext cx="8372475" cy="153987"/>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8" name="平行四边形 5"/>
          <p:cNvSpPr/>
          <p:nvPr/>
        </p:nvSpPr>
        <p:spPr>
          <a:xfrm>
            <a:off x="2608263" y="2625725"/>
            <a:ext cx="2032000" cy="164782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9" name="等腰三角形 6"/>
          <p:cNvSpPr/>
          <p:nvPr/>
        </p:nvSpPr>
        <p:spPr>
          <a:xfrm rot="10800000">
            <a:off x="2127250" y="3330575"/>
            <a:ext cx="990600" cy="94297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 name="文本框 8"/>
          <p:cNvSpPr/>
          <p:nvPr/>
        </p:nvSpPr>
        <p:spPr>
          <a:xfrm>
            <a:off x="4927600" y="2695575"/>
            <a:ext cx="5360988" cy="829945"/>
          </a:xfrm>
          <a:prstGeom prst="rect">
            <a:avLst/>
          </a:prstGeom>
          <a:noFill/>
          <a:ln w="9525">
            <a:noFill/>
          </a:ln>
        </p:spPr>
        <p:txBody>
          <a:bodyPr>
            <a:spAutoFit/>
            <a:scene3d>
              <a:camera prst="orthographicFront"/>
              <a:lightRig rig="soft" dir="t">
                <a:rot lat="0" lon="0" rev="15600000"/>
              </a:lightRig>
            </a:scene3d>
            <a:sp3d extrusionH="57150" prstMaterial="softEdge">
              <a:bevelT w="25400" h="38100"/>
            </a:sp3d>
          </a:bodyPr>
          <a:lstStyle/>
          <a:p>
            <a:pPr fontAlgn="base">
              <a:spcBef>
                <a:spcPct val="0"/>
              </a:spcBef>
              <a:spcAft>
                <a:spcPct val="0"/>
              </a:spcAft>
              <a:buFont typeface="Arial" panose="020B0604020202020204" pitchFamily="34" charset="0"/>
              <a:buNone/>
              <a:defRPr/>
            </a:pPr>
            <a:r>
              <a:rPr lang="zh-CN" altLang="en-US" sz="4800" dirty="0">
                <a:solidFill>
                  <a:srgbClr val="006EA3"/>
                </a:solidFill>
                <a:latin typeface="微软雅黑" panose="020B0503020204020204" charset="-122"/>
                <a:sym typeface="微软雅黑" panose="020B0503020204020204" charset="-122"/>
              </a:rPr>
              <a:t>病案分析</a:t>
            </a:r>
            <a:endParaRPr lang="zh-CN" altLang="en-US" sz="4800" b="1" noProof="1">
              <a:solidFill>
                <a:srgbClr val="477EE7"/>
              </a:solidFill>
              <a:latin typeface="微软雅黑" panose="020B0503020204020204" charset="-122"/>
              <a:sym typeface="+mn-ea"/>
            </a:endParaRPr>
          </a:p>
        </p:txBody>
      </p:sp>
      <p:sp>
        <p:nvSpPr>
          <p:cNvPr id="4" name="文本框 3"/>
          <p:cNvSpPr txBox="1"/>
          <p:nvPr/>
        </p:nvSpPr>
        <p:spPr>
          <a:xfrm>
            <a:off x="5126355" y="3878580"/>
            <a:ext cx="2461895" cy="521970"/>
          </a:xfrm>
          <a:prstGeom prst="rect">
            <a:avLst/>
          </a:prstGeom>
          <a:noFill/>
        </p:spPr>
        <p:txBody>
          <a:bodyPr wrap="none" rtlCol="0">
            <a:spAutoFit/>
          </a:bodyPr>
          <a:lstStyle/>
          <a:p>
            <a:r>
              <a:rPr lang="zh-CN" altLang="en-US" sz="2800" dirty="0">
                <a:solidFill>
                  <a:srgbClr val="006EA3"/>
                </a:solidFill>
                <a:latin typeface="微软雅黑" panose="020B0503020204020204" charset="-122"/>
                <a:sym typeface="+mn-ea"/>
              </a:rPr>
              <a:t>Case </a:t>
            </a:r>
            <a:r>
              <a:rPr lang="en-US" altLang="zh-CN" sz="2800" dirty="0">
                <a:solidFill>
                  <a:srgbClr val="006EA3"/>
                </a:solidFill>
                <a:latin typeface="微软雅黑" panose="020B0503020204020204" charset="-122"/>
                <a:sym typeface="+mn-ea"/>
              </a:rPr>
              <a:t>A</a:t>
            </a:r>
            <a:r>
              <a:rPr lang="zh-CN" altLang="en-US" sz="2800" dirty="0">
                <a:solidFill>
                  <a:srgbClr val="006EA3"/>
                </a:solidFill>
                <a:latin typeface="微软雅黑" panose="020B0503020204020204" charset="-122"/>
                <a:sym typeface="+mn-ea"/>
              </a:rPr>
              <a:t>nalysis</a:t>
            </a:r>
            <a:endParaRPr lang="zh-CN" altLang="en-US" sz="2800">
              <a:solidFill>
                <a:srgbClr val="000000"/>
              </a:solidFill>
            </a:endParaRPr>
          </a:p>
        </p:txBody>
      </p:sp>
    </p:spTree>
    <p:extLst>
      <p:ext uri="{BB962C8B-B14F-4D97-AF65-F5344CB8AC3E}">
        <p14:creationId xmlns:p14="http://schemas.microsoft.com/office/powerpoint/2010/main" val="352860654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264795" y="740410"/>
            <a:ext cx="11694160" cy="6103620"/>
            <a:chOff x="9871" y="5247"/>
            <a:chExt cx="8762" cy="3396"/>
          </a:xfrm>
        </p:grpSpPr>
        <p:sp>
          <p:nvSpPr>
            <p:cNvPr id="16" name="横卷形 15"/>
            <p:cNvSpPr/>
            <p:nvPr/>
          </p:nvSpPr>
          <p:spPr>
            <a:xfrm>
              <a:off x="9871" y="5247"/>
              <a:ext cx="8762" cy="3396"/>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416" y="5626"/>
              <a:ext cx="8016" cy="2432"/>
            </a:xfrm>
            <a:prstGeom prst="rect">
              <a:avLst/>
            </a:prstGeom>
            <a:noFill/>
          </p:spPr>
          <p:txBody>
            <a:bodyPr wrap="square" rtlCol="0">
              <a:spAutoFit/>
            </a:bodyPr>
            <a:lstStyle/>
            <a:p>
              <a:pPr algn="just">
                <a:lnSpc>
                  <a:spcPct val="150000"/>
                </a:lnSpc>
              </a:pPr>
              <a:r>
                <a:rPr lang="zh-CN" altLang="en-US" sz="2000" b="1" dirty="0">
                  <a:solidFill>
                    <a:srgbClr val="FFFFFF"/>
                  </a:solidFill>
                  <a:latin typeface="黑体" panose="02010609060101010101" pitchFamily="49" charset="-122"/>
                  <a:ea typeface="黑体" panose="02010609060101010101" pitchFamily="49" charset="-122"/>
                </a:rPr>
                <a:t>刘某，男，</a:t>
              </a:r>
              <a:r>
                <a:rPr lang="en-US" altLang="zh-CN" sz="2000" b="1" dirty="0">
                  <a:solidFill>
                    <a:srgbClr val="FFFFFF"/>
                  </a:solidFill>
                  <a:latin typeface="黑体" panose="02010609060101010101" pitchFamily="49" charset="-122"/>
                  <a:ea typeface="黑体" panose="02010609060101010101" pitchFamily="49" charset="-122"/>
                </a:rPr>
                <a:t>5</a:t>
              </a:r>
              <a:r>
                <a:rPr lang="zh-CN" altLang="en-US" sz="2000" b="1" dirty="0">
                  <a:solidFill>
                    <a:srgbClr val="FFFFFF"/>
                  </a:solidFill>
                  <a:latin typeface="黑体" panose="02010609060101010101" pitchFamily="49" charset="-122"/>
                  <a:ea typeface="黑体" panose="02010609060101010101" pitchFamily="49" charset="-122"/>
                </a:rPr>
                <a:t>岁。</a:t>
              </a:r>
            </a:p>
            <a:p>
              <a:pPr algn="just">
                <a:lnSpc>
                  <a:spcPct val="150000"/>
                </a:lnSpc>
              </a:pPr>
              <a:r>
                <a:rPr lang="zh-CN" altLang="en-US" sz="2000" b="1" dirty="0">
                  <a:solidFill>
                    <a:srgbClr val="7030A0"/>
                  </a:solidFill>
                  <a:latin typeface="黑体" panose="02010609060101010101" pitchFamily="49" charset="-122"/>
                  <a:ea typeface="黑体" panose="02010609060101010101" pitchFamily="49" charset="-122"/>
                </a:rPr>
                <a:t>主诉：</a:t>
              </a:r>
              <a:r>
                <a:rPr lang="zh-CN" altLang="en-US" sz="2000" b="1" dirty="0">
                  <a:solidFill>
                    <a:srgbClr val="FFFFFF"/>
                  </a:solidFill>
                  <a:latin typeface="黑体" panose="02010609060101010101" pitchFamily="49" charset="-122"/>
                  <a:ea typeface="黑体" panose="02010609060101010101" pitchFamily="49" charset="-122"/>
                </a:rPr>
                <a:t>自出生起不能独立步行，加重两周。初诊：201</a:t>
              </a:r>
              <a:r>
                <a:rPr lang="en-US" altLang="zh-CN" sz="2000" b="1" dirty="0">
                  <a:solidFill>
                    <a:srgbClr val="FFFFFF"/>
                  </a:solidFill>
                  <a:latin typeface="黑体" panose="02010609060101010101" pitchFamily="49" charset="-122"/>
                  <a:ea typeface="黑体" panose="02010609060101010101" pitchFamily="49" charset="-122"/>
                </a:rPr>
                <a:t>8</a:t>
              </a:r>
              <a:r>
                <a:rPr lang="zh-CN" altLang="en-US" sz="2000" b="1" dirty="0">
                  <a:solidFill>
                    <a:srgbClr val="FFFFFF"/>
                  </a:solidFill>
                  <a:latin typeface="黑体" panose="02010609060101010101" pitchFamily="49" charset="-122"/>
                  <a:ea typeface="黑体" panose="02010609060101010101" pitchFamily="49" charset="-122"/>
                </a:rPr>
                <a:t>年1</a:t>
              </a:r>
              <a:r>
                <a:rPr lang="en-US" altLang="zh-CN" sz="2000" b="1" dirty="0">
                  <a:solidFill>
                    <a:srgbClr val="FFFFFF"/>
                  </a:solidFill>
                  <a:latin typeface="黑体" panose="02010609060101010101" pitchFamily="49" charset="-122"/>
                  <a:ea typeface="黑体" panose="02010609060101010101" pitchFamily="49" charset="-122"/>
                </a:rPr>
                <a:t>0</a:t>
              </a:r>
              <a:r>
                <a:rPr lang="zh-CN" altLang="en-US" sz="2000" b="1" dirty="0">
                  <a:solidFill>
                    <a:srgbClr val="FFFFFF"/>
                  </a:solidFill>
                  <a:latin typeface="黑体" panose="02010609060101010101" pitchFamily="49" charset="-122"/>
                  <a:ea typeface="黑体" panose="02010609060101010101" pitchFamily="49" charset="-122"/>
                </a:rPr>
                <a:t>月3日。</a:t>
              </a:r>
            </a:p>
            <a:p>
              <a:pPr algn="just">
                <a:lnSpc>
                  <a:spcPct val="150000"/>
                </a:lnSpc>
              </a:pPr>
              <a:r>
                <a:rPr lang="zh-CN" altLang="en-US" sz="2000" b="1" dirty="0">
                  <a:solidFill>
                    <a:srgbClr val="7030A0"/>
                  </a:solidFill>
                  <a:latin typeface="黑体" panose="02010609060101010101" pitchFamily="49" charset="-122"/>
                  <a:ea typeface="黑体" panose="02010609060101010101" pitchFamily="49" charset="-122"/>
                </a:rPr>
                <a:t>现症：</a:t>
              </a:r>
              <a:r>
                <a:rPr lang="zh-CN" altLang="en-US" sz="2000" b="1" dirty="0">
                  <a:solidFill>
                    <a:srgbClr val="FFFFFF"/>
                  </a:solidFill>
                  <a:latin typeface="黑体" panose="02010609060101010101" pitchFamily="49" charset="-122"/>
                  <a:ea typeface="黑体" panose="02010609060101010101" pitchFamily="49" charset="-122"/>
                </a:rPr>
                <a:t> 不能独立步入病室，辅助下可以行走，但呈现剪刀步态，双膝屈曲，双足跟不能着地，五指呈屈曲状，语言迟钝表达不清。纳可，眠可，二便调。</a:t>
              </a:r>
              <a:r>
                <a:rPr lang="zh-CN" altLang="en-US" sz="2000" b="1" dirty="0">
                  <a:solidFill>
                    <a:srgbClr val="FFFFFF"/>
                  </a:solidFill>
                  <a:latin typeface="黑体" panose="02010609060101010101" pitchFamily="49" charset="-122"/>
                  <a:ea typeface="黑体" panose="02010609060101010101" pitchFamily="49" charset="-122"/>
                  <a:sym typeface="+mn-ea"/>
                </a:rPr>
                <a:t>舌质淡暗，苔少，脉沉细。</a:t>
              </a:r>
              <a:r>
                <a:rPr lang="zh-CN" altLang="en-US" sz="2000" b="1" dirty="0">
                  <a:solidFill>
                    <a:srgbClr val="FFFFFF"/>
                  </a:solidFill>
                  <a:latin typeface="黑体" panose="02010609060101010101" pitchFamily="49" charset="-122"/>
                  <a:ea typeface="黑体" panose="02010609060101010101" pitchFamily="49" charset="-122"/>
                </a:rPr>
                <a:t>经多方就诊，疗效欠佳。后经介绍，前来我院针灸科门诊就诊。</a:t>
              </a:r>
            </a:p>
            <a:p>
              <a:pPr algn="just"/>
              <a:r>
                <a:rPr lang="zh-CN" altLang="en-US" sz="1600" b="1" dirty="0">
                  <a:solidFill>
                    <a:srgbClr val="FFFFFF"/>
                  </a:solidFill>
                  <a:latin typeface="黑体" panose="02010609060101010101" pitchFamily="49" charset="-122"/>
                  <a:ea typeface="黑体" panose="02010609060101010101" pitchFamily="49" charset="-122"/>
                </a:rPr>
                <a:t>Liu mou, male, 5 years old.</a:t>
              </a:r>
            </a:p>
            <a:p>
              <a:pPr algn="just"/>
              <a:r>
                <a:rPr lang="zh-CN" altLang="en-US" sz="1600" b="1" dirty="0">
                  <a:solidFill>
                    <a:srgbClr val="7030A0"/>
                  </a:solidFill>
                  <a:latin typeface="黑体" panose="02010609060101010101" pitchFamily="49" charset="-122"/>
                  <a:ea typeface="黑体" panose="02010609060101010101" pitchFamily="49" charset="-122"/>
                </a:rPr>
                <a:t>Chief complaint:</a:t>
              </a:r>
              <a:r>
                <a:rPr lang="zh-CN" altLang="en-US" sz="1600" b="1" dirty="0">
                  <a:solidFill>
                    <a:srgbClr val="FFFFFF"/>
                  </a:solidFill>
                  <a:latin typeface="黑体" panose="02010609060101010101" pitchFamily="49" charset="-122"/>
                  <a:ea typeface="黑体" panose="02010609060101010101" pitchFamily="49" charset="-122"/>
                </a:rPr>
                <a:t>unable to walk independently since birth, aggravating for two weeks. First visit: Oct. 3, 2018.</a:t>
              </a:r>
            </a:p>
            <a:p>
              <a:pPr algn="just"/>
              <a:r>
                <a:rPr lang="en-US" altLang="zh-CN" sz="1600" b="1" dirty="0">
                  <a:solidFill>
                    <a:srgbClr val="7030A0"/>
                  </a:solidFill>
                  <a:latin typeface="黑体" pitchFamily="49" charset="-122"/>
                  <a:ea typeface="黑体" pitchFamily="49" charset="-122"/>
                </a:rPr>
                <a:t>History of present illness</a:t>
              </a:r>
              <a:r>
                <a:rPr lang="zh-CN" altLang="en-US" sz="1600" b="1" dirty="0">
                  <a:solidFill>
                    <a:srgbClr val="7030A0"/>
                  </a:solidFill>
                  <a:latin typeface="黑体" pitchFamily="49" charset="-122"/>
                  <a:ea typeface="黑体" pitchFamily="49" charset="-122"/>
                </a:rPr>
                <a:t>:</a:t>
              </a:r>
              <a:r>
                <a:rPr lang="zh-CN" altLang="en-US" sz="1600" b="1" dirty="0">
                  <a:solidFill>
                    <a:srgbClr val="FFFFFF"/>
                  </a:solidFill>
                  <a:latin typeface="黑体" panose="02010609060101010101" pitchFamily="49" charset="-122"/>
                  <a:ea typeface="黑体" panose="02010609060101010101" pitchFamily="49" charset="-122"/>
                </a:rPr>
                <a:t>unable to walk independently into the sick room, able to walk with assistance, but with scissors gait, knees flexed, feet unable to land on the ground, five fingers flexed, slow and inarticulate language. Nac, mik, erba. Tongue light dark, moss less, pulse heavy fine. After multiple treatment, the curative effect is not good. After the introduction, came to our hospital acupuncture and moxibustion clinic.</a:t>
              </a:r>
            </a:p>
          </p:txBody>
        </p:sp>
      </p:grpSp>
      <p:sp>
        <p:nvSpPr>
          <p:cNvPr id="2" name="文本框 1"/>
          <p:cNvSpPr txBox="1"/>
          <p:nvPr/>
        </p:nvSpPr>
        <p:spPr>
          <a:xfrm>
            <a:off x="685165" y="1117600"/>
            <a:ext cx="1649095" cy="368300"/>
          </a:xfrm>
          <a:prstGeom prst="rect">
            <a:avLst/>
          </a:prstGeom>
          <a:noFill/>
        </p:spPr>
        <p:txBody>
          <a:bodyPr wrap="none" rtlCol="0">
            <a:spAutoFit/>
          </a:bodyPr>
          <a:lstStyle/>
          <a:p>
            <a:r>
              <a:rPr lang="zh-CN" altLang="en-US" dirty="0">
                <a:solidFill>
                  <a:srgbClr val="006EA3"/>
                </a:solidFill>
                <a:latin typeface="微软雅黑" panose="020B0503020204020204" charset="-122"/>
                <a:sym typeface="+mn-ea"/>
              </a:rPr>
              <a:t>Case </a:t>
            </a:r>
            <a:r>
              <a:rPr lang="en-US" altLang="zh-CN" dirty="0">
                <a:solidFill>
                  <a:srgbClr val="006EA3"/>
                </a:solidFill>
                <a:latin typeface="微软雅黑" panose="020B0503020204020204" charset="-122"/>
                <a:sym typeface="+mn-ea"/>
              </a:rPr>
              <a:t>A</a:t>
            </a:r>
            <a:r>
              <a:rPr lang="zh-CN" altLang="en-US" dirty="0">
                <a:solidFill>
                  <a:srgbClr val="006EA3"/>
                </a:solidFill>
                <a:latin typeface="微软雅黑" panose="020B0503020204020204" charset="-122"/>
                <a:sym typeface="+mn-ea"/>
              </a:rPr>
              <a:t>nalysis</a:t>
            </a:r>
            <a:endParaRPr lang="zh-CN" altLang="en-US">
              <a:solidFill>
                <a:srgbClr val="000000"/>
              </a:solidFill>
            </a:endParaRPr>
          </a:p>
        </p:txBody>
      </p:sp>
    </p:spTree>
    <p:extLst>
      <p:ext uri="{BB962C8B-B14F-4D97-AF65-F5344CB8AC3E}">
        <p14:creationId xmlns:p14="http://schemas.microsoft.com/office/powerpoint/2010/main" val="112933299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264795" y="740410"/>
            <a:ext cx="11694160" cy="6103620"/>
            <a:chOff x="9871" y="5247"/>
            <a:chExt cx="8762" cy="3396"/>
          </a:xfrm>
        </p:grpSpPr>
        <p:sp>
          <p:nvSpPr>
            <p:cNvPr id="16" name="横卷形 15"/>
            <p:cNvSpPr/>
            <p:nvPr/>
          </p:nvSpPr>
          <p:spPr>
            <a:xfrm>
              <a:off x="9871" y="5247"/>
              <a:ext cx="8762" cy="3396"/>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416" y="5626"/>
              <a:ext cx="8016" cy="1978"/>
            </a:xfrm>
            <a:prstGeom prst="rect">
              <a:avLst/>
            </a:prstGeom>
            <a:noFill/>
          </p:spPr>
          <p:txBody>
            <a:bodyPr wrap="square" rtlCol="0">
              <a:spAutoFit/>
            </a:bodyPr>
            <a:lstStyle/>
            <a:p>
              <a:pPr algn="just">
                <a:lnSpc>
                  <a:spcPct val="150000"/>
                </a:lnSpc>
              </a:pPr>
              <a:r>
                <a:rPr lang="zh-CN" altLang="en-US" sz="2000" b="1" dirty="0">
                  <a:solidFill>
                    <a:srgbClr val="7030A0"/>
                  </a:solidFill>
                  <a:latin typeface="黑体" panose="02010609060101010101" pitchFamily="49" charset="-122"/>
                  <a:ea typeface="黑体" panose="02010609060101010101" pitchFamily="49" charset="-122"/>
                </a:rPr>
                <a:t>既往史：</a:t>
              </a:r>
              <a:r>
                <a:rPr lang="zh-CN" altLang="en-US" sz="2000" b="1" dirty="0">
                  <a:solidFill>
                    <a:srgbClr val="FFFFFF"/>
                  </a:solidFill>
                  <a:latin typeface="黑体" panose="02010609060101010101" pitchFamily="49" charset="-122"/>
                  <a:ea typeface="黑体" panose="02010609060101010101" pitchFamily="49" charset="-122"/>
                </a:rPr>
                <a:t>该患儿为早产儿，孕</a:t>
              </a:r>
              <a:r>
                <a:rPr lang="en-US" altLang="zh-CN" sz="2000" b="1" dirty="0">
                  <a:solidFill>
                    <a:srgbClr val="FFFFFF"/>
                  </a:solidFill>
                  <a:latin typeface="黑体" panose="02010609060101010101" pitchFamily="49" charset="-122"/>
                  <a:ea typeface="黑体" panose="02010609060101010101" pitchFamily="49" charset="-122"/>
                </a:rPr>
                <a:t>29</a:t>
              </a:r>
              <a:r>
                <a:rPr lang="zh-CN" altLang="en-US" sz="2000" b="1" dirty="0">
                  <a:solidFill>
                    <a:srgbClr val="FFFFFF"/>
                  </a:solidFill>
                  <a:latin typeface="黑体" panose="02010609060101010101" pitchFamily="49" charset="-122"/>
                  <a:ea typeface="黑体" panose="02010609060101010101" pitchFamily="49" charset="-122"/>
                </a:rPr>
                <a:t>周早产，出生时体重</a:t>
              </a:r>
              <a:r>
                <a:rPr lang="en-US" altLang="zh-CN" sz="2000" b="1" dirty="0">
                  <a:solidFill>
                    <a:srgbClr val="FFFFFF"/>
                  </a:solidFill>
                  <a:latin typeface="黑体" panose="02010609060101010101" pitchFamily="49" charset="-122"/>
                  <a:ea typeface="黑体" panose="02010609060101010101" pitchFamily="49" charset="-122"/>
                </a:rPr>
                <a:t>1.7</a:t>
              </a:r>
              <a:r>
                <a:rPr lang="zh-CN" altLang="en-US" sz="2000" b="1" dirty="0">
                  <a:solidFill>
                    <a:srgbClr val="FFFFFF"/>
                  </a:solidFill>
                  <a:latin typeface="黑体" panose="02010609060101010101" pitchFamily="49" charset="-122"/>
                  <a:ea typeface="黑体" panose="02010609060101010101" pitchFamily="49" charset="-122"/>
                </a:rPr>
                <a:t>千克。出生后运动智力发育与同龄儿童相比滞后。</a:t>
              </a:r>
            </a:p>
            <a:p>
              <a:pPr algn="just">
                <a:lnSpc>
                  <a:spcPct val="150000"/>
                </a:lnSpc>
              </a:pPr>
              <a:r>
                <a:rPr lang="zh-CN" altLang="en-US" sz="2000" b="1" dirty="0">
                  <a:solidFill>
                    <a:srgbClr val="7030A0"/>
                  </a:solidFill>
                  <a:latin typeface="黑体" panose="02010609060101010101" pitchFamily="49" charset="-122"/>
                  <a:ea typeface="黑体" panose="02010609060101010101" pitchFamily="49" charset="-122"/>
                </a:rPr>
                <a:t>辅助检查：</a:t>
              </a:r>
              <a:r>
                <a:rPr lang="zh-CN" altLang="en-US" sz="2000" b="1" dirty="0">
                  <a:solidFill>
                    <a:srgbClr val="FFFFFF"/>
                  </a:solidFill>
                  <a:latin typeface="黑体" panose="02010609060101010101" pitchFamily="49" charset="-122"/>
                  <a:ea typeface="黑体" panose="02010609060101010101" pitchFamily="49" charset="-122"/>
                </a:rPr>
                <a:t>头颅</a:t>
              </a:r>
              <a:r>
                <a:rPr lang="en-US" altLang="zh-CN" sz="2000" b="1" dirty="0">
                  <a:solidFill>
                    <a:srgbClr val="FFFFFF"/>
                  </a:solidFill>
                  <a:latin typeface="黑体" panose="02010609060101010101" pitchFamily="49" charset="-122"/>
                  <a:ea typeface="黑体" panose="02010609060101010101" pitchFamily="49" charset="-122"/>
                </a:rPr>
                <a:t>MRI</a:t>
              </a:r>
              <a:r>
                <a:rPr lang="zh-CN" altLang="en-US" sz="2000" b="1" dirty="0">
                  <a:solidFill>
                    <a:srgbClr val="FFFFFF"/>
                  </a:solidFill>
                  <a:latin typeface="黑体" panose="02010609060101010101" pitchFamily="49" charset="-122"/>
                  <a:ea typeface="黑体" panose="02010609060101010101" pitchFamily="49" charset="-122"/>
                </a:rPr>
                <a:t>：胼胝体发育不良伴多微脑回畸形。</a:t>
              </a:r>
            </a:p>
            <a:p>
              <a:pPr algn="just">
                <a:lnSpc>
                  <a:spcPct val="150000"/>
                </a:lnSpc>
              </a:pPr>
              <a:r>
                <a:rPr lang="en-US" altLang="zh-CN" b="1" dirty="0">
                  <a:solidFill>
                    <a:srgbClr val="7030A0"/>
                  </a:solidFill>
                  <a:latin typeface="黑体" pitchFamily="49" charset="-122"/>
                  <a:ea typeface="黑体" pitchFamily="49" charset="-122"/>
                </a:rPr>
                <a:t>History of past illness</a:t>
              </a:r>
              <a:r>
                <a:rPr lang="zh-CN" altLang="en-US" b="1" dirty="0">
                  <a:solidFill>
                    <a:srgbClr val="7030A0"/>
                  </a:solidFill>
                  <a:latin typeface="黑体" panose="02010609060101010101" pitchFamily="49" charset="-122"/>
                  <a:ea typeface="黑体" panose="02010609060101010101" pitchFamily="49" charset="-122"/>
                </a:rPr>
                <a:t>:</a:t>
              </a:r>
              <a:r>
                <a:rPr lang="zh-CN" altLang="en-US" b="1" dirty="0">
                  <a:solidFill>
                    <a:srgbClr val="FFFFFF"/>
                  </a:solidFill>
                  <a:latin typeface="黑体" panose="02010609060101010101" pitchFamily="49" charset="-122"/>
                  <a:ea typeface="黑体" panose="02010609060101010101" pitchFamily="49" charset="-122"/>
                </a:rPr>
                <a:t>the baby was born prematurely at 29 weeks of gestation and weighed 1.7kg at birth. After birth, motor intelligence development lags behind that of children of the same age.</a:t>
              </a:r>
            </a:p>
            <a:p>
              <a:pPr algn="just">
                <a:lnSpc>
                  <a:spcPct val="150000"/>
                </a:lnSpc>
              </a:pPr>
              <a:r>
                <a:rPr lang="zh-CN" altLang="en-US" b="1" dirty="0">
                  <a:solidFill>
                    <a:srgbClr val="7030A0"/>
                  </a:solidFill>
                  <a:latin typeface="黑体" panose="02010609060101010101" pitchFamily="49" charset="-122"/>
                  <a:ea typeface="黑体" panose="02010609060101010101" pitchFamily="49" charset="-122"/>
                </a:rPr>
                <a:t>Auxiliary examination: </a:t>
              </a:r>
              <a:r>
                <a:rPr lang="zh-CN" altLang="en-US" b="1" dirty="0">
                  <a:solidFill>
                    <a:srgbClr val="FFFFFF"/>
                  </a:solidFill>
                  <a:latin typeface="黑体" panose="02010609060101010101" pitchFamily="49" charset="-122"/>
                  <a:ea typeface="黑体" panose="02010609060101010101" pitchFamily="49" charset="-122"/>
                </a:rPr>
                <a:t>cranial MRI: corpus callosum dysplasia with multiple microgyrus deformity.</a:t>
              </a:r>
            </a:p>
          </p:txBody>
        </p:sp>
      </p:grpSp>
      <p:sp>
        <p:nvSpPr>
          <p:cNvPr id="2" name="文本框 1"/>
          <p:cNvSpPr txBox="1"/>
          <p:nvPr/>
        </p:nvSpPr>
        <p:spPr>
          <a:xfrm>
            <a:off x="685165" y="1117600"/>
            <a:ext cx="1649095" cy="368300"/>
          </a:xfrm>
          <a:prstGeom prst="rect">
            <a:avLst/>
          </a:prstGeom>
          <a:noFill/>
        </p:spPr>
        <p:txBody>
          <a:bodyPr wrap="none" rtlCol="0">
            <a:spAutoFit/>
          </a:bodyPr>
          <a:lstStyle/>
          <a:p>
            <a:r>
              <a:rPr lang="zh-CN" altLang="en-US" dirty="0">
                <a:solidFill>
                  <a:srgbClr val="006EA3"/>
                </a:solidFill>
                <a:latin typeface="微软雅黑" panose="020B0503020204020204" charset="-122"/>
                <a:sym typeface="+mn-ea"/>
              </a:rPr>
              <a:t>Case </a:t>
            </a:r>
            <a:r>
              <a:rPr lang="en-US" altLang="zh-CN" dirty="0">
                <a:solidFill>
                  <a:srgbClr val="006EA3"/>
                </a:solidFill>
                <a:latin typeface="微软雅黑" panose="020B0503020204020204" charset="-122"/>
                <a:sym typeface="+mn-ea"/>
              </a:rPr>
              <a:t>A</a:t>
            </a:r>
            <a:r>
              <a:rPr lang="zh-CN" altLang="en-US" dirty="0">
                <a:solidFill>
                  <a:srgbClr val="006EA3"/>
                </a:solidFill>
                <a:latin typeface="微软雅黑" panose="020B0503020204020204" charset="-122"/>
                <a:sym typeface="+mn-ea"/>
              </a:rPr>
              <a:t>nalysis</a:t>
            </a:r>
            <a:endParaRPr lang="zh-CN" altLang="en-US">
              <a:solidFill>
                <a:srgbClr val="000000"/>
              </a:solidFill>
            </a:endParaRPr>
          </a:p>
        </p:txBody>
      </p:sp>
    </p:spTree>
    <p:extLst>
      <p:ext uri="{BB962C8B-B14F-4D97-AF65-F5344CB8AC3E}">
        <p14:creationId xmlns:p14="http://schemas.microsoft.com/office/powerpoint/2010/main" val="263863965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234950" y="843915"/>
            <a:ext cx="11704955" cy="6060490"/>
            <a:chOff x="9871" y="5247"/>
            <a:chExt cx="8762" cy="3507"/>
          </a:xfrm>
        </p:grpSpPr>
        <p:sp>
          <p:nvSpPr>
            <p:cNvPr id="16" name="横卷形 15"/>
            <p:cNvSpPr/>
            <p:nvPr/>
          </p:nvSpPr>
          <p:spPr>
            <a:xfrm>
              <a:off x="9871" y="5247"/>
              <a:ext cx="8762" cy="3396"/>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441" y="5637"/>
              <a:ext cx="8016" cy="3117"/>
            </a:xfrm>
            <a:prstGeom prst="rect">
              <a:avLst/>
            </a:prstGeom>
            <a:noFill/>
          </p:spPr>
          <p:txBody>
            <a:bodyPr wrap="square" rtlCol="0">
              <a:spAutoFit/>
            </a:bodyPr>
            <a:lstStyle/>
            <a:p>
              <a:r>
                <a:rPr lang="zh-CN" altLang="en-US" b="1" dirty="0">
                  <a:solidFill>
                    <a:srgbClr val="FFFFFF"/>
                  </a:solidFill>
                  <a:latin typeface="黑体" panose="02010609060101010101" pitchFamily="49" charset="-122"/>
                  <a:ea typeface="黑体" panose="02010609060101010101" pitchFamily="49" charset="-122"/>
                </a:rPr>
                <a:t>诊断：西医诊断：脑瘫  </a:t>
              </a:r>
            </a:p>
            <a:p>
              <a:r>
                <a:rPr lang="zh-CN" altLang="en-US" b="1" dirty="0">
                  <a:solidFill>
                    <a:srgbClr val="FFFFFF"/>
                  </a:solidFill>
                  <a:latin typeface="黑体" panose="02010609060101010101" pitchFamily="49" charset="-122"/>
                  <a:ea typeface="黑体" panose="02010609060101010101" pitchFamily="49" charset="-122"/>
                </a:rPr>
                <a:t>      中医诊断：五迟</a:t>
              </a:r>
              <a:r>
                <a:rPr lang="en-US" altLang="zh-CN" b="1" dirty="0">
                  <a:solidFill>
                    <a:srgbClr val="FFFFFF"/>
                  </a:solidFill>
                  <a:latin typeface="黑体" panose="02010609060101010101" pitchFamily="49" charset="-122"/>
                  <a:ea typeface="黑体" panose="02010609060101010101" pitchFamily="49" charset="-122"/>
                </a:rPr>
                <a:t>—</a:t>
              </a:r>
              <a:r>
                <a:rPr lang="zh-CN" altLang="en-US" b="1" dirty="0">
                  <a:solidFill>
                    <a:srgbClr val="FFFFFF"/>
                  </a:solidFill>
                  <a:latin typeface="黑体" panose="02010609060101010101" pitchFamily="49" charset="-122"/>
                  <a:ea typeface="黑体" panose="02010609060101010101" pitchFamily="49" charset="-122"/>
                </a:rPr>
                <a:t>心脾两虚型          </a:t>
              </a:r>
            </a:p>
            <a:p>
              <a:r>
                <a:rPr lang="zh-CN" altLang="en-US" b="1" dirty="0">
                  <a:solidFill>
                    <a:srgbClr val="FFFFFF"/>
                  </a:solidFill>
                  <a:latin typeface="黑体" panose="02010609060101010101" pitchFamily="49" charset="-122"/>
                  <a:ea typeface="黑体" panose="02010609060101010101" pitchFamily="49" charset="-122"/>
                </a:rPr>
                <a:t>治疗方案：针灸治疗，日一次，</a:t>
              </a:r>
              <a:r>
                <a:rPr lang="en-US" altLang="zh-CN" b="1" dirty="0">
                  <a:solidFill>
                    <a:srgbClr val="FFFFFF"/>
                  </a:solidFill>
                  <a:latin typeface="黑体" panose="02010609060101010101" pitchFamily="49" charset="-122"/>
                  <a:ea typeface="黑体" panose="02010609060101010101" pitchFamily="49" charset="-122"/>
                </a:rPr>
                <a:t>7</a:t>
              </a:r>
              <a:r>
                <a:rPr lang="zh-CN" altLang="en-US" b="1" dirty="0">
                  <a:solidFill>
                    <a:srgbClr val="FFFFFF"/>
                  </a:solidFill>
                  <a:latin typeface="黑体" panose="02010609060101010101" pitchFamily="49" charset="-122"/>
                  <a:ea typeface="黑体" panose="02010609060101010101" pitchFamily="49" charset="-122"/>
                </a:rPr>
                <a:t>次</a:t>
              </a:r>
              <a:r>
                <a:rPr lang="en-US" altLang="zh-CN" b="1" dirty="0">
                  <a:solidFill>
                    <a:srgbClr val="FFFFFF"/>
                  </a:solidFill>
                  <a:latin typeface="黑体" panose="02010609060101010101" pitchFamily="49" charset="-122"/>
                  <a:ea typeface="黑体" panose="02010609060101010101" pitchFamily="49" charset="-122"/>
                </a:rPr>
                <a:t>1</a:t>
              </a:r>
              <a:r>
                <a:rPr lang="zh-CN" altLang="en-US" b="1" dirty="0">
                  <a:solidFill>
                    <a:srgbClr val="FFFFFF"/>
                  </a:solidFill>
                  <a:latin typeface="黑体" panose="02010609060101010101" pitchFamily="49" charset="-122"/>
                  <a:ea typeface="黑体" panose="02010609060101010101" pitchFamily="49" charset="-122"/>
                </a:rPr>
                <a:t>疗程，取穴如下：</a:t>
              </a:r>
            </a:p>
            <a:p>
              <a:r>
                <a:rPr lang="zh-CN" altLang="en-US" b="1" dirty="0">
                  <a:solidFill>
                    <a:srgbClr val="E9403C"/>
                  </a:solidFill>
                  <a:latin typeface="黑体" panose="02010609060101010101" pitchFamily="49" charset="-122"/>
                  <a:ea typeface="黑体" panose="02010609060101010101" pitchFamily="49" charset="-122"/>
                  <a:sym typeface="+mn-ea"/>
                </a:rPr>
                <a:t>取督脉穴：</a:t>
              </a:r>
              <a:r>
                <a:rPr lang="zh-CN" altLang="en-US" b="1" dirty="0">
                  <a:solidFill>
                    <a:srgbClr val="FFFFFF"/>
                  </a:solidFill>
                  <a:latin typeface="黑体" panose="02010609060101010101" pitchFamily="49" charset="-122"/>
                  <a:ea typeface="黑体" panose="02010609060101010101" pitchFamily="49" charset="-122"/>
                  <a:sym typeface="+mn-ea"/>
                </a:rPr>
                <a:t>哑门、大椎、陶道、身柱、神道、灵台、至阳、筋缩、中枢、脊中、命门、腰阳关等穴位；</a:t>
              </a:r>
            </a:p>
            <a:p>
              <a:r>
                <a:rPr lang="zh-CN" altLang="en-US" b="1" dirty="0">
                  <a:solidFill>
                    <a:srgbClr val="E9403C"/>
                  </a:solidFill>
                  <a:latin typeface="黑体" panose="02010609060101010101" pitchFamily="49" charset="-122"/>
                  <a:ea typeface="黑体" panose="02010609060101010101" pitchFamily="49" charset="-122"/>
                  <a:sym typeface="+mn-ea"/>
                </a:rPr>
                <a:t>取膀胱经穴：</a:t>
              </a:r>
              <a:r>
                <a:rPr lang="zh-CN" altLang="en-US" b="1" dirty="0">
                  <a:solidFill>
                    <a:srgbClr val="FFFFFF"/>
                  </a:solidFill>
                  <a:latin typeface="黑体" panose="02010609060101010101" pitchFamily="49" charset="-122"/>
                  <a:ea typeface="黑体" panose="02010609060101010101" pitchFamily="49" charset="-122"/>
                  <a:sym typeface="+mn-ea"/>
                </a:rPr>
                <a:t>大杼、风门、肺俞、厥阴俞、心俞、督俞、膈俞、肝俞、胆俞、脾俞、胃俞、三焦俞、肾俞等穴位（都取双侧）。</a:t>
              </a:r>
              <a:endParaRPr lang="zh-CN" altLang="en-US" b="1" dirty="0">
                <a:solidFill>
                  <a:srgbClr val="FFFFFF"/>
                </a:solidFill>
                <a:latin typeface="黑体" panose="02010609060101010101" pitchFamily="49" charset="-122"/>
                <a:ea typeface="黑体" panose="02010609060101010101" pitchFamily="49" charset="-122"/>
              </a:endParaRPr>
            </a:p>
            <a:p>
              <a:r>
                <a:rPr lang="zh-CN" altLang="en-US" b="1" dirty="0">
                  <a:solidFill>
                    <a:srgbClr val="FFFFFF"/>
                  </a:solidFill>
                  <a:latin typeface="黑体" panose="02010609060101010101" pitchFamily="49" charset="-122"/>
                  <a:ea typeface="黑体" panose="02010609060101010101" pitchFamily="49" charset="-122"/>
                </a:rPr>
                <a:t>治疗</a:t>
              </a:r>
              <a:r>
                <a:rPr lang="en-US" altLang="zh-CN" b="1" dirty="0">
                  <a:solidFill>
                    <a:srgbClr val="FFFFFF"/>
                  </a:solidFill>
                  <a:latin typeface="黑体" panose="02010609060101010101" pitchFamily="49" charset="-122"/>
                  <a:ea typeface="黑体" panose="02010609060101010101" pitchFamily="49" charset="-122"/>
                </a:rPr>
                <a:t>5</a:t>
              </a:r>
              <a:r>
                <a:rPr lang="zh-CN" altLang="en-US" b="1" dirty="0">
                  <a:solidFill>
                    <a:srgbClr val="FFFFFF"/>
                  </a:solidFill>
                  <a:latin typeface="黑体" panose="02010609060101010101" pitchFamily="49" charset="-122"/>
                  <a:ea typeface="黑体" panose="02010609060101010101" pitchFamily="49" charset="-122"/>
                </a:rPr>
                <a:t>疗程后，下肢</a:t>
              </a:r>
              <a:r>
                <a:rPr lang="zh-CN" altLang="en-US" b="1" dirty="0">
                  <a:solidFill>
                    <a:srgbClr val="FFFFFF"/>
                  </a:solidFill>
                  <a:latin typeface="黑体" panose="02010609060101010101" pitchFamily="49" charset="-122"/>
                  <a:ea typeface="黑体" panose="02010609060101010101" pitchFamily="49" charset="-122"/>
                  <a:sym typeface="+mn-ea"/>
                </a:rPr>
                <a:t>明显较前灵活，剪刀腿基本纠正，可以独自站立并能够在人搀扶下行走，语言表达较前清晰，手指屈曲状减轻。</a:t>
              </a:r>
            </a:p>
            <a:p>
              <a:r>
                <a:rPr lang="en-US" altLang="zh-CN" sz="1400" b="1" dirty="0">
                  <a:solidFill>
                    <a:srgbClr val="FFFFFF"/>
                  </a:solidFill>
                  <a:latin typeface="黑体" panose="02010609060101010101" pitchFamily="49" charset="-122"/>
                  <a:ea typeface="黑体" panose="02010609060101010101" pitchFamily="49" charset="-122"/>
                  <a:sym typeface="+mn-ea"/>
                </a:rPr>
                <a:t>Diagnosis: western diagnosis: cerebral palsy</a:t>
              </a:r>
            </a:p>
            <a:p>
              <a:r>
                <a:rPr lang="en-US" altLang="zh-CN" sz="1400" b="1" dirty="0">
                  <a:solidFill>
                    <a:srgbClr val="FFFFFF"/>
                  </a:solidFill>
                  <a:latin typeface="黑体" panose="02010609060101010101" pitchFamily="49" charset="-122"/>
                  <a:ea typeface="黑体" panose="02010609060101010101" pitchFamily="49" charset="-122"/>
                  <a:sym typeface="+mn-ea"/>
                </a:rPr>
                <a:t>TCM diagnosis: wuchi - deficiency of heart and spleen</a:t>
              </a:r>
            </a:p>
            <a:p>
              <a:r>
                <a:rPr lang="en-US" altLang="zh-CN" sz="1400" b="1" dirty="0">
                  <a:solidFill>
                    <a:srgbClr val="FFFFFF"/>
                  </a:solidFill>
                  <a:latin typeface="黑体" panose="02010609060101010101" pitchFamily="49" charset="-122"/>
                  <a:ea typeface="黑体" panose="02010609060101010101" pitchFamily="49" charset="-122"/>
                  <a:sym typeface="+mn-ea"/>
                </a:rPr>
                <a:t>Treatment plan: acupuncture treatment, once a day, 7 times a course of treatment, acupoints selected as follows:</a:t>
              </a:r>
            </a:p>
            <a:p>
              <a:r>
                <a:rPr lang="en-US" altLang="zh-CN" sz="1400" b="1" dirty="0">
                  <a:solidFill>
                    <a:srgbClr val="FFFFFF"/>
                  </a:solidFill>
                  <a:latin typeface="黑体" panose="02010609060101010101" pitchFamily="49" charset="-122"/>
                  <a:ea typeface="黑体" panose="02010609060101010101" pitchFamily="49" charset="-122"/>
                  <a:sym typeface="+mn-ea"/>
                </a:rPr>
                <a:t>A</a:t>
              </a:r>
              <a:r>
                <a:rPr lang="zh-CN" altLang="zh-CN" sz="1400" b="1" dirty="0">
                  <a:solidFill>
                    <a:srgbClr val="FFFFFF"/>
                  </a:solidFill>
                  <a:latin typeface="黑体" panose="02010609060101010101" pitchFamily="49" charset="-122"/>
                  <a:ea typeface="黑体" panose="02010609060101010101" pitchFamily="49" charset="-122"/>
                  <a:sym typeface="+mn-ea"/>
                </a:rPr>
                <a:t>cupoints </a:t>
              </a:r>
              <a:r>
                <a:rPr lang="en-US" altLang="zh-CN" sz="1400" b="1" dirty="0">
                  <a:solidFill>
                    <a:srgbClr val="FFFFFF"/>
                  </a:solidFill>
                  <a:latin typeface="黑体" panose="02010609060101010101" pitchFamily="49" charset="-122"/>
                  <a:ea typeface="黑体" panose="02010609060101010101" pitchFamily="49" charset="-122"/>
                  <a:sym typeface="+mn-ea"/>
                </a:rPr>
                <a:t>of Du meridian</a:t>
              </a:r>
              <a:r>
                <a:rPr lang="zh-CN" altLang="en-US" sz="1400" b="1" dirty="0">
                  <a:solidFill>
                    <a:srgbClr val="FFFFFF"/>
                  </a:solidFill>
                  <a:latin typeface="黑体" panose="02010609060101010101" pitchFamily="49" charset="-122"/>
                  <a:ea typeface="黑体" panose="02010609060101010101" pitchFamily="49" charset="-122"/>
                  <a:sym typeface="+mn-ea"/>
                </a:rPr>
                <a:t> </a:t>
              </a:r>
              <a:r>
                <a:rPr lang="en-US" altLang="zh-CN" sz="1400" b="1" dirty="0">
                  <a:solidFill>
                    <a:srgbClr val="FFFFFF"/>
                  </a:solidFill>
                  <a:latin typeface="黑体" panose="02010609060101010101" pitchFamily="49" charset="-122"/>
                  <a:ea typeface="黑体" panose="02010609060101010101" pitchFamily="49" charset="-122"/>
                  <a:sym typeface="+mn-ea"/>
                </a:rPr>
                <a:t>were taken: yamen, dazhui, taodao, shenzhu, shendao, lingtai, zhiyang, jinsuo, zhognshu, jizhong, mingmen, yaoyangguan and other acupoints;</a:t>
              </a:r>
            </a:p>
            <a:p>
              <a:r>
                <a:rPr lang="en-US" altLang="zh-CN" sz="1400" b="1" dirty="0">
                  <a:solidFill>
                    <a:srgbClr val="FFFFFF"/>
                  </a:solidFill>
                  <a:latin typeface="黑体" panose="02010609060101010101" pitchFamily="49" charset="-122"/>
                  <a:ea typeface="黑体" panose="02010609060101010101" pitchFamily="49" charset="-122"/>
                  <a:sym typeface="+mn-ea"/>
                </a:rPr>
                <a:t>Acupoints of bladder meridian were taken: dazhu, fengmen, feishu, juyinshu, xinshu, dushu, geshu, gan shu, Danshu, pishu, weishu, sanjiaoshu, shenshu and other acupoints (both sides were taken).</a:t>
              </a:r>
            </a:p>
            <a:p>
              <a:r>
                <a:rPr lang="en-US" altLang="zh-CN" sz="1400" b="1" dirty="0">
                  <a:solidFill>
                    <a:srgbClr val="FFFFFF"/>
                  </a:solidFill>
                  <a:latin typeface="黑体" panose="02010609060101010101" pitchFamily="49" charset="-122"/>
                  <a:ea typeface="黑体" panose="02010609060101010101" pitchFamily="49" charset="-122"/>
                  <a:sym typeface="+mn-ea"/>
                </a:rPr>
                <a:t>After 5 courses of treatment, the lower limbs were obviously more flexible than before, the scissor legs were basically corrected, and they could stand alone and walk with the help of others, the language expression was clearer than before, and the flexing of fingers was relieved.</a:t>
              </a:r>
            </a:p>
            <a:p>
              <a:endParaRPr lang="zh-CN" altLang="en-US" sz="2000" b="1" dirty="0">
                <a:solidFill>
                  <a:srgbClr val="FFFFFF"/>
                </a:solidFill>
                <a:latin typeface="黑体" panose="02010609060101010101" pitchFamily="49" charset="-122"/>
                <a:ea typeface="黑体" panose="02010609060101010101" pitchFamily="49" charset="-122"/>
              </a:endParaRPr>
            </a:p>
            <a:p>
              <a:endParaRPr lang="zh-CN" altLang="en-US" sz="2000" b="1" dirty="0">
                <a:solidFill>
                  <a:srgbClr val="FFFFFF"/>
                </a:solidFill>
                <a:latin typeface="黑体" panose="02010609060101010101" pitchFamily="49" charset="-122"/>
                <a:ea typeface="黑体" panose="02010609060101010101" pitchFamily="49" charset="-122"/>
              </a:endParaRPr>
            </a:p>
            <a:p>
              <a:endParaRPr lang="zh-CN" altLang="en-US" sz="2000" b="1" dirty="0">
                <a:solidFill>
                  <a:srgbClr val="FFFFFF"/>
                </a:solidFill>
                <a:latin typeface="黑体" panose="02010609060101010101" pitchFamily="49" charset="-122"/>
                <a:ea typeface="黑体" panose="02010609060101010101" pitchFamily="49" charset="-122"/>
              </a:endParaRPr>
            </a:p>
          </p:txBody>
        </p:sp>
      </p:grpSp>
      <p:sp>
        <p:nvSpPr>
          <p:cNvPr id="2" name="文本框 1"/>
          <p:cNvSpPr txBox="1"/>
          <p:nvPr/>
        </p:nvSpPr>
        <p:spPr>
          <a:xfrm>
            <a:off x="768985" y="1150620"/>
            <a:ext cx="1649095" cy="368300"/>
          </a:xfrm>
          <a:prstGeom prst="rect">
            <a:avLst/>
          </a:prstGeom>
          <a:noFill/>
        </p:spPr>
        <p:txBody>
          <a:bodyPr wrap="none" rtlCol="0">
            <a:spAutoFit/>
          </a:bodyPr>
          <a:lstStyle/>
          <a:p>
            <a:r>
              <a:rPr lang="zh-CN" altLang="en-US" dirty="0">
                <a:solidFill>
                  <a:srgbClr val="006EA3"/>
                </a:solidFill>
                <a:latin typeface="微软雅黑" panose="020B0503020204020204" charset="-122"/>
                <a:sym typeface="+mn-ea"/>
              </a:rPr>
              <a:t>Case </a:t>
            </a:r>
            <a:r>
              <a:rPr lang="en-US" altLang="zh-CN" dirty="0">
                <a:solidFill>
                  <a:srgbClr val="006EA3"/>
                </a:solidFill>
                <a:latin typeface="微软雅黑" panose="020B0503020204020204" charset="-122"/>
                <a:sym typeface="+mn-ea"/>
              </a:rPr>
              <a:t>A</a:t>
            </a:r>
            <a:r>
              <a:rPr lang="zh-CN" altLang="en-US" dirty="0">
                <a:solidFill>
                  <a:srgbClr val="006EA3"/>
                </a:solidFill>
                <a:latin typeface="微软雅黑" panose="020B0503020204020204" charset="-122"/>
                <a:sym typeface="+mn-ea"/>
              </a:rPr>
              <a:t>nalysis</a:t>
            </a:r>
            <a:endParaRPr lang="zh-CN" altLang="en-US">
              <a:solidFill>
                <a:srgbClr val="000000"/>
              </a:solidFill>
            </a:endParaRPr>
          </a:p>
        </p:txBody>
      </p:sp>
    </p:spTree>
    <p:extLst>
      <p:ext uri="{BB962C8B-B14F-4D97-AF65-F5344CB8AC3E}">
        <p14:creationId xmlns:p14="http://schemas.microsoft.com/office/powerpoint/2010/main" val="208542748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398145" y="843915"/>
            <a:ext cx="11507470" cy="5885815"/>
            <a:chOff x="9885" y="5247"/>
            <a:chExt cx="8762" cy="3396"/>
          </a:xfrm>
          <a:solidFill>
            <a:schemeClr val="accent6">
              <a:lumMod val="60000"/>
              <a:lumOff val="40000"/>
            </a:schemeClr>
          </a:solidFill>
        </p:grpSpPr>
        <p:sp>
          <p:nvSpPr>
            <p:cNvPr id="16" name="横卷形 15"/>
            <p:cNvSpPr/>
            <p:nvPr/>
          </p:nvSpPr>
          <p:spPr>
            <a:xfrm>
              <a:off x="9885" y="5247"/>
              <a:ext cx="8762" cy="3396"/>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556" y="5778"/>
              <a:ext cx="7921" cy="2450"/>
            </a:xfrm>
            <a:prstGeom prst="rect">
              <a:avLst/>
            </a:prstGeom>
            <a:grpFill/>
          </p:spPr>
          <p:txBody>
            <a:bodyPr wrap="square" rtlCol="0">
              <a:spAutoFit/>
            </a:bodyPr>
            <a:lstStyle/>
            <a:p>
              <a:r>
                <a:rPr lang="zh-CN" altLang="en-US" b="1" dirty="0">
                  <a:solidFill>
                    <a:srgbClr val="FFFFFF"/>
                  </a:solidFill>
                  <a:latin typeface="黑体" panose="02010609060101010101" pitchFamily="49" charset="-122"/>
                  <a:ea typeface="黑体" panose="02010609060101010101" pitchFamily="49" charset="-122"/>
                </a:rPr>
                <a:t>刘某，男，</a:t>
              </a:r>
              <a:r>
                <a:rPr lang="en-US" altLang="zh-CN" b="1" dirty="0">
                  <a:solidFill>
                    <a:srgbClr val="FFFFFF"/>
                  </a:solidFill>
                  <a:latin typeface="黑体" panose="02010609060101010101" pitchFamily="49" charset="-122"/>
                  <a:ea typeface="黑体" panose="02010609060101010101" pitchFamily="49" charset="-122"/>
                </a:rPr>
                <a:t>30</a:t>
              </a:r>
              <a:r>
                <a:rPr lang="zh-CN" altLang="en-US" b="1" dirty="0">
                  <a:solidFill>
                    <a:srgbClr val="FFFFFF"/>
                  </a:solidFill>
                  <a:latin typeface="黑体" panose="02010609060101010101" pitchFamily="49" charset="-122"/>
                  <a:ea typeface="黑体" panose="02010609060101010101" pitchFamily="49" charset="-122"/>
                </a:rPr>
                <a:t>岁。</a:t>
              </a:r>
            </a:p>
            <a:p>
              <a:r>
                <a:rPr lang="zh-CN" altLang="en-US" b="1" dirty="0">
                  <a:solidFill>
                    <a:srgbClr val="FF0000"/>
                  </a:solidFill>
                  <a:latin typeface="黑体" panose="02010609060101010101" pitchFamily="49" charset="-122"/>
                  <a:ea typeface="黑体" panose="02010609060101010101" pitchFamily="49" charset="-122"/>
                </a:rPr>
                <a:t>主诉：</a:t>
              </a:r>
              <a:r>
                <a:rPr lang="zh-CN" altLang="en-US" b="1" dirty="0">
                  <a:solidFill>
                    <a:srgbClr val="FFFFFF"/>
                  </a:solidFill>
                  <a:latin typeface="黑体" panose="02010609060101010101" pitchFamily="49" charset="-122"/>
                  <a:ea typeface="黑体" panose="02010609060101010101" pitchFamily="49" charset="-122"/>
                  <a:sym typeface="+mn-ea"/>
                </a:rPr>
                <a:t>左侧口眼歪斜2天。</a:t>
              </a:r>
              <a:r>
                <a:rPr lang="zh-CN" altLang="en-US" b="1" dirty="0">
                  <a:solidFill>
                    <a:srgbClr val="FFFFFF"/>
                  </a:solidFill>
                  <a:latin typeface="黑体" panose="02010609060101010101" pitchFamily="49" charset="-122"/>
                  <a:ea typeface="黑体" panose="02010609060101010101" pitchFamily="49" charset="-122"/>
                </a:rPr>
                <a:t>初诊：201</a:t>
              </a:r>
              <a:r>
                <a:rPr lang="en-US" altLang="zh-CN" b="1" dirty="0">
                  <a:solidFill>
                    <a:srgbClr val="FFFFFF"/>
                  </a:solidFill>
                  <a:latin typeface="黑体" panose="02010609060101010101" pitchFamily="49" charset="-122"/>
                  <a:ea typeface="黑体" panose="02010609060101010101" pitchFamily="49" charset="-122"/>
                </a:rPr>
                <a:t>9</a:t>
              </a:r>
              <a:r>
                <a:rPr lang="zh-CN" altLang="en-US" b="1" dirty="0">
                  <a:solidFill>
                    <a:srgbClr val="FFFFFF"/>
                  </a:solidFill>
                  <a:latin typeface="黑体" panose="02010609060101010101" pitchFamily="49" charset="-122"/>
                  <a:ea typeface="黑体" panose="02010609060101010101" pitchFamily="49" charset="-122"/>
                </a:rPr>
                <a:t>年</a:t>
              </a:r>
              <a:r>
                <a:rPr lang="en-US" altLang="zh-CN" b="1" dirty="0">
                  <a:solidFill>
                    <a:srgbClr val="FFFFFF"/>
                  </a:solidFill>
                  <a:latin typeface="黑体" panose="02010609060101010101" pitchFamily="49" charset="-122"/>
                  <a:ea typeface="黑体" panose="02010609060101010101" pitchFamily="49" charset="-122"/>
                </a:rPr>
                <a:t>1</a:t>
              </a:r>
              <a:r>
                <a:rPr lang="en-US" b="1" dirty="0">
                  <a:solidFill>
                    <a:srgbClr val="FFFFFF"/>
                  </a:solidFill>
                  <a:latin typeface="黑体" panose="02010609060101010101" pitchFamily="49" charset="-122"/>
                  <a:ea typeface="黑体" panose="02010609060101010101" pitchFamily="49" charset="-122"/>
                </a:rPr>
                <a:t>2</a:t>
              </a:r>
              <a:r>
                <a:rPr lang="zh-CN" altLang="en-US" b="1" dirty="0">
                  <a:solidFill>
                    <a:srgbClr val="FFFFFF"/>
                  </a:solidFill>
                  <a:latin typeface="黑体" panose="02010609060101010101" pitchFamily="49" charset="-122"/>
                  <a:ea typeface="黑体" panose="02010609060101010101" pitchFamily="49" charset="-122"/>
                </a:rPr>
                <a:t>月</a:t>
              </a:r>
              <a:r>
                <a:rPr lang="en-US" altLang="zh-CN" b="1" dirty="0">
                  <a:solidFill>
                    <a:srgbClr val="FFFFFF"/>
                  </a:solidFill>
                  <a:latin typeface="黑体" panose="02010609060101010101" pitchFamily="49" charset="-122"/>
                  <a:ea typeface="黑体" panose="02010609060101010101" pitchFamily="49" charset="-122"/>
                </a:rPr>
                <a:t>27</a:t>
              </a:r>
              <a:r>
                <a:rPr lang="zh-CN" altLang="en-US" b="1" dirty="0">
                  <a:solidFill>
                    <a:srgbClr val="FFFFFF"/>
                  </a:solidFill>
                  <a:latin typeface="黑体" panose="02010609060101010101" pitchFamily="49" charset="-122"/>
                  <a:ea typeface="黑体" panose="02010609060101010101" pitchFamily="49" charset="-122"/>
                </a:rPr>
                <a:t>日。</a:t>
              </a:r>
            </a:p>
            <a:p>
              <a:r>
                <a:rPr lang="zh-CN" altLang="en-US" b="1" dirty="0">
                  <a:solidFill>
                    <a:srgbClr val="FF0000"/>
                  </a:solidFill>
                  <a:latin typeface="黑体" panose="02010609060101010101" pitchFamily="49" charset="-122"/>
                  <a:ea typeface="黑体" panose="02010609060101010101" pitchFamily="49" charset="-122"/>
                  <a:sym typeface="+mn-ea"/>
                </a:rPr>
                <a:t>现症：</a:t>
              </a:r>
              <a:r>
                <a:rPr lang="zh-CN" altLang="en-US" b="1" dirty="0">
                  <a:solidFill>
                    <a:srgbClr val="FFFFFF"/>
                  </a:solidFill>
                  <a:latin typeface="黑体" panose="02010609060101010101" pitchFamily="49" charset="-122"/>
                  <a:ea typeface="黑体" panose="02010609060101010101" pitchFamily="49" charset="-122"/>
                  <a:sym typeface="+mn-ea"/>
                </a:rPr>
                <a:t>左侧面部麻痹，不能蹙眉，额纹变浅，左眼闭合不全，左鼻唇沟变浅，人中沟偏右，口角歪向右侧，伸舌居中，鼓腮漏气，漱口漏水，进食时食物残留在左面颊口腔中，右耳内、耳后疼痛，纳寐正常，二便正常，舌淡，苔薄白，脉浮紧。</a:t>
              </a:r>
              <a:endParaRPr lang="zh-CN" altLang="en-US" b="1" dirty="0">
                <a:solidFill>
                  <a:srgbClr val="FFFFFF"/>
                </a:solidFill>
                <a:latin typeface="黑体" panose="02010609060101010101" pitchFamily="49" charset="-122"/>
                <a:ea typeface="黑体" panose="02010609060101010101" pitchFamily="49" charset="-122"/>
              </a:endParaRPr>
            </a:p>
            <a:p>
              <a:r>
                <a:rPr lang="zh-CN" altLang="en-US" b="1" dirty="0">
                  <a:solidFill>
                    <a:srgbClr val="FF0000"/>
                  </a:solidFill>
                  <a:latin typeface="黑体" panose="02010609060101010101" pitchFamily="49" charset="-122"/>
                  <a:ea typeface="黑体" panose="02010609060101010101" pitchFamily="49" charset="-122"/>
                  <a:sym typeface="+mn-ea"/>
                </a:rPr>
                <a:t>既往史：</a:t>
              </a:r>
              <a:r>
                <a:rPr lang="zh-CN" altLang="en-US" b="1" dirty="0">
                  <a:solidFill>
                    <a:srgbClr val="FFFFFF"/>
                  </a:solidFill>
                  <a:latin typeface="黑体" panose="02010609060101010101" pitchFamily="49" charset="-122"/>
                  <a:ea typeface="黑体" panose="02010609060101010101" pitchFamily="49" charset="-122"/>
                  <a:sym typeface="+mn-ea"/>
                </a:rPr>
                <a:t>既往体健，否认其它病史。</a:t>
              </a:r>
              <a:endParaRPr lang="zh-CN" altLang="en-US" b="1" dirty="0">
                <a:solidFill>
                  <a:srgbClr val="FFFFFF"/>
                </a:solidFill>
                <a:latin typeface="黑体" panose="02010609060101010101" pitchFamily="49" charset="-122"/>
                <a:ea typeface="黑体" panose="02010609060101010101" pitchFamily="49" charset="-122"/>
              </a:endParaRPr>
            </a:p>
            <a:p>
              <a:r>
                <a:rPr lang="zh-CN" altLang="en-US" b="1" dirty="0">
                  <a:solidFill>
                    <a:srgbClr val="FF0000"/>
                  </a:solidFill>
                  <a:latin typeface="黑体" panose="02010609060101010101" pitchFamily="49" charset="-122"/>
                  <a:ea typeface="黑体" panose="02010609060101010101" pitchFamily="49" charset="-122"/>
                </a:rPr>
                <a:t>辅助检查：</a:t>
              </a:r>
              <a:r>
                <a:rPr lang="zh-CN" altLang="en-US" b="1" dirty="0">
                  <a:solidFill>
                    <a:srgbClr val="FFFFFF"/>
                  </a:solidFill>
                  <a:latin typeface="黑体" panose="02010609060101010101" pitchFamily="49" charset="-122"/>
                  <a:ea typeface="黑体" panose="02010609060101010101" pitchFamily="49" charset="-122"/>
                </a:rPr>
                <a:t>暂未查。</a:t>
              </a:r>
            </a:p>
            <a:p>
              <a:pPr algn="just"/>
              <a:r>
                <a:rPr lang="zh-CN" altLang="en-US" sz="1600" b="1" dirty="0">
                  <a:solidFill>
                    <a:srgbClr val="FFFFFF"/>
                  </a:solidFill>
                  <a:latin typeface="黑体" panose="02010609060101010101" pitchFamily="49" charset="-122"/>
                  <a:ea typeface="黑体" panose="02010609060101010101" pitchFamily="49" charset="-122"/>
                </a:rPr>
                <a:t>Liu mou, male, 30 years old.</a:t>
              </a:r>
            </a:p>
            <a:p>
              <a:pPr algn="just"/>
              <a:r>
                <a:rPr lang="zh-CN" altLang="en-US" sz="1600" b="1" dirty="0">
                  <a:solidFill>
                    <a:srgbClr val="7030A0"/>
                  </a:solidFill>
                  <a:latin typeface="黑体" panose="02010609060101010101" pitchFamily="49" charset="-122"/>
                  <a:ea typeface="黑体" panose="02010609060101010101" pitchFamily="49" charset="-122"/>
                </a:rPr>
                <a:t>Chief complaint:</a:t>
              </a:r>
              <a:r>
                <a:rPr lang="zh-CN" altLang="en-US" sz="1600" b="1" dirty="0">
                  <a:solidFill>
                    <a:srgbClr val="FFFFFF"/>
                  </a:solidFill>
                  <a:latin typeface="黑体" panose="02010609060101010101" pitchFamily="49" charset="-122"/>
                  <a:ea typeface="黑体" panose="02010609060101010101" pitchFamily="49" charset="-122"/>
                </a:rPr>
                <a:t>left mouth and eye askew for 2 days. First visit: Dec. 27, 2019.</a:t>
              </a:r>
            </a:p>
            <a:p>
              <a:pPr algn="just"/>
              <a:r>
                <a:rPr lang="en-US" altLang="zh-CN" sz="1600" b="1" dirty="0">
                  <a:solidFill>
                    <a:srgbClr val="7030A0"/>
                  </a:solidFill>
                  <a:latin typeface="黑体" pitchFamily="49" charset="-122"/>
                  <a:ea typeface="黑体" pitchFamily="49" charset="-122"/>
                </a:rPr>
                <a:t>History of present illness</a:t>
              </a:r>
              <a:r>
                <a:rPr lang="zh-CN" altLang="en-US" sz="1600" b="1" dirty="0">
                  <a:solidFill>
                    <a:srgbClr val="7030A0"/>
                  </a:solidFill>
                  <a:latin typeface="黑体" pitchFamily="49" charset="-122"/>
                  <a:ea typeface="黑体" pitchFamily="49" charset="-122"/>
                </a:rPr>
                <a:t>:</a:t>
              </a:r>
              <a:r>
                <a:rPr lang="zh-CN" altLang="en-US" sz="1600" b="1" dirty="0">
                  <a:solidFill>
                    <a:srgbClr val="FFFFFF"/>
                  </a:solidFill>
                  <a:latin typeface="黑体" panose="02010609060101010101" pitchFamily="49" charset="-122"/>
                  <a:ea typeface="黑体" panose="02010609060101010101" pitchFamily="49" charset="-122"/>
                </a:rPr>
                <a:t>left facial palsy, cannot frown, the forehead lines becomes shallow, eye closure is not complete, left nasolabial sulcus becomes shallow, men ditch right Angle deviated to the right, the tongue in the middle and drum cheeks flat, rinse water, eating food residues in the left cheek in the mouth, in the right ear, ear pain, after 5 normal, mainland is normal, pale tongue, moss thin white, pulse tightly.</a:t>
              </a:r>
            </a:p>
            <a:p>
              <a:pPr algn="just"/>
              <a:r>
                <a:rPr lang="en-US" altLang="zh-CN" sz="1600" b="1" dirty="0">
                  <a:solidFill>
                    <a:srgbClr val="7030A0"/>
                  </a:solidFill>
                  <a:latin typeface="黑体" pitchFamily="49" charset="-122"/>
                  <a:ea typeface="黑体" pitchFamily="49" charset="-122"/>
                </a:rPr>
                <a:t>History of past illness</a:t>
              </a:r>
              <a:r>
                <a:rPr lang="zh-CN" altLang="en-US" sz="1600" b="1" dirty="0">
                  <a:solidFill>
                    <a:srgbClr val="7030A0"/>
                  </a:solidFill>
                  <a:latin typeface="黑体" pitchFamily="49" charset="-122"/>
                  <a:ea typeface="黑体" pitchFamily="49" charset="-122"/>
                </a:rPr>
                <a:t>:</a:t>
              </a:r>
              <a:r>
                <a:rPr lang="zh-CN" altLang="en-US" sz="1600" b="1" dirty="0">
                  <a:solidFill>
                    <a:srgbClr val="FFFFFF"/>
                  </a:solidFill>
                  <a:latin typeface="黑体" panose="02010609060101010101" pitchFamily="49" charset="-122"/>
                  <a:ea typeface="黑体" panose="02010609060101010101" pitchFamily="49" charset="-122"/>
                </a:rPr>
                <a:t>previously healthy, denied other medical history.</a:t>
              </a:r>
            </a:p>
            <a:p>
              <a:pPr algn="just"/>
              <a:r>
                <a:rPr lang="zh-CN" altLang="en-US" sz="1600" b="1" dirty="0">
                  <a:solidFill>
                    <a:srgbClr val="7030A0"/>
                  </a:solidFill>
                  <a:latin typeface="黑体" panose="02010609060101010101" pitchFamily="49" charset="-122"/>
                  <a:ea typeface="黑体" panose="02010609060101010101" pitchFamily="49" charset="-122"/>
                </a:rPr>
                <a:t>Auxiliary examination:</a:t>
              </a:r>
              <a:r>
                <a:rPr lang="zh-CN" altLang="en-US" sz="1600" b="1" dirty="0">
                  <a:solidFill>
                    <a:srgbClr val="FFFFFF"/>
                  </a:solidFill>
                  <a:latin typeface="黑体" panose="02010609060101010101" pitchFamily="49" charset="-122"/>
                  <a:ea typeface="黑体" panose="02010609060101010101" pitchFamily="49" charset="-122"/>
                </a:rPr>
                <a:t>not yet.</a:t>
              </a:r>
            </a:p>
          </p:txBody>
        </p:sp>
      </p:grpSp>
      <p:sp>
        <p:nvSpPr>
          <p:cNvPr id="2" name="文本框 1"/>
          <p:cNvSpPr txBox="1"/>
          <p:nvPr/>
        </p:nvSpPr>
        <p:spPr>
          <a:xfrm>
            <a:off x="785495" y="1167765"/>
            <a:ext cx="1649095" cy="368300"/>
          </a:xfrm>
          <a:prstGeom prst="rect">
            <a:avLst/>
          </a:prstGeom>
          <a:noFill/>
        </p:spPr>
        <p:txBody>
          <a:bodyPr wrap="none" rtlCol="0">
            <a:spAutoFit/>
          </a:bodyPr>
          <a:lstStyle/>
          <a:p>
            <a:r>
              <a:rPr lang="zh-CN" altLang="en-US" dirty="0">
                <a:solidFill>
                  <a:srgbClr val="006EA3"/>
                </a:solidFill>
                <a:latin typeface="微软雅黑" panose="020B0503020204020204" charset="-122"/>
                <a:sym typeface="+mn-ea"/>
              </a:rPr>
              <a:t>Case </a:t>
            </a:r>
            <a:r>
              <a:rPr lang="en-US" altLang="zh-CN" dirty="0">
                <a:solidFill>
                  <a:srgbClr val="006EA3"/>
                </a:solidFill>
                <a:latin typeface="微软雅黑" panose="020B0503020204020204" charset="-122"/>
                <a:sym typeface="+mn-ea"/>
              </a:rPr>
              <a:t>A</a:t>
            </a:r>
            <a:r>
              <a:rPr lang="zh-CN" altLang="en-US" dirty="0">
                <a:solidFill>
                  <a:srgbClr val="006EA3"/>
                </a:solidFill>
                <a:latin typeface="微软雅黑" panose="020B0503020204020204" charset="-122"/>
                <a:sym typeface="+mn-ea"/>
              </a:rPr>
              <a:t>nalysis</a:t>
            </a:r>
            <a:endParaRPr lang="zh-CN" altLang="en-US">
              <a:solidFill>
                <a:srgbClr val="000000"/>
              </a:solidFill>
            </a:endParaRPr>
          </a:p>
        </p:txBody>
      </p:sp>
    </p:spTree>
    <p:extLst>
      <p:ext uri="{BB962C8B-B14F-4D97-AF65-F5344CB8AC3E}">
        <p14:creationId xmlns:p14="http://schemas.microsoft.com/office/powerpoint/2010/main" val="6772574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17415" name="文本框 6"/>
          <p:cNvSpPr txBox="1"/>
          <p:nvPr/>
        </p:nvSpPr>
        <p:spPr>
          <a:xfrm>
            <a:off x="974725" y="1739900"/>
            <a:ext cx="10243185" cy="1568450"/>
          </a:xfrm>
          <a:prstGeom prst="rect">
            <a:avLst/>
          </a:prstGeom>
          <a:noFill/>
          <a:ln w="9525">
            <a:noFill/>
          </a:ln>
        </p:spPr>
        <p:txBody>
          <a:bodyPr wrap="square">
            <a:spAutoFit/>
          </a:bodyPr>
          <a:lstStyle/>
          <a:p>
            <a:pPr indent="812800" algn="just"/>
            <a:r>
              <a:rPr lang="zh-CN" altLang="en-US" sz="3200" dirty="0">
                <a:solidFill>
                  <a:srgbClr val="477DEA"/>
                </a:solidFill>
                <a:latin typeface="微软雅黑" panose="020B0503020204020204" charset="-122"/>
              </a:rPr>
              <a:t>由于</a:t>
            </a:r>
            <a:r>
              <a:rPr lang="zh-CN" altLang="en-US" sz="3200" b="1" dirty="0">
                <a:solidFill>
                  <a:srgbClr val="FF0000"/>
                </a:solidFill>
                <a:latin typeface="微软雅黑" panose="020B0503020204020204" charset="-122"/>
              </a:rPr>
              <a:t>脏腑功能</a:t>
            </a:r>
            <a:r>
              <a:rPr lang="zh-CN" altLang="en-US" sz="3200" dirty="0">
                <a:solidFill>
                  <a:srgbClr val="477DEA"/>
                </a:solidFill>
                <a:latin typeface="微软雅黑" panose="020B0503020204020204" charset="-122"/>
              </a:rPr>
              <a:t>失调，元气亏虚或</a:t>
            </a:r>
            <a:r>
              <a:rPr lang="zh-CN" altLang="en-US" sz="3200" b="1" dirty="0">
                <a:solidFill>
                  <a:srgbClr val="477DEA"/>
                </a:solidFill>
                <a:latin typeface="微软雅黑" panose="020B0503020204020204" charset="-122"/>
              </a:rPr>
              <a:t>痰</a:t>
            </a:r>
            <a:r>
              <a:rPr lang="zh-CN" altLang="en-US" sz="3200" dirty="0">
                <a:solidFill>
                  <a:srgbClr val="477DEA"/>
                </a:solidFill>
                <a:latin typeface="微软雅黑" panose="020B0503020204020204" charset="-122"/>
              </a:rPr>
              <a:t>浊、瘀</a:t>
            </a:r>
            <a:r>
              <a:rPr lang="zh-CN" altLang="en-US" sz="3200" b="1" dirty="0">
                <a:solidFill>
                  <a:srgbClr val="477DEA"/>
                </a:solidFill>
                <a:latin typeface="微软雅黑" panose="020B0503020204020204" charset="-122"/>
              </a:rPr>
              <a:t>血</a:t>
            </a:r>
            <a:r>
              <a:rPr lang="zh-CN" altLang="en-US" sz="3200" dirty="0">
                <a:solidFill>
                  <a:srgbClr val="477DEA"/>
                </a:solidFill>
                <a:latin typeface="微软雅黑" panose="020B0503020204020204" charset="-122"/>
              </a:rPr>
              <a:t>内生，加之</a:t>
            </a:r>
            <a:r>
              <a:rPr lang="zh-CN" altLang="en-US" sz="3200" b="1" dirty="0">
                <a:solidFill>
                  <a:srgbClr val="477DEA"/>
                </a:solidFill>
                <a:latin typeface="微软雅黑" panose="020B0503020204020204" charset="-122"/>
              </a:rPr>
              <a:t>饮食</a:t>
            </a:r>
            <a:r>
              <a:rPr lang="zh-CN" altLang="en-US" sz="3200" dirty="0">
                <a:solidFill>
                  <a:srgbClr val="477DEA"/>
                </a:solidFill>
                <a:latin typeface="微软雅黑" panose="020B0503020204020204" charset="-122"/>
              </a:rPr>
              <a:t>内伤、七情失常等外因，导致</a:t>
            </a:r>
            <a:r>
              <a:rPr lang="zh-CN" altLang="en-US" sz="3200" b="1" dirty="0">
                <a:solidFill>
                  <a:srgbClr val="FF0000"/>
                </a:solidFill>
                <a:latin typeface="微软雅黑" panose="020B0503020204020204" charset="-122"/>
              </a:rPr>
              <a:t>脑神经痹阻</a:t>
            </a:r>
            <a:r>
              <a:rPr lang="zh-CN" altLang="en-US" sz="3200" dirty="0">
                <a:solidFill>
                  <a:srgbClr val="477DEA"/>
                </a:solidFill>
                <a:latin typeface="微软雅黑" panose="020B0503020204020204" charset="-122"/>
              </a:rPr>
              <a:t>或血溢脉外，引发中风，造成肢体瘀血阻滞，络脉不通。</a:t>
            </a:r>
            <a:endParaRPr lang="zh-CN" altLang="en-US" sz="3200" dirty="0">
              <a:solidFill>
                <a:srgbClr val="477DEA"/>
              </a:solidFill>
              <a:latin typeface="微软雅黑" panose="020B0503020204020204" charset="-122"/>
              <a:sym typeface="黑体" panose="02010609060101010101" pitchFamily="49" charset="-122"/>
            </a:endParaRPr>
          </a:p>
        </p:txBody>
      </p:sp>
      <p:grpSp>
        <p:nvGrpSpPr>
          <p:cNvPr id="4" name="组合 3"/>
          <p:cNvGrpSpPr/>
          <p:nvPr/>
        </p:nvGrpSpPr>
        <p:grpSpPr>
          <a:xfrm>
            <a:off x="8298180" y="320675"/>
            <a:ext cx="3793857" cy="1237615"/>
            <a:chOff x="16242" y="728"/>
            <a:chExt cx="3789" cy="1183"/>
          </a:xfrm>
        </p:grpSpPr>
        <p:sp>
          <p:nvSpPr>
            <p:cNvPr id="2" name="椭圆形标注 1"/>
            <p:cNvSpPr/>
            <p:nvPr/>
          </p:nvSpPr>
          <p:spPr>
            <a:xfrm>
              <a:off x="16242" y="728"/>
              <a:ext cx="3417" cy="1183"/>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文本框 2"/>
            <p:cNvSpPr txBox="1"/>
            <p:nvPr/>
          </p:nvSpPr>
          <p:spPr>
            <a:xfrm>
              <a:off x="17248" y="906"/>
              <a:ext cx="2783" cy="440"/>
            </a:xfrm>
            <a:prstGeom prst="rect">
              <a:avLst/>
            </a:prstGeom>
            <a:noFill/>
          </p:spPr>
          <p:txBody>
            <a:bodyPr wrap="square" rtlCol="0">
              <a:spAutoFit/>
            </a:bodyPr>
            <a:lstStyle/>
            <a:p>
              <a:r>
                <a:rPr lang="zh-CN" altLang="en-US" sz="2400" dirty="0">
                  <a:solidFill>
                    <a:srgbClr val="FFFFFF"/>
                  </a:solidFill>
                  <a:latin typeface="黑体" panose="02010609060101010101" pitchFamily="49" charset="-122"/>
                  <a:ea typeface="黑体" panose="02010609060101010101" pitchFamily="49" charset="-122"/>
                </a:rPr>
                <a:t>病因病机</a:t>
              </a:r>
            </a:p>
          </p:txBody>
        </p:sp>
      </p:grpSp>
      <p:sp>
        <p:nvSpPr>
          <p:cNvPr id="11" name="矩形 10"/>
          <p:cNvSpPr/>
          <p:nvPr/>
        </p:nvSpPr>
        <p:spPr>
          <a:xfrm>
            <a:off x="1654886" y="4506934"/>
            <a:ext cx="6096000" cy="584775"/>
          </a:xfrm>
          <a:prstGeom prst="rect">
            <a:avLst/>
          </a:prstGeom>
        </p:spPr>
        <p:txBody>
          <a:bodyPr>
            <a:spAutoFit/>
          </a:bodyPr>
          <a:lstStyle/>
          <a:p>
            <a:r>
              <a:rPr lang="zh-CN" altLang="en-US" sz="3200" dirty="0">
                <a:solidFill>
                  <a:srgbClr val="477DEA"/>
                </a:solidFill>
                <a:latin typeface="微软雅黑" panose="020B0503020204020204" charset="-122"/>
              </a:rPr>
              <a:t>病位：在</a:t>
            </a:r>
            <a:r>
              <a:rPr lang="zh-CN" altLang="en-US" sz="3200" b="1" dirty="0">
                <a:solidFill>
                  <a:srgbClr val="FF0000"/>
                </a:solidFill>
                <a:latin typeface="微软雅黑" panose="020B0503020204020204" charset="-122"/>
              </a:rPr>
              <a:t>脑</a:t>
            </a:r>
          </a:p>
        </p:txBody>
      </p:sp>
      <p:sp>
        <p:nvSpPr>
          <p:cNvPr id="6" name="文本框 5"/>
          <p:cNvSpPr txBox="1"/>
          <p:nvPr/>
        </p:nvSpPr>
        <p:spPr>
          <a:xfrm>
            <a:off x="1592456" y="5455142"/>
            <a:ext cx="6220138" cy="861774"/>
          </a:xfrm>
          <a:prstGeom prst="rect">
            <a:avLst/>
          </a:prstGeom>
          <a:noFill/>
        </p:spPr>
        <p:txBody>
          <a:bodyPr wrap="square" rtlCol="0">
            <a:spAutoFit/>
          </a:bodyPr>
          <a:lstStyle/>
          <a:p>
            <a:r>
              <a:rPr lang="zh-CN" altLang="en-US" sz="3200" dirty="0">
                <a:solidFill>
                  <a:srgbClr val="477DEA"/>
                </a:solidFill>
                <a:latin typeface="微软雅黑" panose="020B0503020204020204" charset="-122"/>
              </a:rPr>
              <a:t>与</a:t>
            </a:r>
            <a:r>
              <a:rPr lang="zh-CN" altLang="en-US" sz="3200" b="1" dirty="0">
                <a:solidFill>
                  <a:srgbClr val="FF0000"/>
                </a:solidFill>
                <a:latin typeface="微软雅黑" panose="020B0503020204020204" charset="-122"/>
              </a:rPr>
              <a:t>心</a:t>
            </a:r>
            <a:r>
              <a:rPr lang="zh-CN" altLang="en-US" sz="3200" dirty="0">
                <a:solidFill>
                  <a:srgbClr val="FF0000"/>
                </a:solidFill>
                <a:latin typeface="微软雅黑" panose="020B0503020204020204" charset="-122"/>
              </a:rPr>
              <a:t>、</a:t>
            </a:r>
            <a:r>
              <a:rPr lang="zh-CN" altLang="en-US" sz="3200" b="1" dirty="0">
                <a:solidFill>
                  <a:srgbClr val="FF0000"/>
                </a:solidFill>
                <a:latin typeface="微软雅黑" panose="020B0503020204020204" charset="-122"/>
              </a:rPr>
              <a:t>肾</a:t>
            </a:r>
            <a:r>
              <a:rPr lang="zh-CN" altLang="en-US" sz="3200" dirty="0">
                <a:solidFill>
                  <a:srgbClr val="FF0000"/>
                </a:solidFill>
                <a:latin typeface="微软雅黑" panose="020B0503020204020204" charset="-122"/>
              </a:rPr>
              <a:t>、</a:t>
            </a:r>
            <a:r>
              <a:rPr lang="zh-CN" altLang="en-US" sz="3200" b="1" dirty="0">
                <a:solidFill>
                  <a:srgbClr val="FF0000"/>
                </a:solidFill>
                <a:latin typeface="微软雅黑" panose="020B0503020204020204" charset="-122"/>
              </a:rPr>
              <a:t>肝</a:t>
            </a:r>
            <a:r>
              <a:rPr lang="zh-CN" altLang="en-US" sz="3200" dirty="0">
                <a:solidFill>
                  <a:srgbClr val="FF0000"/>
                </a:solidFill>
                <a:latin typeface="微软雅黑" panose="020B0503020204020204" charset="-122"/>
              </a:rPr>
              <a:t>、</a:t>
            </a:r>
            <a:r>
              <a:rPr lang="zh-CN" altLang="en-US" sz="3200" b="1" dirty="0">
                <a:solidFill>
                  <a:srgbClr val="FF0000"/>
                </a:solidFill>
                <a:latin typeface="微软雅黑" panose="020B0503020204020204" charset="-122"/>
              </a:rPr>
              <a:t>脾</a:t>
            </a:r>
            <a:r>
              <a:rPr lang="zh-CN" altLang="en-US" sz="3200" dirty="0">
                <a:solidFill>
                  <a:srgbClr val="477DEA"/>
                </a:solidFill>
                <a:latin typeface="微软雅黑" panose="020B0503020204020204" charset="-122"/>
              </a:rPr>
              <a:t>密切相关</a:t>
            </a:r>
            <a:endParaRPr lang="zh-CN" altLang="en-US" dirty="0">
              <a:solidFill>
                <a:srgbClr val="000000"/>
              </a:solidFill>
            </a:endParaRPr>
          </a:p>
          <a:p>
            <a:endParaRPr lang="zh-CN" altLang="en-US" dirty="0">
              <a:solidFill>
                <a:srgbClr val="000000"/>
              </a:solidFill>
            </a:endParaRPr>
          </a:p>
        </p:txBody>
      </p:sp>
      <p:sp>
        <p:nvSpPr>
          <p:cNvPr id="5" name="文本框 4"/>
          <p:cNvSpPr txBox="1"/>
          <p:nvPr/>
        </p:nvSpPr>
        <p:spPr>
          <a:xfrm>
            <a:off x="8672830" y="882015"/>
            <a:ext cx="2879090" cy="368300"/>
          </a:xfrm>
          <a:prstGeom prst="rect">
            <a:avLst/>
          </a:prstGeom>
          <a:noFill/>
        </p:spPr>
        <p:txBody>
          <a:bodyPr wrap="square" rtlCol="0">
            <a:spAutoFit/>
          </a:bodyPr>
          <a:lstStyle/>
          <a:p>
            <a:r>
              <a:rPr lang="en-US" altLang="zh-CN">
                <a:solidFill>
                  <a:srgbClr val="FFFFFF"/>
                </a:solidFill>
              </a:rPr>
              <a:t>e</a:t>
            </a:r>
            <a:r>
              <a:rPr lang="zh-CN" altLang="en-US">
                <a:solidFill>
                  <a:srgbClr val="FFFFFF"/>
                </a:solidFill>
              </a:rPr>
              <a:t>tiology and pathogenesis</a:t>
            </a:r>
          </a:p>
        </p:txBody>
      </p:sp>
      <p:sp>
        <p:nvSpPr>
          <p:cNvPr id="7" name="文本框 6"/>
          <p:cNvSpPr txBox="1"/>
          <p:nvPr/>
        </p:nvSpPr>
        <p:spPr>
          <a:xfrm>
            <a:off x="644525" y="1094740"/>
            <a:ext cx="2532380" cy="64516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zh-CN" altLang="en-US">
              <a:solidFill>
                <a:srgbClr val="000000"/>
              </a:solidFill>
            </a:endParaRPr>
          </a:p>
          <a:p>
            <a:endParaRPr lang="zh-CN" altLang="en-US">
              <a:solidFill>
                <a:srgbClr val="000000"/>
              </a:solidFill>
            </a:endParaRPr>
          </a:p>
        </p:txBody>
      </p:sp>
      <p:sp>
        <p:nvSpPr>
          <p:cNvPr id="8" name="文本框 7"/>
          <p:cNvSpPr txBox="1"/>
          <p:nvPr/>
        </p:nvSpPr>
        <p:spPr>
          <a:xfrm>
            <a:off x="882015" y="3308350"/>
            <a:ext cx="10335895" cy="1198880"/>
          </a:xfrm>
          <a:prstGeom prst="rect">
            <a:avLst/>
          </a:prstGeom>
          <a:noFill/>
        </p:spPr>
        <p:txBody>
          <a:bodyPr wrap="square" rtlCol="0">
            <a:spAutoFit/>
          </a:bodyPr>
          <a:lstStyle/>
          <a:p>
            <a:pPr indent="565150" algn="just"/>
            <a:r>
              <a:rPr lang="en-US" altLang="zh-CN">
                <a:solidFill>
                  <a:srgbClr val="477DEA">
                    <a:lumMod val="50000"/>
                  </a:srgbClr>
                </a:solidFill>
              </a:rPr>
              <a:t>A</a:t>
            </a:r>
            <a:r>
              <a:rPr lang="zh-CN" altLang="en-US">
                <a:solidFill>
                  <a:srgbClr val="477DEA">
                    <a:lumMod val="50000"/>
                  </a:srgbClr>
                </a:solidFill>
              </a:rPr>
              <a:t>poplexy </a:t>
            </a:r>
            <a:r>
              <a:rPr lang="en-US" altLang="zh-CN">
                <a:solidFill>
                  <a:srgbClr val="477DEA">
                    <a:lumMod val="50000"/>
                  </a:srgbClr>
                </a:solidFill>
              </a:rPr>
              <a:t>results from the blocked cranial nerves or the overflowed blood which due to the dysfunction of viscera, deficiency of vital energy or phlegm, blood stasis, internal injury of diet, disorder of seven emotions and other external factors,and then they cause  blood stasis block of limbs and meridians impassability</a:t>
            </a:r>
            <a:r>
              <a:rPr lang="en-US" altLang="zh-CN">
                <a:solidFill>
                  <a:srgbClr val="000000"/>
                </a:solidFill>
              </a:rPr>
              <a:t>.</a:t>
            </a:r>
          </a:p>
        </p:txBody>
      </p:sp>
      <p:sp>
        <p:nvSpPr>
          <p:cNvPr id="9" name="文本框 8"/>
          <p:cNvSpPr txBox="1"/>
          <p:nvPr/>
        </p:nvSpPr>
        <p:spPr>
          <a:xfrm>
            <a:off x="1605915" y="5086985"/>
            <a:ext cx="4451985" cy="368300"/>
          </a:xfrm>
          <a:prstGeom prst="rect">
            <a:avLst/>
          </a:prstGeom>
          <a:noFill/>
        </p:spPr>
        <p:txBody>
          <a:bodyPr wrap="square" rtlCol="0">
            <a:spAutoFit/>
          </a:bodyPr>
          <a:lstStyle/>
          <a:p>
            <a:r>
              <a:rPr lang="en-US" altLang="zh-CN">
                <a:solidFill>
                  <a:srgbClr val="477DEA">
                    <a:lumMod val="50000"/>
                  </a:srgbClr>
                </a:solidFill>
                <a:effectLst>
                  <a:outerShdw blurRad="38100" dist="25400" dir="5400000" algn="ctr" rotWithShape="0">
                    <a:srgbClr val="6E747A">
                      <a:alpha val="43000"/>
                    </a:srgbClr>
                  </a:outerShdw>
                </a:effectLst>
              </a:rPr>
              <a:t>L</a:t>
            </a:r>
            <a:r>
              <a:rPr lang="zh-CN" altLang="en-US">
                <a:solidFill>
                  <a:srgbClr val="477DEA">
                    <a:lumMod val="50000"/>
                  </a:srgbClr>
                </a:solidFill>
                <a:effectLst>
                  <a:outerShdw blurRad="38100" dist="25400" dir="5400000" algn="ctr" rotWithShape="0">
                    <a:srgbClr val="6E747A">
                      <a:alpha val="43000"/>
                    </a:srgbClr>
                  </a:outerShdw>
                </a:effectLst>
              </a:rPr>
              <a:t>ocation of disease</a:t>
            </a:r>
            <a:r>
              <a:rPr lang="en-US" altLang="zh-CN">
                <a:solidFill>
                  <a:srgbClr val="477DEA">
                    <a:lumMod val="50000"/>
                  </a:srgbClr>
                </a:solidFill>
                <a:effectLst>
                  <a:outerShdw blurRad="38100" dist="25400" dir="5400000" algn="ctr" rotWithShape="0">
                    <a:srgbClr val="6E747A">
                      <a:alpha val="43000"/>
                    </a:srgbClr>
                  </a:outerShdw>
                </a:effectLst>
              </a:rPr>
              <a:t>:brain</a:t>
            </a:r>
          </a:p>
        </p:txBody>
      </p:sp>
      <p:sp>
        <p:nvSpPr>
          <p:cNvPr id="10" name="文本框 9"/>
          <p:cNvSpPr txBox="1"/>
          <p:nvPr/>
        </p:nvSpPr>
        <p:spPr>
          <a:xfrm>
            <a:off x="1654810" y="6059805"/>
            <a:ext cx="6294755" cy="368300"/>
          </a:xfrm>
          <a:prstGeom prst="rect">
            <a:avLst/>
          </a:prstGeom>
          <a:noFill/>
        </p:spPr>
        <p:txBody>
          <a:bodyPr wrap="square" rtlCol="0">
            <a:spAutoFit/>
          </a:bodyPr>
          <a:lstStyle/>
          <a:p>
            <a:r>
              <a:rPr lang="en-US" altLang="zh-CN" dirty="0">
                <a:solidFill>
                  <a:srgbClr val="477DEA">
                    <a:lumMod val="50000"/>
                  </a:srgbClr>
                </a:solidFill>
              </a:rPr>
              <a:t>i</a:t>
            </a:r>
            <a:r>
              <a:rPr lang="zh-CN" altLang="en-US" dirty="0">
                <a:solidFill>
                  <a:srgbClr val="477DEA">
                    <a:lumMod val="50000"/>
                  </a:srgbClr>
                </a:solidFill>
              </a:rPr>
              <a:t>t is closely related to heart, kidney, liver and spleen.</a:t>
            </a:r>
          </a:p>
        </p:txBody>
      </p:sp>
    </p:spTree>
    <p:extLst>
      <p:ext uri="{BB962C8B-B14F-4D97-AF65-F5344CB8AC3E}">
        <p14:creationId xmlns:p14="http://schemas.microsoft.com/office/powerpoint/2010/main" val="236994327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243288" y="760705"/>
            <a:ext cx="11705590" cy="5887085"/>
            <a:chOff x="9853" y="5199"/>
            <a:chExt cx="8762" cy="3396"/>
          </a:xfrm>
          <a:solidFill>
            <a:schemeClr val="accent6">
              <a:lumMod val="60000"/>
              <a:lumOff val="40000"/>
            </a:schemeClr>
          </a:solidFill>
        </p:grpSpPr>
        <p:sp>
          <p:nvSpPr>
            <p:cNvPr id="16" name="横卷形 15"/>
            <p:cNvSpPr/>
            <p:nvPr/>
          </p:nvSpPr>
          <p:spPr>
            <a:xfrm>
              <a:off x="9853" y="5199"/>
              <a:ext cx="8762" cy="3396"/>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431" y="5810"/>
              <a:ext cx="8056" cy="2290"/>
            </a:xfrm>
            <a:prstGeom prst="rect">
              <a:avLst/>
            </a:prstGeom>
            <a:grpFill/>
          </p:spPr>
          <p:txBody>
            <a:bodyPr wrap="square" rtlCol="0">
              <a:spAutoFit/>
            </a:bodyPr>
            <a:lstStyle/>
            <a:p>
              <a:r>
                <a:rPr lang="zh-CN" altLang="en-US" b="1" dirty="0">
                  <a:solidFill>
                    <a:srgbClr val="FF0000"/>
                  </a:solidFill>
                  <a:latin typeface="黑体" panose="02010609060101010101" pitchFamily="49" charset="-122"/>
                  <a:ea typeface="黑体" panose="02010609060101010101" pitchFamily="49" charset="-122"/>
                </a:rPr>
                <a:t>诊断：</a:t>
              </a:r>
              <a:r>
                <a:rPr lang="zh-CN" altLang="en-US" b="1" dirty="0">
                  <a:solidFill>
                    <a:srgbClr val="FFFFFF"/>
                  </a:solidFill>
                  <a:latin typeface="黑体" panose="02010609060101010101" pitchFamily="49" charset="-122"/>
                  <a:ea typeface="黑体" panose="02010609060101010101" pitchFamily="49" charset="-122"/>
                </a:rPr>
                <a:t>西医诊断：面神经麻痹</a:t>
              </a:r>
            </a:p>
            <a:p>
              <a:r>
                <a:rPr lang="zh-CN" altLang="en-US" b="1" dirty="0">
                  <a:solidFill>
                    <a:srgbClr val="FFFFFF"/>
                  </a:solidFill>
                  <a:latin typeface="黑体" panose="02010609060101010101" pitchFamily="49" charset="-122"/>
                  <a:ea typeface="黑体" panose="02010609060101010101" pitchFamily="49" charset="-122"/>
                </a:rPr>
                <a:t>      中医诊断：面瘫</a:t>
              </a:r>
              <a:r>
                <a:rPr lang="en-US" altLang="zh-CN" b="1" dirty="0">
                  <a:solidFill>
                    <a:srgbClr val="FFFFFF"/>
                  </a:solidFill>
                  <a:latin typeface="黑体" panose="02010609060101010101" pitchFamily="49" charset="-122"/>
                  <a:ea typeface="黑体" panose="02010609060101010101" pitchFamily="49" charset="-122"/>
                </a:rPr>
                <a:t>—</a:t>
              </a:r>
              <a:r>
                <a:rPr lang="zh-CN" altLang="en-US" b="1" dirty="0">
                  <a:solidFill>
                    <a:srgbClr val="FFFFFF"/>
                  </a:solidFill>
                  <a:latin typeface="黑体" panose="02010609060101010101" pitchFamily="49" charset="-122"/>
                  <a:ea typeface="黑体" panose="02010609060101010101" pitchFamily="49" charset="-122"/>
                </a:rPr>
                <a:t>风寒袭络</a:t>
              </a:r>
            </a:p>
            <a:p>
              <a:r>
                <a:rPr lang="zh-CN" altLang="en-US" b="1" dirty="0">
                  <a:solidFill>
                    <a:srgbClr val="FF0000"/>
                  </a:solidFill>
                  <a:latin typeface="黑体" panose="02010609060101010101" pitchFamily="49" charset="-122"/>
                  <a:ea typeface="黑体" panose="02010609060101010101" pitchFamily="49" charset="-122"/>
                </a:rPr>
                <a:t>治疗方案：</a:t>
              </a:r>
              <a:r>
                <a:rPr lang="en-US" altLang="zh-CN" b="1" dirty="0">
                  <a:solidFill>
                    <a:srgbClr val="FFFFFF"/>
                  </a:solidFill>
                  <a:latin typeface="黑体" panose="02010609060101010101" pitchFamily="49" charset="-122"/>
                  <a:ea typeface="黑体" panose="02010609060101010101" pitchFamily="49" charset="-122"/>
                </a:rPr>
                <a:t>1</a:t>
              </a:r>
              <a:r>
                <a:rPr lang="zh-CN" altLang="en-US" b="1" dirty="0">
                  <a:solidFill>
                    <a:srgbClr val="FFFFFF"/>
                  </a:solidFill>
                  <a:latin typeface="黑体" panose="02010609060101010101" pitchFamily="49" charset="-122"/>
                  <a:ea typeface="黑体" panose="02010609060101010101" pitchFamily="49" charset="-122"/>
                </a:rPr>
                <a:t>、针灸治疗，日一次，</a:t>
              </a:r>
              <a:r>
                <a:rPr lang="en-US" altLang="zh-CN" b="1" dirty="0">
                  <a:solidFill>
                    <a:srgbClr val="FFFFFF"/>
                  </a:solidFill>
                  <a:latin typeface="黑体" panose="02010609060101010101" pitchFamily="49" charset="-122"/>
                  <a:ea typeface="黑体" panose="02010609060101010101" pitchFamily="49" charset="-122"/>
                </a:rPr>
                <a:t>7</a:t>
              </a:r>
              <a:r>
                <a:rPr lang="zh-CN" altLang="en-US" b="1" dirty="0">
                  <a:solidFill>
                    <a:srgbClr val="FFFFFF"/>
                  </a:solidFill>
                  <a:latin typeface="黑体" panose="02010609060101010101" pitchFamily="49" charset="-122"/>
                  <a:ea typeface="黑体" panose="02010609060101010101" pitchFamily="49" charset="-122"/>
                </a:rPr>
                <a:t>次</a:t>
              </a:r>
              <a:r>
                <a:rPr lang="en-US" altLang="zh-CN" b="1" dirty="0">
                  <a:solidFill>
                    <a:srgbClr val="FFFFFF"/>
                  </a:solidFill>
                  <a:latin typeface="黑体" panose="02010609060101010101" pitchFamily="49" charset="-122"/>
                  <a:ea typeface="黑体" panose="02010609060101010101" pitchFamily="49" charset="-122"/>
                </a:rPr>
                <a:t>1</a:t>
              </a:r>
              <a:r>
                <a:rPr lang="zh-CN" altLang="en-US" b="1" dirty="0">
                  <a:solidFill>
                    <a:srgbClr val="FFFFFF"/>
                  </a:solidFill>
                  <a:latin typeface="黑体" panose="02010609060101010101" pitchFamily="49" charset="-122"/>
                  <a:ea typeface="黑体" panose="02010609060101010101" pitchFamily="49" charset="-122"/>
                </a:rPr>
                <a:t>疗程，取穴如下：</a:t>
              </a:r>
            </a:p>
            <a:p>
              <a:r>
                <a:rPr lang="zh-CN" altLang="en-US" b="1" dirty="0">
                  <a:solidFill>
                    <a:srgbClr val="E9403C"/>
                  </a:solidFill>
                  <a:latin typeface="黑体" panose="02010609060101010101" pitchFamily="49" charset="-122"/>
                  <a:ea typeface="黑体" panose="02010609060101010101" pitchFamily="49" charset="-122"/>
                  <a:sym typeface="+mn-ea"/>
                </a:rPr>
                <a:t>取穴：</a:t>
              </a:r>
              <a:r>
                <a:rPr lang="zh-CN" altLang="en-US" b="1" dirty="0">
                  <a:solidFill>
                    <a:srgbClr val="FFFFFF"/>
                  </a:solidFill>
                  <a:latin typeface="黑体" panose="02010609060101010101" pitchFamily="49" charset="-122"/>
                  <a:ea typeface="黑体" panose="02010609060101010101" pitchFamily="49" charset="-122"/>
                  <a:sym typeface="+mn-ea"/>
                </a:rPr>
                <a:t>翳风、下关、颊车、地仓、瞳子髎、阳白、太阳、攒竹、迎香、承浆、合谷（双）等穴位。</a:t>
              </a:r>
              <a:endParaRPr lang="zh-CN" altLang="en-US" b="1" dirty="0">
                <a:solidFill>
                  <a:srgbClr val="FFFFFF"/>
                </a:solidFill>
                <a:latin typeface="黑体" panose="02010609060101010101" pitchFamily="49" charset="-122"/>
                <a:ea typeface="黑体" panose="02010609060101010101" pitchFamily="49" charset="-122"/>
              </a:endParaRPr>
            </a:p>
            <a:p>
              <a:r>
                <a:rPr lang="zh-CN" altLang="en-US" b="1" dirty="0">
                  <a:solidFill>
                    <a:srgbClr val="FFFFFF"/>
                  </a:solidFill>
                  <a:latin typeface="黑体" panose="02010609060101010101" pitchFamily="49" charset="-122"/>
                  <a:ea typeface="黑体" panose="02010609060101010101" pitchFamily="49" charset="-122"/>
                </a:rPr>
                <a:t>治疗</a:t>
              </a:r>
              <a:r>
                <a:rPr lang="en-US" altLang="zh-CN" b="1" dirty="0">
                  <a:solidFill>
                    <a:srgbClr val="FFFFFF"/>
                  </a:solidFill>
                  <a:latin typeface="黑体" panose="02010609060101010101" pitchFamily="49" charset="-122"/>
                  <a:ea typeface="黑体" panose="02010609060101010101" pitchFamily="49" charset="-122"/>
                </a:rPr>
                <a:t>1</a:t>
              </a:r>
              <a:r>
                <a:rPr lang="zh-CN" altLang="en-US" b="1" dirty="0">
                  <a:solidFill>
                    <a:srgbClr val="FFFFFF"/>
                  </a:solidFill>
                  <a:latin typeface="黑体" panose="02010609060101010101" pitchFamily="49" charset="-122"/>
                  <a:ea typeface="黑体" panose="02010609060101010101" pitchFamily="49" charset="-122"/>
                </a:rPr>
                <a:t>疗程后，患者稍能</a:t>
              </a:r>
              <a:r>
                <a:rPr lang="zh-CN" altLang="en-US" b="1" dirty="0">
                  <a:solidFill>
                    <a:srgbClr val="FFFFFF"/>
                  </a:solidFill>
                  <a:latin typeface="黑体" panose="02010609060101010101" pitchFamily="49" charset="-122"/>
                  <a:ea typeface="黑体" panose="02010609060101010101" pitchFamily="49" charset="-122"/>
                  <a:sym typeface="+mn-ea"/>
                </a:rPr>
                <a:t>蹙眉，额纹加深，左眼闭合度好转，股腮漏气好转，</a:t>
              </a:r>
              <a:r>
                <a:rPr lang="zh-CN" altLang="en-US" b="1" dirty="0">
                  <a:solidFill>
                    <a:srgbClr val="FFFFFF"/>
                  </a:solidFill>
                  <a:latin typeface="黑体" panose="02010609060101010101" pitchFamily="49" charset="-122"/>
                  <a:ea typeface="黑体" panose="02010609060101010101" pitchFamily="49" charset="-122"/>
                </a:rPr>
                <a:t>面部歪斜好转，症状减轻。</a:t>
              </a:r>
            </a:p>
            <a:p>
              <a:pPr algn="just"/>
              <a:r>
                <a:rPr lang="zh-CN" altLang="en-US" b="1" dirty="0">
                  <a:solidFill>
                    <a:srgbClr val="FFFFFF"/>
                  </a:solidFill>
                  <a:latin typeface="黑体" panose="02010609060101010101" pitchFamily="49" charset="-122"/>
                  <a:ea typeface="黑体" panose="02010609060101010101" pitchFamily="49" charset="-122"/>
                </a:rPr>
                <a:t>Diagnosis: western medicine diagnosis: facial nerve paralysis</a:t>
              </a:r>
            </a:p>
            <a:p>
              <a:pPr algn="just"/>
              <a:r>
                <a:rPr lang="zh-CN" altLang="en-US" b="1" dirty="0">
                  <a:solidFill>
                    <a:srgbClr val="FFFFFF"/>
                  </a:solidFill>
                  <a:latin typeface="黑体" panose="02010609060101010101" pitchFamily="49" charset="-122"/>
                  <a:ea typeface="黑体" panose="02010609060101010101" pitchFamily="49" charset="-122"/>
                </a:rPr>
                <a:t>TCM diagnosis:facial paralysis - wind and cold attack collateral</a:t>
              </a:r>
            </a:p>
            <a:p>
              <a:pPr algn="just"/>
              <a:r>
                <a:rPr lang="zh-CN" altLang="en-US" b="1" dirty="0">
                  <a:solidFill>
                    <a:srgbClr val="FFFFFF"/>
                  </a:solidFill>
                  <a:latin typeface="黑体" panose="02010609060101010101" pitchFamily="49" charset="-122"/>
                  <a:ea typeface="黑体" panose="02010609060101010101" pitchFamily="49" charset="-122"/>
                </a:rPr>
                <a:t>Treatment plan: 1. Acupuncture treatment, once a day, 7 times a course of treatment, acupoints selected as follows:</a:t>
              </a:r>
            </a:p>
            <a:p>
              <a:pPr algn="just"/>
              <a:r>
                <a:rPr lang="zh-CN" altLang="en-US" b="1" dirty="0">
                  <a:solidFill>
                    <a:srgbClr val="FFFFFF"/>
                  </a:solidFill>
                  <a:latin typeface="黑体" panose="02010609060101010101" pitchFamily="49" charset="-122"/>
                  <a:ea typeface="黑体" panose="02010609060101010101" pitchFamily="49" charset="-122"/>
                </a:rPr>
                <a:t>Acupoints selection:yifeng, xiaguan, </a:t>
              </a:r>
              <a:r>
                <a:rPr lang="en-US" altLang="zh-CN" b="1" dirty="0">
                  <a:solidFill>
                    <a:srgbClr val="FFFFFF"/>
                  </a:solidFill>
                  <a:latin typeface="黑体" panose="02010609060101010101" pitchFamily="49" charset="-122"/>
                  <a:ea typeface="黑体" panose="02010609060101010101" pitchFamily="49" charset="-122"/>
                </a:rPr>
                <a:t>jiache</a:t>
              </a:r>
              <a:r>
                <a:rPr lang="zh-CN" altLang="en-US" b="1" dirty="0">
                  <a:solidFill>
                    <a:srgbClr val="FFFFFF"/>
                  </a:solidFill>
                  <a:latin typeface="黑体" panose="02010609060101010101" pitchFamily="49" charset="-122"/>
                  <a:ea typeface="黑体" panose="02010609060101010101" pitchFamily="49" charset="-122"/>
                </a:rPr>
                <a:t>, dicang, tongziliao, </a:t>
              </a:r>
              <a:r>
                <a:rPr lang="en-US" altLang="zh-CN" b="1" dirty="0">
                  <a:solidFill>
                    <a:srgbClr val="FFFFFF"/>
                  </a:solidFill>
                  <a:latin typeface="黑体" panose="02010609060101010101" pitchFamily="49" charset="-122"/>
                  <a:ea typeface="黑体" panose="02010609060101010101" pitchFamily="49" charset="-122"/>
                </a:rPr>
                <a:t>y</a:t>
              </a:r>
              <a:r>
                <a:rPr lang="zh-CN" altLang="en-US" b="1" dirty="0">
                  <a:solidFill>
                    <a:srgbClr val="FFFFFF"/>
                  </a:solidFill>
                  <a:latin typeface="黑体" panose="02010609060101010101" pitchFamily="49" charset="-122"/>
                  <a:ea typeface="黑体" panose="02010609060101010101" pitchFamily="49" charset="-122"/>
                </a:rPr>
                <a:t>angbai, </a:t>
              </a:r>
              <a:r>
                <a:rPr lang="en-US" altLang="zh-CN" b="1" dirty="0">
                  <a:solidFill>
                    <a:srgbClr val="FFFFFF"/>
                  </a:solidFill>
                  <a:latin typeface="黑体" panose="02010609060101010101" pitchFamily="49" charset="-122"/>
                  <a:ea typeface="黑体" panose="02010609060101010101" pitchFamily="49" charset="-122"/>
                </a:rPr>
                <a:t>taiyang</a:t>
              </a:r>
              <a:r>
                <a:rPr lang="zh-CN" altLang="en-US" b="1" dirty="0">
                  <a:solidFill>
                    <a:srgbClr val="FFFFFF"/>
                  </a:solidFill>
                  <a:latin typeface="黑体" panose="02010609060101010101" pitchFamily="49" charset="-122"/>
                  <a:ea typeface="黑体" panose="02010609060101010101" pitchFamily="49" charset="-122"/>
                </a:rPr>
                <a:t>, </a:t>
              </a:r>
              <a:r>
                <a:rPr lang="en-US" altLang="zh-CN" b="1" dirty="0">
                  <a:solidFill>
                    <a:srgbClr val="FFFFFF"/>
                  </a:solidFill>
                  <a:latin typeface="黑体" panose="02010609060101010101" pitchFamily="49" charset="-122"/>
                  <a:ea typeface="黑体" panose="02010609060101010101" pitchFamily="49" charset="-122"/>
                </a:rPr>
                <a:t>cuan</a:t>
              </a:r>
              <a:r>
                <a:rPr lang="zh-CN" altLang="en-US" b="1" dirty="0">
                  <a:solidFill>
                    <a:srgbClr val="FFFFFF"/>
                  </a:solidFill>
                  <a:latin typeface="黑体" panose="02010609060101010101" pitchFamily="49" charset="-122"/>
                  <a:ea typeface="黑体" panose="02010609060101010101" pitchFamily="49" charset="-122"/>
                </a:rPr>
                <a:t>zhu, yingxiang, cheng</a:t>
              </a:r>
              <a:r>
                <a:rPr lang="en-US" altLang="zh-CN" b="1" dirty="0">
                  <a:solidFill>
                    <a:srgbClr val="FFFFFF"/>
                  </a:solidFill>
                  <a:latin typeface="黑体" panose="02010609060101010101" pitchFamily="49" charset="-122"/>
                  <a:ea typeface="黑体" panose="02010609060101010101" pitchFamily="49" charset="-122"/>
                </a:rPr>
                <a:t>jiang</a:t>
              </a:r>
              <a:r>
                <a:rPr lang="zh-CN" altLang="en-US" b="1" dirty="0">
                  <a:solidFill>
                    <a:srgbClr val="FFFFFF"/>
                  </a:solidFill>
                  <a:latin typeface="黑体" panose="02010609060101010101" pitchFamily="49" charset="-122"/>
                  <a:ea typeface="黑体" panose="02010609060101010101" pitchFamily="49" charset="-122"/>
                </a:rPr>
                <a:t>, hegu (</a:t>
              </a:r>
              <a:r>
                <a:rPr lang="en-US" altLang="zh-CN" b="1" dirty="0">
                  <a:solidFill>
                    <a:srgbClr val="FFFFFF"/>
                  </a:solidFill>
                  <a:latin typeface="黑体" panose="02010609060101010101" pitchFamily="49" charset="-122"/>
                  <a:ea typeface="黑体" panose="02010609060101010101" pitchFamily="49" charset="-122"/>
                </a:rPr>
                <a:t>double</a:t>
              </a:r>
              <a:r>
                <a:rPr lang="zh-CN" altLang="en-US" b="1" dirty="0">
                  <a:solidFill>
                    <a:srgbClr val="FFFFFF"/>
                  </a:solidFill>
                  <a:latin typeface="黑体" panose="02010609060101010101" pitchFamily="49" charset="-122"/>
                  <a:ea typeface="黑体" panose="02010609060101010101" pitchFamily="49" charset="-122"/>
                </a:rPr>
                <a:t>) and other acupoints.</a:t>
              </a:r>
            </a:p>
            <a:p>
              <a:pPr algn="just"/>
              <a:r>
                <a:rPr lang="zh-CN" altLang="en-US" b="1" dirty="0">
                  <a:solidFill>
                    <a:srgbClr val="FFFFFF"/>
                  </a:solidFill>
                  <a:latin typeface="黑体" panose="02010609060101010101" pitchFamily="49" charset="-122"/>
                  <a:ea typeface="黑体" panose="02010609060101010101" pitchFamily="49" charset="-122"/>
                </a:rPr>
                <a:t>After 1 course of treatment, the patient can </a:t>
              </a:r>
              <a:r>
                <a:rPr lang="en-US" altLang="zh-CN" b="1" dirty="0">
                  <a:solidFill>
                    <a:srgbClr val="FFFFFF"/>
                  </a:solidFill>
                  <a:latin typeface="黑体" panose="02010609060101010101" pitchFamily="49" charset="-122"/>
                  <a:ea typeface="黑体" panose="02010609060101010101" pitchFamily="49" charset="-122"/>
                </a:rPr>
                <a:t>do</a:t>
              </a:r>
              <a:r>
                <a:rPr lang="zh-CN" altLang="en-US" b="1" dirty="0">
                  <a:solidFill>
                    <a:srgbClr val="FFFFFF"/>
                  </a:solidFill>
                  <a:latin typeface="黑体" panose="02010609060101010101" pitchFamily="49" charset="-122"/>
                  <a:ea typeface="黑体" panose="02010609060101010101" pitchFamily="49" charset="-122"/>
                </a:rPr>
                <a:t> a little frown, forehead grain </a:t>
              </a:r>
              <a:r>
                <a:rPr lang="en-US" altLang="zh-CN" b="1" dirty="0">
                  <a:solidFill>
                    <a:srgbClr val="FFFFFF"/>
                  </a:solidFill>
                  <a:latin typeface="黑体" pitchFamily="49" charset="-122"/>
                  <a:ea typeface="黑体" pitchFamily="49" charset="-122"/>
                </a:rPr>
                <a:t>depth increased</a:t>
              </a:r>
              <a:r>
                <a:rPr lang="zh-CN" altLang="en-US" b="1" dirty="0">
                  <a:solidFill>
                    <a:srgbClr val="FFFFFF"/>
                  </a:solidFill>
                  <a:latin typeface="黑体" panose="02010609060101010101" pitchFamily="49" charset="-122"/>
                  <a:ea typeface="黑体" panose="02010609060101010101" pitchFamily="49" charset="-122"/>
                </a:rPr>
                <a:t>, left eye closure is improved, gills leak is improved, face is changed askew, symptom is alleviated.</a:t>
              </a:r>
            </a:p>
          </p:txBody>
        </p:sp>
      </p:grpSp>
      <p:sp>
        <p:nvSpPr>
          <p:cNvPr id="2" name="文本框 1"/>
          <p:cNvSpPr txBox="1"/>
          <p:nvPr/>
        </p:nvSpPr>
        <p:spPr>
          <a:xfrm>
            <a:off x="785495" y="1150620"/>
            <a:ext cx="1649095" cy="368300"/>
          </a:xfrm>
          <a:prstGeom prst="rect">
            <a:avLst/>
          </a:prstGeom>
          <a:noFill/>
        </p:spPr>
        <p:txBody>
          <a:bodyPr wrap="none" rtlCol="0">
            <a:spAutoFit/>
          </a:bodyPr>
          <a:lstStyle/>
          <a:p>
            <a:r>
              <a:rPr lang="zh-CN" altLang="en-US" dirty="0">
                <a:solidFill>
                  <a:srgbClr val="006EA3"/>
                </a:solidFill>
                <a:latin typeface="微软雅黑" panose="020B0503020204020204" charset="-122"/>
                <a:sym typeface="+mn-ea"/>
              </a:rPr>
              <a:t>Case </a:t>
            </a:r>
            <a:r>
              <a:rPr lang="en-US" altLang="zh-CN" dirty="0">
                <a:solidFill>
                  <a:srgbClr val="006EA3"/>
                </a:solidFill>
                <a:latin typeface="微软雅黑" panose="020B0503020204020204" charset="-122"/>
                <a:sym typeface="+mn-ea"/>
              </a:rPr>
              <a:t>A</a:t>
            </a:r>
            <a:r>
              <a:rPr lang="zh-CN" altLang="en-US" dirty="0">
                <a:solidFill>
                  <a:srgbClr val="006EA3"/>
                </a:solidFill>
                <a:latin typeface="微软雅黑" panose="020B0503020204020204" charset="-122"/>
                <a:sym typeface="+mn-ea"/>
              </a:rPr>
              <a:t>nalysis</a:t>
            </a:r>
            <a:endParaRPr lang="zh-CN" altLang="en-US">
              <a:solidFill>
                <a:srgbClr val="000000"/>
              </a:solidFill>
            </a:endParaRPr>
          </a:p>
        </p:txBody>
      </p:sp>
    </p:spTree>
    <p:extLst>
      <p:ext uri="{BB962C8B-B14F-4D97-AF65-F5344CB8AC3E}">
        <p14:creationId xmlns:p14="http://schemas.microsoft.com/office/powerpoint/2010/main" val="80250852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398780" y="702419"/>
            <a:ext cx="11557635" cy="6155581"/>
            <a:chOff x="9885" y="5134"/>
            <a:chExt cx="8762" cy="3509"/>
          </a:xfrm>
          <a:solidFill>
            <a:schemeClr val="accent3">
              <a:lumMod val="60000"/>
              <a:lumOff val="40000"/>
            </a:schemeClr>
          </a:solidFill>
        </p:grpSpPr>
        <p:sp>
          <p:nvSpPr>
            <p:cNvPr id="16" name="横卷形 15"/>
            <p:cNvSpPr/>
            <p:nvPr/>
          </p:nvSpPr>
          <p:spPr>
            <a:xfrm>
              <a:off x="9885" y="5134"/>
              <a:ext cx="8762" cy="3509"/>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456" y="5642"/>
              <a:ext cx="8016" cy="2807"/>
            </a:xfrm>
            <a:prstGeom prst="rect">
              <a:avLst/>
            </a:prstGeom>
            <a:noFill/>
          </p:spPr>
          <p:txBody>
            <a:bodyPr wrap="square" rtlCol="0">
              <a:spAutoFit/>
            </a:bodyPr>
            <a:lstStyle/>
            <a:p>
              <a:r>
                <a:rPr lang="zh-CN" altLang="en-US" b="1" dirty="0">
                  <a:solidFill>
                    <a:srgbClr val="FFFFFF"/>
                  </a:solidFill>
                  <a:latin typeface="黑体" panose="02010609060101010101" pitchFamily="49" charset="-122"/>
                  <a:ea typeface="黑体" panose="02010609060101010101" pitchFamily="49" charset="-122"/>
                </a:rPr>
                <a:t>赵某，女，</a:t>
              </a:r>
              <a:r>
                <a:rPr lang="en-US" altLang="zh-CN" b="1" dirty="0">
                  <a:solidFill>
                    <a:srgbClr val="FFFFFF"/>
                  </a:solidFill>
                  <a:latin typeface="黑体" panose="02010609060101010101" pitchFamily="49" charset="-122"/>
                  <a:ea typeface="黑体" panose="02010609060101010101" pitchFamily="49" charset="-122"/>
                </a:rPr>
                <a:t>23</a:t>
              </a:r>
              <a:r>
                <a:rPr lang="zh-CN" altLang="en-US" b="1" dirty="0">
                  <a:solidFill>
                    <a:srgbClr val="FFFFFF"/>
                  </a:solidFill>
                  <a:latin typeface="黑体" panose="02010609060101010101" pitchFamily="49" charset="-122"/>
                  <a:ea typeface="黑体" panose="02010609060101010101" pitchFamily="49" charset="-122"/>
                </a:rPr>
                <a:t>岁。</a:t>
              </a:r>
            </a:p>
            <a:p>
              <a:r>
                <a:rPr lang="zh-CN" altLang="en-US" b="1" dirty="0">
                  <a:solidFill>
                    <a:srgbClr val="FF0000"/>
                  </a:solidFill>
                  <a:latin typeface="黑体" panose="02010609060101010101" pitchFamily="49" charset="-122"/>
                  <a:ea typeface="黑体" panose="02010609060101010101" pitchFamily="49" charset="-122"/>
                </a:rPr>
                <a:t>主诉：</a:t>
              </a:r>
              <a:r>
                <a:rPr lang="zh-CN" altLang="en-US" b="1" dirty="0">
                  <a:solidFill>
                    <a:srgbClr val="FFFFFF"/>
                  </a:solidFill>
                  <a:latin typeface="黑体" panose="02010609060101010101" pitchFamily="49" charset="-122"/>
                  <a:ea typeface="黑体" panose="02010609060101010101" pitchFamily="49" charset="-122"/>
                </a:rPr>
                <a:t>皮肤起疹、瘙痒数年。近两月加重。初诊：201</a:t>
              </a:r>
              <a:r>
                <a:rPr lang="en-US" altLang="zh-CN" b="1" dirty="0">
                  <a:solidFill>
                    <a:srgbClr val="FFFFFF"/>
                  </a:solidFill>
                  <a:latin typeface="黑体" panose="02010609060101010101" pitchFamily="49" charset="-122"/>
                  <a:ea typeface="黑体" panose="02010609060101010101" pitchFamily="49" charset="-122"/>
                </a:rPr>
                <a:t>8</a:t>
              </a:r>
              <a:r>
                <a:rPr lang="zh-CN" altLang="en-US" b="1" dirty="0">
                  <a:solidFill>
                    <a:srgbClr val="FFFFFF"/>
                  </a:solidFill>
                  <a:latin typeface="黑体" panose="02010609060101010101" pitchFamily="49" charset="-122"/>
                  <a:ea typeface="黑体" panose="02010609060101010101" pitchFamily="49" charset="-122"/>
                </a:rPr>
                <a:t>年</a:t>
              </a:r>
              <a:r>
                <a:rPr lang="en-US" altLang="zh-CN" b="1" dirty="0">
                  <a:solidFill>
                    <a:srgbClr val="FFFFFF"/>
                  </a:solidFill>
                  <a:latin typeface="黑体" panose="02010609060101010101" pitchFamily="49" charset="-122"/>
                  <a:ea typeface="黑体" panose="02010609060101010101" pitchFamily="49" charset="-122"/>
                </a:rPr>
                <a:t>12</a:t>
              </a:r>
              <a:r>
                <a:rPr lang="zh-CN" altLang="en-US" b="1" dirty="0">
                  <a:solidFill>
                    <a:srgbClr val="FFFFFF"/>
                  </a:solidFill>
                  <a:latin typeface="黑体" panose="02010609060101010101" pitchFamily="49" charset="-122"/>
                  <a:ea typeface="黑体" panose="02010609060101010101" pitchFamily="49" charset="-122"/>
                </a:rPr>
                <a:t>月</a:t>
              </a:r>
              <a:r>
                <a:rPr lang="en-US" altLang="zh-CN" b="1" dirty="0">
                  <a:solidFill>
                    <a:srgbClr val="FFFFFF"/>
                  </a:solidFill>
                  <a:latin typeface="黑体" panose="02010609060101010101" pitchFamily="49" charset="-122"/>
                  <a:ea typeface="黑体" panose="02010609060101010101" pitchFamily="49" charset="-122"/>
                </a:rPr>
                <a:t>12</a:t>
              </a:r>
              <a:r>
                <a:rPr lang="zh-CN" altLang="en-US" b="1" dirty="0">
                  <a:solidFill>
                    <a:srgbClr val="FFFFFF"/>
                  </a:solidFill>
                  <a:latin typeface="黑体" panose="02010609060101010101" pitchFamily="49" charset="-122"/>
                  <a:ea typeface="黑体" panose="02010609060101010101" pitchFamily="49" charset="-122"/>
                </a:rPr>
                <a:t>日。</a:t>
              </a:r>
            </a:p>
            <a:p>
              <a:r>
                <a:rPr lang="zh-CN" altLang="en-US" b="1" dirty="0">
                  <a:solidFill>
                    <a:srgbClr val="FF0000"/>
                  </a:solidFill>
                  <a:latin typeface="黑体" panose="02010609060101010101" pitchFamily="49" charset="-122"/>
                  <a:ea typeface="黑体" panose="02010609060101010101" pitchFamily="49" charset="-122"/>
                </a:rPr>
                <a:t>现症：</a:t>
              </a:r>
              <a:r>
                <a:rPr lang="zh-CN" altLang="en-US" b="1" dirty="0">
                  <a:solidFill>
                    <a:srgbClr val="FFFFFF"/>
                  </a:solidFill>
                  <a:latin typeface="黑体" panose="02010609060101010101" pitchFamily="49" charset="-122"/>
                  <a:ea typeface="黑体" panose="02010609060101010101" pitchFamily="49" charset="-122"/>
                </a:rPr>
                <a:t>皮肤湿疹十余年，经长期外用药合口服药治疗渐愈，两年前身上起红疹，经病理检查诊断为毛发红糠疹，现前胸、后背、四肢皮疹多发局部皮肤粗糙，夜间身体发痒影响睡眠，</a:t>
              </a:r>
              <a:r>
                <a:rPr lang="zh-CN" altLang="en-US" b="1" dirty="0">
                  <a:solidFill>
                    <a:srgbClr val="FFFFFF"/>
                  </a:solidFill>
                  <a:latin typeface="黑体" panose="02010609060101010101" pitchFamily="49" charset="-122"/>
                  <a:ea typeface="黑体" panose="02010609060101010101" pitchFamily="49" charset="-122"/>
                  <a:sym typeface="宋体" panose="02010600030101010101" pitchFamily="2" charset="-122"/>
                </a:rPr>
                <a:t>纳可，二便调。</a:t>
              </a:r>
              <a:r>
                <a:rPr lang="zh-CN" altLang="en-US" b="1" dirty="0">
                  <a:solidFill>
                    <a:srgbClr val="FFFFFF"/>
                  </a:solidFill>
                  <a:latin typeface="黑体" panose="02010609060101010101" pitchFamily="49" charset="-122"/>
                  <a:ea typeface="黑体" panose="02010609060101010101" pitchFamily="49" charset="-122"/>
                  <a:sym typeface="+mn-ea"/>
                </a:rPr>
                <a:t>舌淡苔少，</a:t>
              </a:r>
              <a:r>
                <a:rPr lang="zh-CN" altLang="en-US" b="1" dirty="0">
                  <a:solidFill>
                    <a:srgbClr val="FFFFFF"/>
                  </a:solidFill>
                  <a:latin typeface="黑体" panose="02010609060101010101" pitchFamily="49" charset="-122"/>
                  <a:ea typeface="黑体" panose="02010609060101010101" pitchFamily="49" charset="-122"/>
                </a:rPr>
                <a:t>脉沉细。</a:t>
              </a:r>
            </a:p>
            <a:p>
              <a:r>
                <a:rPr lang="zh-CN" altLang="en-US" b="1" dirty="0">
                  <a:solidFill>
                    <a:srgbClr val="FF0000"/>
                  </a:solidFill>
                  <a:latin typeface="黑体" panose="02010609060101010101" pitchFamily="49" charset="-122"/>
                  <a:ea typeface="黑体" panose="02010609060101010101" pitchFamily="49" charset="-122"/>
                  <a:sym typeface="+mn-ea"/>
                </a:rPr>
                <a:t>既往史：</a:t>
              </a:r>
              <a:r>
                <a:rPr lang="zh-CN" altLang="en-US" b="1" dirty="0">
                  <a:solidFill>
                    <a:srgbClr val="FFFFFF"/>
                  </a:solidFill>
                  <a:latin typeface="黑体" panose="02010609060101010101" pitchFamily="49" charset="-122"/>
                  <a:ea typeface="黑体" panose="02010609060101010101" pitchFamily="49" charset="-122"/>
                  <a:sym typeface="+mn-ea"/>
                </a:rPr>
                <a:t>痛经病史。</a:t>
              </a:r>
            </a:p>
            <a:p>
              <a:r>
                <a:rPr lang="zh-CN" altLang="en-US" b="1" dirty="0">
                  <a:solidFill>
                    <a:srgbClr val="FF0000"/>
                  </a:solidFill>
                  <a:latin typeface="黑体" panose="02010609060101010101" pitchFamily="49" charset="-122"/>
                  <a:ea typeface="黑体" panose="02010609060101010101" pitchFamily="49" charset="-122"/>
                  <a:sym typeface="+mn-ea"/>
                </a:rPr>
                <a:t>辅助检查：</a:t>
              </a:r>
              <a:r>
                <a:rPr lang="zh-CN" altLang="en-US" b="1" dirty="0">
                  <a:solidFill>
                    <a:srgbClr val="FFFFFF"/>
                  </a:solidFill>
                  <a:latin typeface="黑体" panose="02010609060101010101" pitchFamily="49" charset="-122"/>
                  <a:ea typeface="黑体" panose="02010609060101010101" pitchFamily="49" charset="-122"/>
                  <a:sym typeface="+mn-ea"/>
                </a:rPr>
                <a:t>过敏源检查：对猫毛、蒿、海、豚、葎草等过敏。</a:t>
              </a:r>
            </a:p>
            <a:p>
              <a:pPr algn="just"/>
              <a:r>
                <a:rPr lang="zh-CN" altLang="en-US" sz="1600" b="1" dirty="0">
                  <a:solidFill>
                    <a:srgbClr val="FFFFFF"/>
                  </a:solidFill>
                  <a:latin typeface="黑体" panose="02010609060101010101" pitchFamily="49" charset="-122"/>
                  <a:ea typeface="黑体" panose="02010609060101010101" pitchFamily="49" charset="-122"/>
                </a:rPr>
                <a:t>Zhao mou, female, 23 years old.</a:t>
              </a:r>
            </a:p>
            <a:p>
              <a:pPr algn="just"/>
              <a:r>
                <a:rPr lang="zh-CN" altLang="en-US" sz="1600" b="1" dirty="0">
                  <a:solidFill>
                    <a:srgbClr val="7030A0"/>
                  </a:solidFill>
                  <a:latin typeface="黑体" panose="02010609060101010101" pitchFamily="49" charset="-122"/>
                  <a:ea typeface="黑体" panose="02010609060101010101" pitchFamily="49" charset="-122"/>
                </a:rPr>
                <a:t>Chief complaint:</a:t>
              </a:r>
              <a:r>
                <a:rPr lang="zh-CN" altLang="en-US" sz="1600" b="1" dirty="0">
                  <a:solidFill>
                    <a:srgbClr val="FFFFFF"/>
                  </a:solidFill>
                  <a:latin typeface="黑体" panose="02010609060101010101" pitchFamily="49" charset="-122"/>
                  <a:ea typeface="黑体" panose="02010609060101010101" pitchFamily="49" charset="-122"/>
                </a:rPr>
                <a:t>skin eruption, pruritus for several years. Aggravation in recent two months. First visit: Dec. 12, 2018.</a:t>
              </a:r>
            </a:p>
            <a:p>
              <a:pPr algn="just"/>
              <a:r>
                <a:rPr lang="en-US" altLang="zh-CN" sz="1600" b="1" dirty="0">
                  <a:solidFill>
                    <a:srgbClr val="7030A0"/>
                  </a:solidFill>
                  <a:latin typeface="黑体" pitchFamily="49" charset="-122"/>
                  <a:ea typeface="黑体" pitchFamily="49" charset="-122"/>
                </a:rPr>
                <a:t>History of present illness</a:t>
              </a:r>
              <a:r>
                <a:rPr lang="zh-CN" altLang="en-US" sz="1600" b="1" dirty="0">
                  <a:solidFill>
                    <a:srgbClr val="7030A0"/>
                  </a:solidFill>
                  <a:latin typeface="黑体" pitchFamily="49" charset="-122"/>
                  <a:ea typeface="黑体" pitchFamily="49" charset="-122"/>
                </a:rPr>
                <a:t>:</a:t>
              </a:r>
              <a:r>
                <a:rPr lang="zh-CN" altLang="en-US" sz="1600" b="1" dirty="0">
                  <a:solidFill>
                    <a:srgbClr val="FFFFFF"/>
                  </a:solidFill>
                  <a:latin typeface="黑体" panose="02010609060101010101" pitchFamily="49" charset="-122"/>
                  <a:ea typeface="黑体" panose="02010609060101010101" pitchFamily="49" charset="-122"/>
                </a:rPr>
                <a:t>skin eczema for more than 10 years, after long-term external medication and oral medication treatment gradually recovered, two years ago, the body was diagnosed as red pityriasis hair, now chest, back, limbs rash multiple local skin rough, night body itching affecting sleep, nke, ershitong. Tongue light moss less, pulse heavy fine.</a:t>
              </a:r>
            </a:p>
            <a:p>
              <a:pPr algn="just"/>
              <a:r>
                <a:rPr lang="en-US" altLang="zh-CN" sz="1600" b="1" dirty="0">
                  <a:solidFill>
                    <a:srgbClr val="7030A0"/>
                  </a:solidFill>
                  <a:latin typeface="黑体" pitchFamily="49" charset="-122"/>
                  <a:ea typeface="黑体" pitchFamily="49" charset="-122"/>
                </a:rPr>
                <a:t>History of past illness</a:t>
              </a:r>
              <a:r>
                <a:rPr lang="zh-CN" altLang="en-US" sz="1600" b="1" dirty="0">
                  <a:solidFill>
                    <a:srgbClr val="7030A0"/>
                  </a:solidFill>
                  <a:latin typeface="黑体" pitchFamily="49" charset="-122"/>
                  <a:ea typeface="黑体" pitchFamily="49" charset="-122"/>
                </a:rPr>
                <a:t>:</a:t>
              </a:r>
              <a:r>
                <a:rPr lang="zh-CN" altLang="en-US" sz="1600" b="1" dirty="0">
                  <a:solidFill>
                    <a:srgbClr val="FFFFFF"/>
                  </a:solidFill>
                  <a:latin typeface="黑体" panose="02010609060101010101" pitchFamily="49" charset="-122"/>
                  <a:ea typeface="黑体" panose="02010609060101010101" pitchFamily="49" charset="-122"/>
                </a:rPr>
                <a:t>history of dysmenorrhea.</a:t>
              </a:r>
            </a:p>
            <a:p>
              <a:pPr algn="just"/>
              <a:r>
                <a:rPr lang="zh-CN" altLang="en-US" sz="1600" b="1" dirty="0">
                  <a:solidFill>
                    <a:srgbClr val="7030A0"/>
                  </a:solidFill>
                  <a:latin typeface="黑体" panose="02010609060101010101" pitchFamily="49" charset="-122"/>
                  <a:ea typeface="黑体" panose="02010609060101010101" pitchFamily="49" charset="-122"/>
                </a:rPr>
                <a:t>Auxiliary examination: </a:t>
              </a:r>
              <a:r>
                <a:rPr lang="zh-CN" altLang="en-US" sz="1600" b="1" dirty="0">
                  <a:solidFill>
                    <a:srgbClr val="FFFFFF"/>
                  </a:solidFill>
                  <a:latin typeface="黑体" panose="02010609060101010101" pitchFamily="49" charset="-122"/>
                  <a:ea typeface="黑体" panose="02010609060101010101" pitchFamily="49" charset="-122"/>
                </a:rPr>
                <a:t>allergen examination: allergy to cat hair, artemisia annua, sea, dolphin, humulus scandens, etc.</a:t>
              </a:r>
            </a:p>
            <a:p>
              <a:endParaRPr lang="zh-CN" altLang="en-US" sz="1400" b="1" dirty="0">
                <a:solidFill>
                  <a:srgbClr val="FFFFFF"/>
                </a:solidFill>
                <a:latin typeface="黑体" panose="02010609060101010101" pitchFamily="49" charset="-122"/>
                <a:ea typeface="黑体" panose="02010609060101010101" pitchFamily="49" charset="-122"/>
              </a:endParaRPr>
            </a:p>
            <a:p>
              <a:endParaRPr lang="zh-CN" altLang="en-US" sz="1400" b="1" dirty="0">
                <a:solidFill>
                  <a:srgbClr val="FFFFFF"/>
                </a:solidFill>
                <a:latin typeface="黑体" panose="02010609060101010101" pitchFamily="49" charset="-122"/>
                <a:ea typeface="黑体" panose="02010609060101010101" pitchFamily="49" charset="-122"/>
              </a:endParaRPr>
            </a:p>
          </p:txBody>
        </p:sp>
      </p:grpSp>
      <p:sp>
        <p:nvSpPr>
          <p:cNvPr id="2" name="文本框 1"/>
          <p:cNvSpPr txBox="1"/>
          <p:nvPr/>
        </p:nvSpPr>
        <p:spPr>
          <a:xfrm>
            <a:off x="768985" y="1184275"/>
            <a:ext cx="1649095" cy="368300"/>
          </a:xfrm>
          <a:prstGeom prst="rect">
            <a:avLst/>
          </a:prstGeom>
          <a:noFill/>
        </p:spPr>
        <p:txBody>
          <a:bodyPr wrap="none" rtlCol="0">
            <a:spAutoFit/>
          </a:bodyPr>
          <a:lstStyle/>
          <a:p>
            <a:r>
              <a:rPr lang="zh-CN" altLang="en-US" dirty="0">
                <a:solidFill>
                  <a:srgbClr val="006EA3"/>
                </a:solidFill>
                <a:latin typeface="微软雅黑" panose="020B0503020204020204" charset="-122"/>
                <a:sym typeface="+mn-ea"/>
              </a:rPr>
              <a:t>Case </a:t>
            </a:r>
            <a:r>
              <a:rPr lang="en-US" altLang="zh-CN" dirty="0">
                <a:solidFill>
                  <a:srgbClr val="006EA3"/>
                </a:solidFill>
                <a:latin typeface="微软雅黑" panose="020B0503020204020204" charset="-122"/>
                <a:sym typeface="+mn-ea"/>
              </a:rPr>
              <a:t>A</a:t>
            </a:r>
            <a:r>
              <a:rPr lang="zh-CN" altLang="en-US" dirty="0">
                <a:solidFill>
                  <a:srgbClr val="006EA3"/>
                </a:solidFill>
                <a:latin typeface="微软雅黑" panose="020B0503020204020204" charset="-122"/>
                <a:sym typeface="+mn-ea"/>
              </a:rPr>
              <a:t>nalysis</a:t>
            </a:r>
            <a:endParaRPr lang="zh-CN" altLang="en-US">
              <a:solidFill>
                <a:srgbClr val="000000"/>
              </a:solidFill>
            </a:endParaRPr>
          </a:p>
        </p:txBody>
      </p:sp>
    </p:spTree>
    <p:extLst>
      <p:ext uri="{BB962C8B-B14F-4D97-AF65-F5344CB8AC3E}">
        <p14:creationId xmlns:p14="http://schemas.microsoft.com/office/powerpoint/2010/main" val="131424350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59"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6"/>
          <p:cNvSpPr/>
          <p:nvPr/>
        </p:nvSpPr>
        <p:spPr>
          <a:xfrm>
            <a:off x="644525" y="417513"/>
            <a:ext cx="31654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病案分析</a:t>
            </a:r>
          </a:p>
        </p:txBody>
      </p:sp>
      <p:sp>
        <p:nvSpPr>
          <p:cNvPr id="19462" name="Rectangle 19"/>
          <p:cNvSpPr/>
          <p:nvPr/>
        </p:nvSpPr>
        <p:spPr>
          <a:xfrm>
            <a:off x="2948305" y="1483360"/>
            <a:ext cx="931545" cy="930275"/>
          </a:xfrm>
          <a:prstGeom prst="rect">
            <a:avLst/>
          </a:prstGeom>
          <a:noFill/>
          <a:ln w="9525">
            <a:noFill/>
          </a:ln>
        </p:spPr>
        <p:txBody>
          <a:bodyPr lIns="17780" tIns="17780" rIns="17780" bIns="17780" anchor="ctr"/>
          <a:lstStyle/>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天有</a:t>
            </a:r>
          </a:p>
          <a:p>
            <a:pPr algn="ctr">
              <a:lnSpc>
                <a:spcPct val="90000"/>
              </a:lnSpc>
              <a:spcAft>
                <a:spcPct val="35000"/>
              </a:spcAft>
            </a:pPr>
            <a:r>
              <a:rPr lang="zh-CN" altLang="en-US" b="1" dirty="0">
                <a:solidFill>
                  <a:srgbClr val="FFFFFF"/>
                </a:solidFill>
                <a:latin typeface="宋体" panose="02010600030101010101" pitchFamily="2" charset="-122"/>
                <a:ea typeface="黑体" panose="02010609060101010101" pitchFamily="49" charset="-122"/>
                <a:sym typeface="宋体" panose="02010600030101010101" pitchFamily="2" charset="-122"/>
              </a:rPr>
              <a:t>三宝</a:t>
            </a:r>
          </a:p>
        </p:txBody>
      </p:sp>
      <p:grpSp>
        <p:nvGrpSpPr>
          <p:cNvPr id="25" name="组合 24"/>
          <p:cNvGrpSpPr/>
          <p:nvPr/>
        </p:nvGrpSpPr>
        <p:grpSpPr>
          <a:xfrm>
            <a:off x="398780" y="813082"/>
            <a:ext cx="11524615" cy="6329084"/>
            <a:chOff x="9871" y="5247"/>
            <a:chExt cx="8762" cy="3396"/>
          </a:xfrm>
          <a:solidFill>
            <a:schemeClr val="accent3">
              <a:lumMod val="60000"/>
              <a:lumOff val="40000"/>
            </a:schemeClr>
          </a:solidFill>
        </p:grpSpPr>
        <p:sp>
          <p:nvSpPr>
            <p:cNvPr id="16" name="横卷形 15"/>
            <p:cNvSpPr/>
            <p:nvPr/>
          </p:nvSpPr>
          <p:spPr>
            <a:xfrm>
              <a:off x="9871" y="5247"/>
              <a:ext cx="8762" cy="3396"/>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23"/>
            <p:cNvSpPr txBox="1"/>
            <p:nvPr/>
          </p:nvSpPr>
          <p:spPr>
            <a:xfrm>
              <a:off x="10494" y="5826"/>
              <a:ext cx="8056" cy="2362"/>
            </a:xfrm>
            <a:prstGeom prst="rect">
              <a:avLst/>
            </a:prstGeom>
            <a:grpFill/>
          </p:spPr>
          <p:txBody>
            <a:bodyPr wrap="square" rtlCol="0">
              <a:spAutoFit/>
            </a:bodyPr>
            <a:lstStyle/>
            <a:p>
              <a:r>
                <a:rPr lang="zh-CN" altLang="en-US" sz="2000" b="1" dirty="0">
                  <a:solidFill>
                    <a:srgbClr val="FF0000"/>
                  </a:solidFill>
                  <a:latin typeface="黑体" panose="02010609060101010101" pitchFamily="49" charset="-122"/>
                  <a:ea typeface="黑体" panose="02010609060101010101" pitchFamily="49" charset="-122"/>
                </a:rPr>
                <a:t>诊断：</a:t>
              </a:r>
              <a:r>
                <a:rPr lang="zh-CN" altLang="en-US" sz="2000" b="1" dirty="0">
                  <a:solidFill>
                    <a:srgbClr val="FFFFFF"/>
                  </a:solidFill>
                  <a:latin typeface="黑体" panose="02010609060101010101" pitchFamily="49" charset="-122"/>
                  <a:ea typeface="黑体" panose="02010609060101010101" pitchFamily="49" charset="-122"/>
                </a:rPr>
                <a:t>西医诊断：毛发红糠疹</a:t>
              </a:r>
            </a:p>
            <a:p>
              <a:r>
                <a:rPr lang="zh-CN" altLang="en-US" sz="2000" b="1" dirty="0">
                  <a:solidFill>
                    <a:srgbClr val="FFFFFF"/>
                  </a:solidFill>
                  <a:latin typeface="黑体" panose="02010609060101010101" pitchFamily="49" charset="-122"/>
                  <a:ea typeface="黑体" panose="02010609060101010101" pitchFamily="49" charset="-122"/>
                </a:rPr>
                <a:t>      中医诊断：皮疹</a:t>
              </a:r>
              <a:r>
                <a:rPr lang="en-US" altLang="zh-CN" sz="2000" b="1" dirty="0">
                  <a:solidFill>
                    <a:srgbClr val="FFFFFF"/>
                  </a:solidFill>
                  <a:latin typeface="黑体" panose="02010609060101010101" pitchFamily="49" charset="-122"/>
                  <a:ea typeface="黑体" panose="02010609060101010101" pitchFamily="49" charset="-122"/>
                </a:rPr>
                <a:t>—</a:t>
              </a:r>
              <a:r>
                <a:rPr lang="zh-CN" altLang="en-US" sz="2000" b="1" dirty="0">
                  <a:solidFill>
                    <a:srgbClr val="FFFFFF"/>
                  </a:solidFill>
                  <a:latin typeface="黑体" panose="02010609060101010101" pitchFamily="49" charset="-122"/>
                  <a:ea typeface="黑体" panose="02010609060101010101" pitchFamily="49" charset="-122"/>
                </a:rPr>
                <a:t>脾胃虚弱（肌肤失养）</a:t>
              </a:r>
              <a:r>
                <a:rPr lang="zh-CN" altLang="en-US" sz="2000" b="1" dirty="0">
                  <a:solidFill>
                    <a:srgbClr val="FFFFFF"/>
                  </a:solidFill>
                  <a:latin typeface="黑体" panose="02010609060101010101" pitchFamily="49" charset="-122"/>
                  <a:ea typeface="黑体" panose="02010609060101010101" pitchFamily="49" charset="-122"/>
                  <a:sym typeface="+mn-ea"/>
                </a:rPr>
                <a:t>型</a:t>
              </a:r>
              <a:endParaRPr lang="zh-CN" altLang="en-US" sz="2000" b="1" dirty="0">
                <a:solidFill>
                  <a:srgbClr val="FFFFFF"/>
                </a:solidFill>
                <a:latin typeface="黑体" panose="02010609060101010101" pitchFamily="49" charset="-122"/>
                <a:ea typeface="黑体" panose="02010609060101010101" pitchFamily="49" charset="-122"/>
              </a:endParaRPr>
            </a:p>
            <a:p>
              <a:r>
                <a:rPr lang="zh-CN" altLang="en-US" sz="2000" b="1" dirty="0">
                  <a:solidFill>
                    <a:srgbClr val="FF0000"/>
                  </a:solidFill>
                  <a:latin typeface="黑体" panose="02010609060101010101" pitchFamily="49" charset="-122"/>
                  <a:ea typeface="黑体" panose="02010609060101010101" pitchFamily="49" charset="-122"/>
                </a:rPr>
                <a:t>治疗方案：</a:t>
              </a:r>
              <a:r>
                <a:rPr lang="en-US" altLang="zh-CN" sz="2000" b="1" dirty="0">
                  <a:solidFill>
                    <a:srgbClr val="FFFFFF"/>
                  </a:solidFill>
                  <a:latin typeface="黑体" panose="02010609060101010101" pitchFamily="49" charset="-122"/>
                  <a:ea typeface="黑体" panose="02010609060101010101" pitchFamily="49" charset="-122"/>
                </a:rPr>
                <a:t>1</a:t>
              </a:r>
              <a:r>
                <a:rPr lang="zh-CN" altLang="en-US" sz="2000" b="1" dirty="0">
                  <a:solidFill>
                    <a:srgbClr val="FFFFFF"/>
                  </a:solidFill>
                  <a:latin typeface="黑体" panose="02010609060101010101" pitchFamily="49" charset="-122"/>
                  <a:ea typeface="黑体" panose="02010609060101010101" pitchFamily="49" charset="-122"/>
                </a:rPr>
                <a:t>、针灸治疗，日一次，</a:t>
              </a:r>
              <a:r>
                <a:rPr lang="en-US" altLang="zh-CN" sz="2000" b="1" dirty="0">
                  <a:solidFill>
                    <a:srgbClr val="FFFFFF"/>
                  </a:solidFill>
                  <a:latin typeface="黑体" panose="02010609060101010101" pitchFamily="49" charset="-122"/>
                  <a:ea typeface="黑体" panose="02010609060101010101" pitchFamily="49" charset="-122"/>
                </a:rPr>
                <a:t>7</a:t>
              </a:r>
              <a:r>
                <a:rPr lang="zh-CN" altLang="en-US" sz="2000" b="1" dirty="0">
                  <a:solidFill>
                    <a:srgbClr val="FFFFFF"/>
                  </a:solidFill>
                  <a:latin typeface="黑体" panose="02010609060101010101" pitchFamily="49" charset="-122"/>
                  <a:ea typeface="黑体" panose="02010609060101010101" pitchFamily="49" charset="-122"/>
                </a:rPr>
                <a:t>次</a:t>
              </a:r>
              <a:r>
                <a:rPr lang="en-US" altLang="zh-CN" sz="2000" b="1" dirty="0">
                  <a:solidFill>
                    <a:srgbClr val="FFFFFF"/>
                  </a:solidFill>
                  <a:latin typeface="黑体" panose="02010609060101010101" pitchFamily="49" charset="-122"/>
                  <a:ea typeface="黑体" panose="02010609060101010101" pitchFamily="49" charset="-122"/>
                </a:rPr>
                <a:t>1</a:t>
              </a:r>
              <a:r>
                <a:rPr lang="zh-CN" altLang="en-US" sz="2000" b="1" dirty="0">
                  <a:solidFill>
                    <a:srgbClr val="FFFFFF"/>
                  </a:solidFill>
                  <a:latin typeface="黑体" panose="02010609060101010101" pitchFamily="49" charset="-122"/>
                  <a:ea typeface="黑体" panose="02010609060101010101" pitchFamily="49" charset="-122"/>
                </a:rPr>
                <a:t>疗程，取穴如下：</a:t>
              </a:r>
            </a:p>
            <a:p>
              <a:r>
                <a:rPr lang="zh-CN" altLang="en-US" sz="2000" b="1" dirty="0">
                  <a:solidFill>
                    <a:srgbClr val="E9403C"/>
                  </a:solidFill>
                  <a:latin typeface="黑体" panose="02010609060101010101" pitchFamily="49" charset="-122"/>
                  <a:ea typeface="黑体" panose="02010609060101010101" pitchFamily="49" charset="-122"/>
                  <a:sym typeface="+mn-ea"/>
                </a:rPr>
                <a:t>取穴：</a:t>
              </a:r>
              <a:r>
                <a:rPr lang="zh-CN" altLang="en-US" sz="2000" b="1" dirty="0">
                  <a:solidFill>
                    <a:srgbClr val="FFFFFF"/>
                  </a:solidFill>
                  <a:latin typeface="黑体" panose="02010609060101010101" pitchFamily="49" charset="-122"/>
                  <a:ea typeface="黑体" panose="02010609060101010101" pitchFamily="49" charset="-122"/>
                  <a:sym typeface="+mn-ea"/>
                </a:rPr>
                <a:t>患者取仰卧位，取穴以病灶局部为中心，沿痤疮外缘进行围针，进行针刺即可。</a:t>
              </a:r>
            </a:p>
            <a:p>
              <a:r>
                <a:rPr lang="zh-CN" altLang="en-US" sz="2000" b="1" dirty="0">
                  <a:solidFill>
                    <a:srgbClr val="FFFFFF"/>
                  </a:solidFill>
                  <a:latin typeface="黑体" panose="02010609060101010101" pitchFamily="49" charset="-122"/>
                  <a:ea typeface="黑体" panose="02010609060101010101" pitchFamily="49" charset="-122"/>
                </a:rPr>
                <a:t>治疗</a:t>
              </a:r>
              <a:r>
                <a:rPr lang="en-US" altLang="zh-CN" sz="2000" b="1" dirty="0">
                  <a:solidFill>
                    <a:srgbClr val="FFFFFF"/>
                  </a:solidFill>
                  <a:latin typeface="黑体" panose="02010609060101010101" pitchFamily="49" charset="-122"/>
                  <a:ea typeface="黑体" panose="02010609060101010101" pitchFamily="49" charset="-122"/>
                </a:rPr>
                <a:t>2</a:t>
              </a:r>
              <a:r>
                <a:rPr lang="zh-CN" altLang="en-US" sz="2000" b="1" dirty="0">
                  <a:solidFill>
                    <a:srgbClr val="FFFFFF"/>
                  </a:solidFill>
                  <a:latin typeface="黑体" panose="02010609060101010101" pitchFamily="49" charset="-122"/>
                  <a:ea typeface="黑体" panose="02010609060101010101" pitchFamily="49" charset="-122"/>
                </a:rPr>
                <a:t>疗程后，患者皮肤红疹部分消退，身体发痒好转，夜间入睡渐入正常。</a:t>
              </a:r>
            </a:p>
            <a:p>
              <a:pPr algn="just"/>
              <a:r>
                <a:rPr lang="zh-CN" altLang="en-US" sz="2000" b="1" dirty="0">
                  <a:solidFill>
                    <a:srgbClr val="FFFFFF"/>
                  </a:solidFill>
                  <a:latin typeface="黑体" panose="02010609060101010101" pitchFamily="49" charset="-122"/>
                  <a:ea typeface="黑体" panose="02010609060101010101" pitchFamily="49" charset="-122"/>
                </a:rPr>
                <a:t>Diagnosis: western medicine diagnosis: hair red pityriasis</a:t>
              </a:r>
            </a:p>
            <a:p>
              <a:pPr algn="just"/>
              <a:r>
                <a:rPr lang="zh-CN" altLang="en-US" sz="2000" b="1" dirty="0">
                  <a:solidFill>
                    <a:srgbClr val="FFFFFF"/>
                  </a:solidFill>
                  <a:latin typeface="黑体" panose="02010609060101010101" pitchFamily="49" charset="-122"/>
                  <a:ea typeface="黑体" panose="02010609060101010101" pitchFamily="49" charset="-122"/>
                </a:rPr>
                <a:t>TCM diagnosis: rashes - weakness of spleen and stomach (skin failure)</a:t>
              </a:r>
            </a:p>
            <a:p>
              <a:pPr algn="just"/>
              <a:r>
                <a:rPr lang="zh-CN" altLang="en-US" sz="2000" b="1" dirty="0">
                  <a:solidFill>
                    <a:srgbClr val="FFFFFF"/>
                  </a:solidFill>
                  <a:latin typeface="黑体" panose="02010609060101010101" pitchFamily="49" charset="-122"/>
                  <a:ea typeface="黑体" panose="02010609060101010101" pitchFamily="49" charset="-122"/>
                </a:rPr>
                <a:t>Treatment plan: 1. Acupuncture treatment, once a day, 7 times a course of treatment, acupoints selected as follows:</a:t>
              </a:r>
            </a:p>
            <a:p>
              <a:pPr algn="just"/>
              <a:r>
                <a:rPr lang="zh-CN" altLang="en-US" sz="2000" b="1" dirty="0">
                  <a:solidFill>
                    <a:srgbClr val="FFFFFF"/>
                  </a:solidFill>
                  <a:latin typeface="黑体" panose="02010609060101010101" pitchFamily="49" charset="-122"/>
                  <a:ea typeface="黑体" panose="02010609060101010101" pitchFamily="49" charset="-122"/>
                </a:rPr>
                <a:t>Acupoint</a:t>
              </a:r>
              <a:r>
                <a:rPr lang="en-US" altLang="zh-CN" sz="2000" b="1" dirty="0">
                  <a:solidFill>
                    <a:srgbClr val="FFFFFF"/>
                  </a:solidFill>
                  <a:latin typeface="黑体" panose="02010609060101010101" pitchFamily="49" charset="-122"/>
                  <a:ea typeface="黑体" panose="02010609060101010101" pitchFamily="49" charset="-122"/>
                </a:rPr>
                <a:t>s</a:t>
              </a:r>
              <a:r>
                <a:rPr lang="zh-CN" altLang="en-US" sz="2000" b="1" dirty="0">
                  <a:solidFill>
                    <a:srgbClr val="FFFFFF"/>
                  </a:solidFill>
                  <a:latin typeface="黑体" panose="02010609060101010101" pitchFamily="49" charset="-122"/>
                  <a:ea typeface="黑体" panose="02010609060101010101" pitchFamily="49" charset="-122"/>
                </a:rPr>
                <a:t> selection: the patient was placed in supine position, with local focus as the center, and acupuncture was performed along the outer edge of acne.</a:t>
              </a:r>
            </a:p>
            <a:p>
              <a:pPr algn="just"/>
              <a:r>
                <a:rPr lang="zh-CN" altLang="en-US" sz="2000" b="1" dirty="0">
                  <a:solidFill>
                    <a:srgbClr val="FFFFFF"/>
                  </a:solidFill>
                  <a:latin typeface="黑体" panose="02010609060101010101" pitchFamily="49" charset="-122"/>
                  <a:ea typeface="黑体" panose="02010609060101010101" pitchFamily="49" charset="-122"/>
                </a:rPr>
                <a:t>After 2 courses of treatment, the rash on the patient's skin partially subsided, the itching in the body improved, and sleep at night gradually returned to normal.</a:t>
              </a:r>
            </a:p>
          </p:txBody>
        </p:sp>
      </p:grpSp>
      <p:sp>
        <p:nvSpPr>
          <p:cNvPr id="2" name="文本框 1"/>
          <p:cNvSpPr txBox="1"/>
          <p:nvPr/>
        </p:nvSpPr>
        <p:spPr>
          <a:xfrm>
            <a:off x="768985" y="1150620"/>
            <a:ext cx="1649095" cy="368300"/>
          </a:xfrm>
          <a:prstGeom prst="rect">
            <a:avLst/>
          </a:prstGeom>
          <a:noFill/>
        </p:spPr>
        <p:txBody>
          <a:bodyPr wrap="none" rtlCol="0">
            <a:spAutoFit/>
          </a:bodyPr>
          <a:lstStyle/>
          <a:p>
            <a:r>
              <a:rPr lang="zh-CN" altLang="en-US" dirty="0">
                <a:solidFill>
                  <a:srgbClr val="006EA3"/>
                </a:solidFill>
                <a:latin typeface="微软雅黑" panose="020B0503020204020204" charset="-122"/>
                <a:sym typeface="+mn-ea"/>
              </a:rPr>
              <a:t>Case </a:t>
            </a:r>
            <a:r>
              <a:rPr lang="en-US" altLang="zh-CN" dirty="0">
                <a:solidFill>
                  <a:srgbClr val="006EA3"/>
                </a:solidFill>
                <a:latin typeface="微软雅黑" panose="020B0503020204020204" charset="-122"/>
                <a:sym typeface="+mn-ea"/>
              </a:rPr>
              <a:t>A</a:t>
            </a:r>
            <a:r>
              <a:rPr lang="zh-CN" altLang="en-US" dirty="0">
                <a:solidFill>
                  <a:srgbClr val="006EA3"/>
                </a:solidFill>
                <a:latin typeface="微软雅黑" panose="020B0503020204020204" charset="-122"/>
                <a:sym typeface="+mn-ea"/>
              </a:rPr>
              <a:t>nalysis</a:t>
            </a:r>
            <a:endParaRPr lang="zh-CN" altLang="en-US">
              <a:solidFill>
                <a:srgbClr val="000000"/>
              </a:solidFill>
            </a:endParaRPr>
          </a:p>
        </p:txBody>
      </p:sp>
    </p:spTree>
    <p:extLst>
      <p:ext uri="{BB962C8B-B14F-4D97-AF65-F5344CB8AC3E}">
        <p14:creationId xmlns:p14="http://schemas.microsoft.com/office/powerpoint/2010/main" val="163785378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p:nvPr/>
        </p:nvSpPr>
        <p:spPr>
          <a:xfrm>
            <a:off x="0" y="3330575"/>
            <a:ext cx="4029075" cy="111125"/>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矩形 4"/>
          <p:cNvSpPr/>
          <p:nvPr/>
        </p:nvSpPr>
        <p:spPr>
          <a:xfrm>
            <a:off x="3819525" y="3570288"/>
            <a:ext cx="8372475" cy="153987"/>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8" name="平行四边形 5"/>
          <p:cNvSpPr/>
          <p:nvPr/>
        </p:nvSpPr>
        <p:spPr>
          <a:xfrm>
            <a:off x="2608263" y="2625725"/>
            <a:ext cx="2032000" cy="164782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9" name="等腰三角形 6"/>
          <p:cNvSpPr/>
          <p:nvPr/>
        </p:nvSpPr>
        <p:spPr>
          <a:xfrm rot="10800000">
            <a:off x="2127250" y="3330575"/>
            <a:ext cx="990600" cy="94297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90" name="文本框 7"/>
          <p:cNvSpPr/>
          <p:nvPr/>
        </p:nvSpPr>
        <p:spPr>
          <a:xfrm>
            <a:off x="2305050" y="2428875"/>
            <a:ext cx="630238" cy="1014413"/>
          </a:xfrm>
          <a:prstGeom prst="rect">
            <a:avLst/>
          </a:prstGeom>
          <a:noFill/>
          <a:ln w="9525">
            <a:noFill/>
          </a:ln>
        </p:spPr>
        <p:txBody>
          <a:bodyPr wrap="none">
            <a:spAutoFit/>
          </a:bodyPr>
          <a:lstStyle/>
          <a:p>
            <a:r>
              <a:rPr lang="en-US" altLang="zh-CN" sz="6000" dirty="0">
                <a:solidFill>
                  <a:srgbClr val="006EA3"/>
                </a:solidFill>
                <a:latin typeface="微软雅黑" panose="020B0503020204020204" charset="-122"/>
                <a:sym typeface="微软雅黑" panose="020B0503020204020204" charset="-122"/>
              </a:rPr>
              <a:t>3</a:t>
            </a:r>
          </a:p>
        </p:txBody>
      </p:sp>
      <p:sp>
        <p:nvSpPr>
          <p:cNvPr id="2" name="文本框 8"/>
          <p:cNvSpPr/>
          <p:nvPr/>
        </p:nvSpPr>
        <p:spPr>
          <a:xfrm>
            <a:off x="4927600" y="2695575"/>
            <a:ext cx="5360988" cy="830997"/>
          </a:xfrm>
          <a:prstGeom prst="rect">
            <a:avLst/>
          </a:prstGeom>
          <a:noFill/>
          <a:ln w="9525">
            <a:noFill/>
          </a:ln>
        </p:spPr>
        <p:txBody>
          <a:bodyPr>
            <a:spAutoFit/>
            <a:scene3d>
              <a:camera prst="orthographicFront"/>
              <a:lightRig rig="soft" dir="t">
                <a:rot lat="0" lon="0" rev="15600000"/>
              </a:lightRig>
            </a:scene3d>
            <a:sp3d extrusionH="57150" prstMaterial="softEdge">
              <a:bevelT w="25400" h="38100"/>
            </a:sp3d>
          </a:bodyPr>
          <a:lstStyle/>
          <a:p>
            <a:r>
              <a:rPr lang="zh-CN" altLang="en-US" sz="4800" dirty="0">
                <a:solidFill>
                  <a:srgbClr val="006EA3"/>
                </a:solidFill>
                <a:latin typeface="微软雅黑" panose="020B0503020204020204" charset="-122"/>
                <a:sym typeface="微软雅黑" panose="020B0503020204020204" charset="-122"/>
              </a:rPr>
              <a:t>补虚化瘀针法</a:t>
            </a:r>
          </a:p>
        </p:txBody>
      </p:sp>
      <p:pic>
        <p:nvPicPr>
          <p:cNvPr id="3" name="图片 2" descr="针灸学会"/>
          <p:cNvPicPr>
            <a:picLocks noChangeAspect="1"/>
          </p:cNvPicPr>
          <p:nvPr/>
        </p:nvPicPr>
        <p:blipFill>
          <a:blip r:embed="rId2" cstate="print"/>
          <a:stretch>
            <a:fillRect/>
          </a:stretch>
        </p:blipFill>
        <p:spPr>
          <a:xfrm>
            <a:off x="38100" y="34925"/>
            <a:ext cx="1233170" cy="1233170"/>
          </a:xfrm>
          <a:prstGeom prst="rect">
            <a:avLst/>
          </a:prstGeom>
        </p:spPr>
      </p:pic>
      <p:sp>
        <p:nvSpPr>
          <p:cNvPr id="4" name="文本框 3"/>
          <p:cNvSpPr txBox="1"/>
          <p:nvPr/>
        </p:nvSpPr>
        <p:spPr>
          <a:xfrm>
            <a:off x="5029199" y="3905250"/>
            <a:ext cx="6521571" cy="954107"/>
          </a:xfrm>
          <a:prstGeom prst="rect">
            <a:avLst/>
          </a:prstGeom>
          <a:noFill/>
        </p:spPr>
        <p:txBody>
          <a:bodyPr wrap="square" rtlCol="0">
            <a:spAutoFit/>
          </a:bodyPr>
          <a:lstStyle/>
          <a:p>
            <a:r>
              <a:rPr lang="zh-CN" altLang="en-US" sz="2800" dirty="0">
                <a:solidFill>
                  <a:schemeClr val="accent1">
                    <a:lumMod val="75000"/>
                  </a:schemeClr>
                </a:solidFill>
              </a:rPr>
              <a:t>Acupuncture for tonifying deficiency and removing stasis</a:t>
            </a:r>
          </a:p>
        </p:txBody>
      </p:sp>
    </p:spTree>
    <p:extLst>
      <p:ext uri="{BB962C8B-B14F-4D97-AF65-F5344CB8AC3E}">
        <p14:creationId xmlns:p14="http://schemas.microsoft.com/office/powerpoint/2010/main" val="337628808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p:nvPr/>
        </p:nvSpPr>
        <p:spPr>
          <a:xfrm>
            <a:off x="0" y="3330575"/>
            <a:ext cx="4029075" cy="111125"/>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矩形 4"/>
          <p:cNvSpPr/>
          <p:nvPr/>
        </p:nvSpPr>
        <p:spPr>
          <a:xfrm>
            <a:off x="3819525" y="3570288"/>
            <a:ext cx="8372475" cy="153987"/>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8" name="平行四边形 5"/>
          <p:cNvSpPr/>
          <p:nvPr/>
        </p:nvSpPr>
        <p:spPr>
          <a:xfrm>
            <a:off x="2608263" y="2625725"/>
            <a:ext cx="2032000" cy="164782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9" name="等腰三角形 6"/>
          <p:cNvSpPr/>
          <p:nvPr/>
        </p:nvSpPr>
        <p:spPr>
          <a:xfrm rot="10800000">
            <a:off x="2127250" y="3330575"/>
            <a:ext cx="990600" cy="94297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 name="文本框 8"/>
          <p:cNvSpPr/>
          <p:nvPr/>
        </p:nvSpPr>
        <p:spPr>
          <a:xfrm>
            <a:off x="4927600" y="2695575"/>
            <a:ext cx="6031230" cy="1568450"/>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lstStyle/>
          <a:p>
            <a:pPr fontAlgn="base">
              <a:spcBef>
                <a:spcPct val="0"/>
              </a:spcBef>
              <a:spcAft>
                <a:spcPct val="0"/>
              </a:spcAft>
              <a:defRPr/>
            </a:pPr>
            <a:r>
              <a:rPr lang="zh-CN" altLang="en-US" sz="4800" noProof="1">
                <a:solidFill>
                  <a:srgbClr val="006EA3"/>
                </a:solidFill>
                <a:latin typeface="微软雅黑" panose="020B0503020204020204" charset="-122"/>
                <a:sym typeface="+mn-ea"/>
              </a:rPr>
              <a:t>理论来源</a:t>
            </a:r>
            <a:endParaRPr lang="zh-CN" altLang="en-US" sz="4800">
              <a:solidFill>
                <a:srgbClr val="000000"/>
              </a:solidFill>
            </a:endParaRPr>
          </a:p>
          <a:p>
            <a:pPr fontAlgn="base">
              <a:spcBef>
                <a:spcPct val="0"/>
              </a:spcBef>
              <a:spcAft>
                <a:spcPct val="0"/>
              </a:spcAft>
              <a:defRPr/>
            </a:pPr>
            <a:endParaRPr lang="zh-CN" altLang="en-US" sz="4800" noProof="1">
              <a:solidFill>
                <a:srgbClr val="006EA3"/>
              </a:solidFill>
              <a:latin typeface="微软雅黑" panose="020B0503020204020204" charset="-122"/>
              <a:sym typeface="+mn-ea"/>
            </a:endParaRPr>
          </a:p>
        </p:txBody>
      </p:sp>
      <p:sp>
        <p:nvSpPr>
          <p:cNvPr id="4" name="文本框 3"/>
          <p:cNvSpPr txBox="1"/>
          <p:nvPr/>
        </p:nvSpPr>
        <p:spPr>
          <a:xfrm>
            <a:off x="4791075" y="3751580"/>
            <a:ext cx="3495040" cy="521970"/>
          </a:xfrm>
          <a:prstGeom prst="rect">
            <a:avLst/>
          </a:prstGeom>
          <a:noFill/>
        </p:spPr>
        <p:txBody>
          <a:bodyPr wrap="none" rtlCol="0">
            <a:spAutoFit/>
          </a:bodyPr>
          <a:lstStyle/>
          <a:p>
            <a:r>
              <a:rPr lang="en-US" altLang="zh-CN" sz="2800" dirty="0">
                <a:solidFill>
                  <a:srgbClr val="006EA3"/>
                </a:solidFill>
                <a:latin typeface="微软雅黑" panose="020B0503020204020204" charset="-122"/>
                <a:sym typeface="微软雅黑" panose="020B0503020204020204" charset="-122"/>
              </a:rPr>
              <a:t>Theoretical Sources</a:t>
            </a:r>
            <a:endParaRPr lang="zh-CN" altLang="en-US" sz="2800">
              <a:solidFill>
                <a:srgbClr val="000000"/>
              </a:solidFill>
            </a:endParaRPr>
          </a:p>
        </p:txBody>
      </p:sp>
    </p:spTree>
    <p:extLst>
      <p:ext uri="{BB962C8B-B14F-4D97-AF65-F5344CB8AC3E}">
        <p14:creationId xmlns:p14="http://schemas.microsoft.com/office/powerpoint/2010/main" val="409073465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17415" name="文本框 6"/>
          <p:cNvSpPr txBox="1"/>
          <p:nvPr/>
        </p:nvSpPr>
        <p:spPr>
          <a:xfrm>
            <a:off x="644525" y="2051733"/>
            <a:ext cx="4677973" cy="3894208"/>
          </a:xfrm>
          <a:prstGeom prst="rect">
            <a:avLst/>
          </a:prstGeom>
          <a:noFill/>
          <a:ln w="9525">
            <a:noFill/>
          </a:ln>
        </p:spPr>
        <p:txBody>
          <a:bodyPr wrap="square">
            <a:spAutoFit/>
          </a:bodyPr>
          <a:lstStyle/>
          <a:p>
            <a:pPr indent="812800" algn="just">
              <a:lnSpc>
                <a:spcPct val="150000"/>
              </a:lnSpc>
            </a:pP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素问</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至真要大论</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所言：“谨守其机，各司其属，有者求之，无者求之，盛者责之，虚者责之，必先五脏。疏其血气，令其调达，而致平和，此之调也。”</a:t>
            </a:r>
          </a:p>
        </p:txBody>
      </p:sp>
      <p:sp>
        <p:nvSpPr>
          <p:cNvPr id="7" name="文本框 6"/>
          <p:cNvSpPr txBox="1"/>
          <p:nvPr/>
        </p:nvSpPr>
        <p:spPr>
          <a:xfrm>
            <a:off x="644525" y="1094740"/>
            <a:ext cx="2445385"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
        <p:nvSpPr>
          <p:cNvPr id="5" name="文本框 4"/>
          <p:cNvSpPr txBox="1"/>
          <p:nvPr/>
        </p:nvSpPr>
        <p:spPr>
          <a:xfrm>
            <a:off x="5822830" y="2051733"/>
            <a:ext cx="5960853" cy="4192943"/>
          </a:xfrm>
          <a:prstGeom prst="rect">
            <a:avLst/>
          </a:prstGeom>
          <a:noFill/>
        </p:spPr>
        <p:txBody>
          <a:bodyPr wrap="square" rtlCol="0">
            <a:spAutoFit/>
          </a:bodyPr>
          <a:lstStyle/>
          <a:p>
            <a:pPr algn="just">
              <a:lnSpc>
                <a:spcPct val="150000"/>
              </a:lnSpc>
            </a:pPr>
            <a:r>
              <a:rPr lang="en-US" altLang="zh-CN" sz="20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As stated in Plain </a:t>
            </a:r>
            <a:r>
              <a:rPr lang="en-US" altLang="zh-CN" sz="20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Questions·Great</a:t>
            </a:r>
            <a:r>
              <a:rPr lang="en-US" altLang="zh-CN" sz="20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Theory on Crucial Principles : "keep the opportunity, each department and its subordinate department, and those who ask for it, those who don't ask for it, those who are rich are responsible for it, and those who are empty are responsible for it, they must first have five internal organs. It's also a way to release their blood and make them reach a peaceful level. "</a:t>
            </a:r>
            <a:endParaRPr lang="zh-CN" altLang="en-US" sz="20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endParaRPr>
          </a:p>
        </p:txBody>
      </p:sp>
    </p:spTree>
    <p:extLst>
      <p:ext uri="{BB962C8B-B14F-4D97-AF65-F5344CB8AC3E}">
        <p14:creationId xmlns:p14="http://schemas.microsoft.com/office/powerpoint/2010/main" val="356252405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2535" name="文本框 6"/>
          <p:cNvSpPr txBox="1"/>
          <p:nvPr/>
        </p:nvSpPr>
        <p:spPr>
          <a:xfrm>
            <a:off x="618981" y="1781250"/>
            <a:ext cx="4496483" cy="4540538"/>
          </a:xfrm>
          <a:prstGeom prst="rect">
            <a:avLst/>
          </a:prstGeom>
          <a:noFill/>
          <a:ln w="9525">
            <a:noFill/>
          </a:ln>
        </p:spPr>
        <p:txBody>
          <a:bodyPr wrap="square">
            <a:spAutoFit/>
          </a:bodyPr>
          <a:lstStyle/>
          <a:p>
            <a:pPr indent="457200" algn="just" eaLnBrk="0" hangingPunct="0">
              <a:lnSpc>
                <a:spcPct val="150000"/>
              </a:lnSpc>
            </a:pPr>
            <a:r>
              <a:rPr lang="zh-CN" altLang="en-US" sz="2800" dirty="0">
                <a:solidFill>
                  <a:srgbClr val="477DEA"/>
                </a:solidFill>
                <a:latin typeface="微软雅黑" panose="020B0503020204020204" charset="-122"/>
                <a:sym typeface="黑体" panose="02010609060101010101" pitchFamily="49" charset="-122"/>
              </a:rPr>
              <a:t>骨质疏松症在中医中属</a:t>
            </a:r>
            <a:r>
              <a:rPr lang="zh-CN" altLang="en-US" sz="2800" dirty="0">
                <a:solidFill>
                  <a:srgbClr val="FF0000"/>
                </a:solidFill>
                <a:latin typeface="微软雅黑" panose="020B0503020204020204" charset="-122"/>
                <a:sym typeface="黑体" panose="02010609060101010101" pitchFamily="49" charset="-122"/>
              </a:rPr>
              <a:t>“骨痹”“骨痿”</a:t>
            </a:r>
            <a:r>
              <a:rPr lang="zh-CN" altLang="en-US" sz="2800" dirty="0">
                <a:solidFill>
                  <a:srgbClr val="477DEA"/>
                </a:solidFill>
                <a:latin typeface="微软雅黑" panose="020B0503020204020204" charset="-122"/>
                <a:sym typeface="黑体" panose="02010609060101010101" pitchFamily="49" charset="-122"/>
              </a:rPr>
              <a:t>等范畴</a:t>
            </a:r>
            <a:r>
              <a:rPr lang="en-US" altLang="zh-CN" sz="2800" dirty="0">
                <a:solidFill>
                  <a:srgbClr val="477DEA"/>
                </a:solidFill>
                <a:latin typeface="微软雅黑" panose="020B0503020204020204" charset="-122"/>
                <a:sym typeface="黑体" panose="02010609060101010101" pitchFamily="49" charset="-122"/>
              </a:rPr>
              <a:t>,</a:t>
            </a:r>
            <a:r>
              <a:rPr lang="zh-CN" altLang="en-US" sz="2800" dirty="0">
                <a:solidFill>
                  <a:srgbClr val="477DEA"/>
                </a:solidFill>
                <a:latin typeface="微软雅黑" panose="020B0503020204020204" charset="-122"/>
                <a:sym typeface="黑体" panose="02010609060101010101" pitchFamily="49" charset="-122"/>
              </a:rPr>
              <a:t>其病位在骨</a:t>
            </a:r>
            <a:r>
              <a:rPr lang="en-US" altLang="zh-CN" sz="2800" dirty="0">
                <a:solidFill>
                  <a:srgbClr val="477DEA"/>
                </a:solidFill>
                <a:latin typeface="微软雅黑" panose="020B0503020204020204" charset="-122"/>
                <a:sym typeface="黑体" panose="02010609060101010101" pitchFamily="49" charset="-122"/>
              </a:rPr>
              <a:t>,</a:t>
            </a:r>
            <a:r>
              <a:rPr lang="zh-CN" altLang="en-US" sz="2800" dirty="0">
                <a:solidFill>
                  <a:srgbClr val="477DEA"/>
                </a:solidFill>
                <a:latin typeface="微软雅黑" panose="020B0503020204020204" charset="-122"/>
                <a:sym typeface="黑体" panose="02010609060101010101" pitchFamily="49" charset="-122"/>
              </a:rPr>
              <a:t>病因病机为肾虚髓减、脾虚不荣等</a:t>
            </a:r>
            <a:r>
              <a:rPr lang="en-US" altLang="zh-CN" sz="2800" dirty="0">
                <a:solidFill>
                  <a:srgbClr val="477DEA"/>
                </a:solidFill>
                <a:latin typeface="微软雅黑" panose="020B0503020204020204" charset="-122"/>
                <a:sym typeface="黑体" panose="02010609060101010101" pitchFamily="49" charset="-122"/>
              </a:rPr>
              <a:t>,</a:t>
            </a:r>
            <a:r>
              <a:rPr lang="zh-CN" altLang="en-US" sz="2800" dirty="0">
                <a:solidFill>
                  <a:srgbClr val="477DEA"/>
                </a:solidFill>
                <a:latin typeface="微软雅黑" panose="020B0503020204020204" charset="-122"/>
                <a:sym typeface="黑体" panose="02010609060101010101" pitchFamily="49" charset="-122"/>
              </a:rPr>
              <a:t>主要涉及脾、肾。治疗上当以补肾、健脾为主要原则</a:t>
            </a:r>
            <a:r>
              <a:rPr lang="en-US" altLang="zh-CN" sz="2800" dirty="0">
                <a:solidFill>
                  <a:srgbClr val="477DEA"/>
                </a:solidFill>
                <a:latin typeface="微软雅黑" panose="020B0503020204020204" charset="-122"/>
                <a:sym typeface="黑体" panose="02010609060101010101" pitchFamily="49" charset="-122"/>
              </a:rPr>
              <a:t>, </a:t>
            </a:r>
            <a:r>
              <a:rPr lang="zh-CN" altLang="en-US" sz="2800" dirty="0">
                <a:solidFill>
                  <a:srgbClr val="477DEA"/>
                </a:solidFill>
                <a:latin typeface="微软雅黑" panose="020B0503020204020204" charset="-122"/>
                <a:sym typeface="黑体" panose="02010609060101010101" pitchFamily="49" charset="-122"/>
              </a:rPr>
              <a:t>以达到防治骨质疏松症的目的。</a:t>
            </a:r>
          </a:p>
        </p:txBody>
      </p:sp>
      <p:sp>
        <p:nvSpPr>
          <p:cNvPr id="4" name="文本框 3"/>
          <p:cNvSpPr txBox="1"/>
          <p:nvPr/>
        </p:nvSpPr>
        <p:spPr>
          <a:xfrm>
            <a:off x="634365" y="1094740"/>
            <a:ext cx="232791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
        <p:nvSpPr>
          <p:cNvPr id="5" name="文本框 4"/>
          <p:cNvSpPr txBox="1"/>
          <p:nvPr/>
        </p:nvSpPr>
        <p:spPr>
          <a:xfrm>
            <a:off x="5555411" y="1781250"/>
            <a:ext cx="6193766" cy="4192943"/>
          </a:xfrm>
          <a:prstGeom prst="rect">
            <a:avLst/>
          </a:prstGeom>
          <a:noFill/>
        </p:spPr>
        <p:txBody>
          <a:bodyPr wrap="square" rtlCol="0">
            <a:spAutoFit/>
          </a:bodyPr>
          <a:lstStyle/>
          <a:p>
            <a:pPr algn="just">
              <a:lnSpc>
                <a:spcPct val="150000"/>
              </a:lnSpc>
            </a:pPr>
            <a:r>
              <a:rPr lang="en-US" altLang="zh-CN" sz="20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Osteoporosis in traditional Chinese medicine belongs to the category of "bone bi-disease" and "atrophic debility of bones", there positions are in bone, etiology and pathogenesis for kidney deficiency marrow reduction, spleen deficiency and so on, mainly involving spleen, kidney. In order to prevent and cure osteoporosis, </a:t>
            </a:r>
            <a:r>
              <a:rPr lang="en-US" altLang="zh-CN" sz="20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tonifying</a:t>
            </a:r>
            <a:r>
              <a:rPr lang="en-US" altLang="zh-CN" sz="20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kidney and invigorating spleen are the main principles of treatment.</a:t>
            </a:r>
          </a:p>
        </p:txBody>
      </p:sp>
    </p:spTree>
    <p:extLst>
      <p:ext uri="{BB962C8B-B14F-4D97-AF65-F5344CB8AC3E}">
        <p14:creationId xmlns:p14="http://schemas.microsoft.com/office/powerpoint/2010/main" val="109620290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2534" name="文本框 5"/>
          <p:cNvSpPr txBox="1"/>
          <p:nvPr/>
        </p:nvSpPr>
        <p:spPr>
          <a:xfrm>
            <a:off x="786646" y="1912620"/>
            <a:ext cx="800219" cy="4060190"/>
          </a:xfrm>
          <a:prstGeom prst="rect">
            <a:avLst/>
          </a:prstGeom>
          <a:noFill/>
          <a:ln w="9525">
            <a:noFill/>
          </a:ln>
        </p:spPr>
        <p:txBody>
          <a:bodyPr vert="eaVert" wrap="square">
            <a:spAutoFit/>
          </a:bodyPr>
          <a:lstStyle/>
          <a:p>
            <a:r>
              <a:rPr lang="zh-CN" altLang="en-US" sz="4000" b="1" dirty="0">
                <a:solidFill>
                  <a:srgbClr val="477DEA"/>
                </a:solidFill>
              </a:rPr>
              <a:t>症状</a:t>
            </a:r>
          </a:p>
        </p:txBody>
      </p:sp>
      <p:sp>
        <p:nvSpPr>
          <p:cNvPr id="22535" name="文本框 6"/>
          <p:cNvSpPr txBox="1"/>
          <p:nvPr/>
        </p:nvSpPr>
        <p:spPr>
          <a:xfrm>
            <a:off x="1586866" y="1462723"/>
            <a:ext cx="4097942" cy="4524315"/>
          </a:xfrm>
          <a:prstGeom prst="rect">
            <a:avLst/>
          </a:prstGeom>
          <a:noFill/>
          <a:ln w="9525">
            <a:noFill/>
          </a:ln>
        </p:spPr>
        <p:txBody>
          <a:bodyPr wrap="square">
            <a:spAutoFit/>
          </a:bodyPr>
          <a:lstStyle/>
          <a:p>
            <a:pPr indent="457200" algn="just" eaLnBrk="0" hangingPunct="0">
              <a:lnSpc>
                <a:spcPct val="150000"/>
              </a:lnSpc>
            </a:pPr>
            <a:r>
              <a:rPr lang="zh-CN" altLang="en-US" sz="2400" dirty="0">
                <a:solidFill>
                  <a:srgbClr val="477DEA"/>
                </a:solidFill>
                <a:latin typeface="微软雅黑" panose="020B0503020204020204" charset="-122"/>
                <a:sym typeface="黑体" panose="02010609060101010101" pitchFamily="49" charset="-122"/>
              </a:rPr>
              <a:t>骨质疏松症初期通常没有明显的临床表现</a:t>
            </a:r>
            <a:r>
              <a:rPr lang="en-US" altLang="zh-CN" sz="2400" dirty="0">
                <a:solidFill>
                  <a:srgbClr val="477DEA"/>
                </a:solidFill>
                <a:latin typeface="微软雅黑" panose="020B0503020204020204" charset="-122"/>
                <a:sym typeface="黑体" panose="02010609060101010101" pitchFamily="49" charset="-122"/>
              </a:rPr>
              <a:t>, </a:t>
            </a:r>
            <a:r>
              <a:rPr lang="zh-CN" altLang="en-US" sz="2400" dirty="0">
                <a:solidFill>
                  <a:srgbClr val="477DEA"/>
                </a:solidFill>
                <a:latin typeface="微软雅黑" panose="020B0503020204020204" charset="-122"/>
                <a:sym typeface="黑体" panose="02010609060101010101" pitchFamily="49" charset="-122"/>
              </a:rPr>
              <a:t>因而被称为</a:t>
            </a:r>
            <a:r>
              <a:rPr lang="zh-CN" altLang="en-US" sz="2400" dirty="0">
                <a:solidFill>
                  <a:srgbClr val="FF0000"/>
                </a:solidFill>
                <a:latin typeface="微软雅黑" panose="020B0503020204020204" charset="-122"/>
                <a:sym typeface="黑体" panose="02010609060101010101" pitchFamily="49" charset="-122"/>
              </a:rPr>
              <a:t>“寂静的疾病”</a:t>
            </a:r>
            <a:r>
              <a:rPr lang="zh-CN" altLang="en-US" sz="2400" dirty="0">
                <a:solidFill>
                  <a:srgbClr val="477DEA"/>
                </a:solidFill>
                <a:latin typeface="微软雅黑" panose="020B0503020204020204" charset="-122"/>
                <a:sym typeface="黑体" panose="02010609060101010101" pitchFamily="49" charset="-122"/>
              </a:rPr>
              <a:t>或</a:t>
            </a:r>
            <a:r>
              <a:rPr lang="zh-CN" altLang="en-US" sz="2400" dirty="0">
                <a:solidFill>
                  <a:srgbClr val="FF0000"/>
                </a:solidFill>
                <a:latin typeface="微软雅黑" panose="020B0503020204020204" charset="-122"/>
                <a:sym typeface="黑体" panose="02010609060101010101" pitchFamily="49" charset="-122"/>
              </a:rPr>
              <a:t>“静悄悄的流行病”</a:t>
            </a:r>
            <a:r>
              <a:rPr lang="zh-CN" altLang="en-US" sz="2400" dirty="0">
                <a:solidFill>
                  <a:srgbClr val="477DEA"/>
                </a:solidFill>
                <a:latin typeface="微软雅黑" panose="020B0503020204020204" charset="-122"/>
                <a:sym typeface="黑体" panose="02010609060101010101" pitchFamily="49" charset="-122"/>
              </a:rPr>
              <a:t>。但随着病情进展</a:t>
            </a:r>
            <a:r>
              <a:rPr lang="en-US" altLang="zh-CN" sz="2400" dirty="0">
                <a:solidFill>
                  <a:srgbClr val="477DEA"/>
                </a:solidFill>
                <a:latin typeface="微软雅黑" panose="020B0503020204020204" charset="-122"/>
                <a:sym typeface="黑体" panose="02010609060101010101" pitchFamily="49" charset="-122"/>
              </a:rPr>
              <a:t>, </a:t>
            </a:r>
            <a:r>
              <a:rPr lang="zh-CN" altLang="en-US" sz="2400" dirty="0">
                <a:solidFill>
                  <a:srgbClr val="477DEA"/>
                </a:solidFill>
                <a:latin typeface="微软雅黑" panose="020B0503020204020204" charset="-122"/>
                <a:sym typeface="黑体" panose="02010609060101010101" pitchFamily="49" charset="-122"/>
              </a:rPr>
              <a:t>骨量不断丢失</a:t>
            </a:r>
            <a:r>
              <a:rPr lang="en-US" altLang="zh-CN" sz="2400" dirty="0">
                <a:solidFill>
                  <a:srgbClr val="477DEA"/>
                </a:solidFill>
                <a:latin typeface="微软雅黑" panose="020B0503020204020204" charset="-122"/>
                <a:sym typeface="黑体" panose="02010609060101010101" pitchFamily="49" charset="-122"/>
              </a:rPr>
              <a:t>, </a:t>
            </a:r>
            <a:r>
              <a:rPr lang="zh-CN" altLang="en-US" sz="2400" dirty="0">
                <a:solidFill>
                  <a:srgbClr val="477DEA"/>
                </a:solidFill>
                <a:latin typeface="微软雅黑" panose="020B0503020204020204" charset="-122"/>
                <a:sym typeface="黑体" panose="02010609060101010101" pitchFamily="49" charset="-122"/>
              </a:rPr>
              <a:t>骨微结构破坏</a:t>
            </a:r>
            <a:r>
              <a:rPr lang="en-US" altLang="zh-CN" sz="2400" dirty="0">
                <a:solidFill>
                  <a:srgbClr val="477DEA"/>
                </a:solidFill>
                <a:latin typeface="微软雅黑" panose="020B0503020204020204" charset="-122"/>
                <a:sym typeface="黑体" panose="02010609060101010101" pitchFamily="49" charset="-122"/>
              </a:rPr>
              <a:t>, </a:t>
            </a:r>
            <a:r>
              <a:rPr lang="zh-CN" altLang="en-US" sz="2400" dirty="0">
                <a:solidFill>
                  <a:srgbClr val="477DEA"/>
                </a:solidFill>
                <a:latin typeface="微软雅黑" panose="020B0503020204020204" charset="-122"/>
                <a:sym typeface="黑体" panose="02010609060101010101" pitchFamily="49" charset="-122"/>
              </a:rPr>
              <a:t>患者会出现骨痛</a:t>
            </a:r>
            <a:r>
              <a:rPr lang="en-US" altLang="zh-CN" sz="2400" dirty="0">
                <a:solidFill>
                  <a:srgbClr val="477DEA"/>
                </a:solidFill>
                <a:latin typeface="微软雅黑" panose="020B0503020204020204" charset="-122"/>
                <a:sym typeface="黑体" panose="02010609060101010101" pitchFamily="49" charset="-122"/>
              </a:rPr>
              <a:t>, </a:t>
            </a:r>
            <a:r>
              <a:rPr lang="zh-CN" altLang="en-US" sz="2400" dirty="0">
                <a:solidFill>
                  <a:srgbClr val="477DEA"/>
                </a:solidFill>
                <a:latin typeface="微软雅黑" panose="020B0503020204020204" charset="-122"/>
                <a:sym typeface="黑体" panose="02010609060101010101" pitchFamily="49" charset="-122"/>
              </a:rPr>
              <a:t>脊柱变形</a:t>
            </a:r>
            <a:r>
              <a:rPr lang="en-US" altLang="zh-CN" sz="2400" dirty="0">
                <a:solidFill>
                  <a:srgbClr val="477DEA"/>
                </a:solidFill>
                <a:latin typeface="微软雅黑" panose="020B0503020204020204" charset="-122"/>
                <a:sym typeface="黑体" panose="02010609060101010101" pitchFamily="49" charset="-122"/>
              </a:rPr>
              <a:t>, </a:t>
            </a:r>
            <a:r>
              <a:rPr lang="zh-CN" altLang="en-US" sz="2400" dirty="0">
                <a:solidFill>
                  <a:srgbClr val="477DEA"/>
                </a:solidFill>
                <a:latin typeface="微软雅黑" panose="020B0503020204020204" charset="-122"/>
                <a:sym typeface="黑体" panose="02010609060101010101" pitchFamily="49" charset="-122"/>
              </a:rPr>
              <a:t>甚至发生骨质疏松性骨折等后果。</a:t>
            </a:r>
          </a:p>
        </p:txBody>
      </p:sp>
      <p:sp>
        <p:nvSpPr>
          <p:cNvPr id="4" name="文本框 3"/>
          <p:cNvSpPr txBox="1"/>
          <p:nvPr/>
        </p:nvSpPr>
        <p:spPr>
          <a:xfrm>
            <a:off x="634365" y="1094740"/>
            <a:ext cx="232791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
        <p:nvSpPr>
          <p:cNvPr id="5" name="文本框 4"/>
          <p:cNvSpPr txBox="1"/>
          <p:nvPr/>
        </p:nvSpPr>
        <p:spPr>
          <a:xfrm>
            <a:off x="6167886" y="1526875"/>
            <a:ext cx="5063706" cy="4192943"/>
          </a:xfrm>
          <a:prstGeom prst="rect">
            <a:avLst/>
          </a:prstGeom>
          <a:noFill/>
        </p:spPr>
        <p:txBody>
          <a:bodyPr wrap="square" rtlCol="0">
            <a:spAutoFit/>
          </a:bodyPr>
          <a:lstStyle/>
          <a:p>
            <a:pPr algn="just">
              <a:lnSpc>
                <a:spcPct val="150000"/>
              </a:lnSpc>
            </a:pPr>
            <a:r>
              <a:rPr lang="en-US" altLang="zh-CN" sz="20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Osteoporosis usually has no obvious clinical manifestations at the initial stage, so it is called "silent disease" or "silent epidemic". However, with the progress of the disease, bone loss and destruction of bone microstructure, patients will have bone pain, spine deformation, even osteoporosis fracture and other consequences.</a:t>
            </a:r>
          </a:p>
        </p:txBody>
      </p:sp>
    </p:spTree>
    <p:extLst>
      <p:ext uri="{BB962C8B-B14F-4D97-AF65-F5344CB8AC3E}">
        <p14:creationId xmlns:p14="http://schemas.microsoft.com/office/powerpoint/2010/main" val="245491154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17415" name="文本框 6"/>
          <p:cNvSpPr txBox="1"/>
          <p:nvPr/>
        </p:nvSpPr>
        <p:spPr>
          <a:xfrm>
            <a:off x="410115" y="1616076"/>
            <a:ext cx="4458209" cy="4832092"/>
          </a:xfrm>
          <a:prstGeom prst="rect">
            <a:avLst/>
          </a:prstGeom>
          <a:noFill/>
          <a:ln w="9525">
            <a:noFill/>
          </a:ln>
        </p:spPr>
        <p:txBody>
          <a:bodyPr wrap="square">
            <a:spAutoFit/>
          </a:bodyPr>
          <a:lstStyle/>
          <a:p>
            <a:pPr indent="812800" algn="just"/>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长白山通经调脏手法流派传人运用中医学辨证论治的思维方法，从</a:t>
            </a:r>
            <a:r>
              <a:rPr lang="zh-CN" altLang="en-US" sz="2800" dirty="0">
                <a:solidFill>
                  <a:srgbClr val="FF0000"/>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脏腑辨证、气血辨证、八纲辨证</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等多角度，指出了本病</a:t>
            </a:r>
            <a:r>
              <a:rPr lang="zh-CN" altLang="en-US" sz="2800" dirty="0">
                <a:solidFill>
                  <a:srgbClr val="FF0000"/>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“多虚多瘀”</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的致病特点，从而确立了针灸治疗本病的“补虚化瘀”原则，并结合多年临床经验，始创</a:t>
            </a:r>
            <a:r>
              <a:rPr lang="zh-CN" altLang="en-US" sz="2800" dirty="0">
                <a:solidFill>
                  <a:srgbClr val="FF0000"/>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“补虚化瘀针法”</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治疗本病， 取得良好的临床疗效。</a:t>
            </a:r>
          </a:p>
        </p:txBody>
      </p:sp>
      <p:sp>
        <p:nvSpPr>
          <p:cNvPr id="3" name="文本框 2"/>
          <p:cNvSpPr txBox="1"/>
          <p:nvPr/>
        </p:nvSpPr>
        <p:spPr>
          <a:xfrm>
            <a:off x="668020" y="1134110"/>
            <a:ext cx="2284730" cy="368300"/>
          </a:xfrm>
          <a:prstGeom prst="rect">
            <a:avLst/>
          </a:prstGeom>
          <a:noFill/>
        </p:spPr>
        <p:txBody>
          <a:bodyPr wrap="non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
        <p:nvSpPr>
          <p:cNvPr id="2" name="文本框 1"/>
          <p:cNvSpPr txBox="1"/>
          <p:nvPr/>
        </p:nvSpPr>
        <p:spPr>
          <a:xfrm>
            <a:off x="5546784" y="1423988"/>
            <a:ext cx="6323163" cy="5016758"/>
          </a:xfrm>
          <a:prstGeom prst="rect">
            <a:avLst/>
          </a:prstGeom>
          <a:noFill/>
        </p:spPr>
        <p:txBody>
          <a:bodyPr wrap="square" rtlCol="0">
            <a:spAutoFit/>
          </a:bodyPr>
          <a:lstStyle/>
          <a:p>
            <a:pPr algn="just"/>
            <a:r>
              <a:rPr lang="en-US" altLang="zh-CN" sz="20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Changbai</a:t>
            </a:r>
            <a:r>
              <a:rPr lang="en-US" altLang="zh-CN" sz="20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Mountain ‘dredging meridian and regulating the internal organs' by using the thinking method of syndrome differentiation and treatment of traditional Chinese medicine, the author points out the pathogenic characteristics of the disease from the perspectives of syndrome differentiation of viscera, Qi and blood, and syndrome differentiation of eight principles, so as to establish the principle of "acupuncture method of nourishing deficiency and removing blood stasis" in acupuncture treatment of the disease, and, combined with many years of clinical experience, creates the "nourishing deficiency and removing blood stasis acupuncture method" to treat the disease and obtains good results. Clinical efficacy.</a:t>
            </a:r>
          </a:p>
        </p:txBody>
      </p:sp>
    </p:spTree>
    <p:extLst>
      <p:ext uri="{BB962C8B-B14F-4D97-AF65-F5344CB8AC3E}">
        <p14:creationId xmlns:p14="http://schemas.microsoft.com/office/powerpoint/2010/main" val="368215976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4" name="文本框 3"/>
          <p:cNvSpPr txBox="1"/>
          <p:nvPr/>
        </p:nvSpPr>
        <p:spPr>
          <a:xfrm>
            <a:off x="5868035" y="5377180"/>
            <a:ext cx="309880" cy="368300"/>
          </a:xfrm>
          <a:prstGeom prst="rect">
            <a:avLst/>
          </a:prstGeom>
          <a:noFill/>
        </p:spPr>
        <p:txBody>
          <a:bodyPr wrap="none" rtlCol="0">
            <a:spAutoFit/>
          </a:bodyPr>
          <a:lstStyle/>
          <a:p>
            <a:endParaRPr lang="zh-CN" altLang="en-US">
              <a:solidFill>
                <a:srgbClr val="000000"/>
              </a:solidFill>
            </a:endParaRPr>
          </a:p>
        </p:txBody>
      </p:sp>
      <p:sp>
        <p:nvSpPr>
          <p:cNvPr id="2" name="文本框 1"/>
          <p:cNvSpPr txBox="1"/>
          <p:nvPr/>
        </p:nvSpPr>
        <p:spPr>
          <a:xfrm>
            <a:off x="685165" y="1117600"/>
            <a:ext cx="2284730" cy="368300"/>
          </a:xfrm>
          <a:prstGeom prst="rect">
            <a:avLst/>
          </a:prstGeom>
          <a:noFill/>
        </p:spPr>
        <p:txBody>
          <a:bodyPr wrap="non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
        <p:nvSpPr>
          <p:cNvPr id="19" name="矩形 18"/>
          <p:cNvSpPr/>
          <p:nvPr/>
        </p:nvSpPr>
        <p:spPr>
          <a:xfrm>
            <a:off x="4240560" y="251759"/>
            <a:ext cx="474553" cy="428628"/>
          </a:xfrm>
          <a:prstGeom prst="rect">
            <a:avLst/>
          </a:prstGeom>
          <a:noFill/>
          <a:ln w="127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C00000"/>
                </a:solidFill>
                <a:effectLst/>
                <a:uLnTx/>
                <a:uFillTx/>
                <a:latin typeface="方正北魏楷书简体" pitchFamily="65" charset="-122"/>
                <a:ea typeface="方正北魏楷书简体" pitchFamily="65" charset="-122"/>
                <a:cs typeface="+mn-cs"/>
              </a:rPr>
              <a:t>补</a:t>
            </a:r>
          </a:p>
        </p:txBody>
      </p:sp>
      <p:sp>
        <p:nvSpPr>
          <p:cNvPr id="20" name="矩形 19"/>
          <p:cNvSpPr/>
          <p:nvPr/>
        </p:nvSpPr>
        <p:spPr>
          <a:xfrm>
            <a:off x="5680720" y="251759"/>
            <a:ext cx="474553" cy="428628"/>
          </a:xfrm>
          <a:prstGeom prst="rect">
            <a:avLst/>
          </a:prstGeom>
          <a:noFill/>
          <a:ln w="127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C00000"/>
                </a:solidFill>
                <a:effectLst/>
                <a:uLnTx/>
                <a:uFillTx/>
                <a:latin typeface="方正北魏楷书简体" pitchFamily="65" charset="-122"/>
                <a:ea typeface="方正北魏楷书简体" pitchFamily="65" charset="-122"/>
                <a:cs typeface="+mn-cs"/>
              </a:rPr>
              <a:t>化</a:t>
            </a:r>
          </a:p>
        </p:txBody>
      </p:sp>
      <p:sp>
        <p:nvSpPr>
          <p:cNvPr id="21" name="矩形 20"/>
          <p:cNvSpPr/>
          <p:nvPr/>
        </p:nvSpPr>
        <p:spPr>
          <a:xfrm>
            <a:off x="7120880" y="251759"/>
            <a:ext cx="474553" cy="428628"/>
          </a:xfrm>
          <a:prstGeom prst="rect">
            <a:avLst/>
          </a:prstGeom>
          <a:noFill/>
          <a:ln w="127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C00000"/>
                </a:solidFill>
                <a:effectLst/>
                <a:uLnTx/>
                <a:uFillTx/>
                <a:latin typeface="方正北魏楷书简体" pitchFamily="65" charset="-122"/>
                <a:ea typeface="方正北魏楷书简体" pitchFamily="65" charset="-122"/>
                <a:cs typeface="+mn-cs"/>
              </a:rPr>
              <a:t>针</a:t>
            </a:r>
          </a:p>
        </p:txBody>
      </p:sp>
      <p:sp>
        <p:nvSpPr>
          <p:cNvPr id="22" name="矩形 21"/>
          <p:cNvSpPr/>
          <p:nvPr/>
        </p:nvSpPr>
        <p:spPr>
          <a:xfrm>
            <a:off x="7840960" y="251759"/>
            <a:ext cx="474553" cy="428628"/>
          </a:xfrm>
          <a:prstGeom prst="rect">
            <a:avLst/>
          </a:prstGeom>
          <a:noFill/>
          <a:ln w="127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C00000"/>
                </a:solidFill>
                <a:effectLst/>
                <a:uLnTx/>
                <a:uFillTx/>
                <a:latin typeface="方正北魏楷书简体" pitchFamily="65" charset="-122"/>
                <a:ea typeface="方正北魏楷书简体" pitchFamily="65" charset="-122"/>
                <a:cs typeface="+mn-cs"/>
              </a:rPr>
              <a:t>法</a:t>
            </a:r>
          </a:p>
        </p:txBody>
      </p:sp>
      <p:sp>
        <p:nvSpPr>
          <p:cNvPr id="23" name="矩形 22"/>
          <p:cNvSpPr/>
          <p:nvPr/>
        </p:nvSpPr>
        <p:spPr>
          <a:xfrm>
            <a:off x="1533378" y="1642451"/>
            <a:ext cx="9453490" cy="2031325"/>
          </a:xfrm>
          <a:prstGeom prst="rect">
            <a:avLst/>
          </a:prstGeom>
        </p:spPr>
        <p:txBody>
          <a:bodyPr wrap="square">
            <a:spAutoFit/>
          </a:bodyPr>
          <a:lstStyle/>
          <a:p>
            <a:pPr>
              <a:lnSpc>
                <a:spcPct val="150000"/>
              </a:lnSpc>
            </a:pPr>
            <a:r>
              <a:rPr lang="zh-CN" altLang="en-US" sz="2800" dirty="0">
                <a:solidFill>
                  <a:srgbClr val="FF0000"/>
                </a:solidFill>
                <a:effectLst>
                  <a:outerShdw blurRad="38100" dist="25400" dir="5400000" algn="ctr" rotWithShape="0">
                    <a:srgbClr val="6E747A">
                      <a:alpha val="43000"/>
                    </a:srgbClr>
                  </a:outerShdw>
                </a:effectLst>
                <a:latin typeface="微软雅黑" panose="020B0503020204020204" charset="-122"/>
              </a:rPr>
              <a:t>补肾壮骨以填精壮元阳</a:t>
            </a:r>
            <a:r>
              <a:rPr lang="en-US" altLang="zh-CN" sz="2800" dirty="0">
                <a:solidFill>
                  <a:srgbClr val="FF0000"/>
                </a:solidFill>
                <a:effectLst>
                  <a:outerShdw blurRad="38100" dist="25400" dir="5400000" algn="ctr" rotWithShape="0">
                    <a:srgbClr val="6E747A">
                      <a:alpha val="43000"/>
                    </a:srgbClr>
                  </a:outerShdw>
                </a:effectLst>
                <a:latin typeface="微软雅黑" panose="020B0503020204020204" charset="-122"/>
              </a:rPr>
              <a:t>, </a:t>
            </a:r>
            <a:r>
              <a:rPr lang="zh-CN" altLang="en-US" sz="2800" dirty="0">
                <a:solidFill>
                  <a:srgbClr val="FF0000"/>
                </a:solidFill>
                <a:effectLst>
                  <a:outerShdw blurRad="38100" dist="25400" dir="5400000" algn="ctr" rotWithShape="0">
                    <a:srgbClr val="6E747A">
                      <a:alpha val="43000"/>
                    </a:srgbClr>
                  </a:outerShdw>
                </a:effectLst>
                <a:latin typeface="微软雅黑" panose="020B0503020204020204" charset="-122"/>
              </a:rPr>
              <a:t>健脾益胃以温中养气血</a:t>
            </a:r>
            <a:r>
              <a:rPr lang="en-US" altLang="zh-CN" sz="2800" dirty="0">
                <a:solidFill>
                  <a:srgbClr val="FF0000"/>
                </a:solidFill>
                <a:effectLst>
                  <a:outerShdw blurRad="38100" dist="25400" dir="5400000" algn="ctr" rotWithShape="0">
                    <a:srgbClr val="6E747A">
                      <a:alpha val="43000"/>
                    </a:srgbClr>
                  </a:outerShdw>
                </a:effectLst>
                <a:latin typeface="微软雅黑" panose="020B0503020204020204" charset="-122"/>
              </a:rPr>
              <a:t>, </a:t>
            </a:r>
            <a:r>
              <a:rPr lang="zh-CN" altLang="en-US" sz="2800" dirty="0">
                <a:solidFill>
                  <a:srgbClr val="FF0000"/>
                </a:solidFill>
                <a:effectLst>
                  <a:outerShdw blurRad="38100" dist="25400" dir="5400000" algn="ctr" rotWithShape="0">
                    <a:srgbClr val="6E747A">
                      <a:alpha val="43000"/>
                    </a:srgbClr>
                  </a:outerShdw>
                </a:effectLst>
                <a:latin typeface="微软雅黑" panose="020B0503020204020204" charset="-122"/>
              </a:rPr>
              <a:t>活血化瘀以通经散瘀邪。</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合而用之</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rPr>
              <a:t>, </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有助于增强脏腑的功能</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rPr>
              <a:t>, </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改善筋骨的濡养</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rPr>
              <a:t>, </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提高机体的功能活性。</a:t>
            </a:r>
          </a:p>
        </p:txBody>
      </p:sp>
      <p:sp>
        <p:nvSpPr>
          <p:cNvPr id="24" name="矩形 23"/>
          <p:cNvSpPr/>
          <p:nvPr/>
        </p:nvSpPr>
        <p:spPr>
          <a:xfrm>
            <a:off x="6400800" y="251759"/>
            <a:ext cx="474553" cy="428628"/>
          </a:xfrm>
          <a:prstGeom prst="rect">
            <a:avLst/>
          </a:prstGeom>
          <a:noFill/>
          <a:ln w="127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C00000"/>
                </a:solidFill>
                <a:effectLst/>
                <a:uLnTx/>
                <a:uFillTx/>
                <a:latin typeface="方正北魏楷书简体" pitchFamily="65" charset="-122"/>
                <a:ea typeface="方正北魏楷书简体" pitchFamily="65" charset="-122"/>
                <a:cs typeface="+mn-cs"/>
              </a:rPr>
              <a:t>瘀</a:t>
            </a:r>
          </a:p>
        </p:txBody>
      </p:sp>
      <p:sp>
        <p:nvSpPr>
          <p:cNvPr id="25" name="矩形 24"/>
          <p:cNvSpPr/>
          <p:nvPr/>
        </p:nvSpPr>
        <p:spPr>
          <a:xfrm>
            <a:off x="4960640" y="251759"/>
            <a:ext cx="474553" cy="428628"/>
          </a:xfrm>
          <a:prstGeom prst="rect">
            <a:avLst/>
          </a:prstGeom>
          <a:noFill/>
          <a:ln w="127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C00000"/>
                </a:solidFill>
                <a:effectLst/>
                <a:uLnTx/>
                <a:uFillTx/>
                <a:latin typeface="方正北魏楷书简体" pitchFamily="65" charset="-122"/>
                <a:ea typeface="方正北魏楷书简体" pitchFamily="65" charset="-122"/>
                <a:cs typeface="+mn-cs"/>
              </a:rPr>
              <a:t>虚</a:t>
            </a:r>
          </a:p>
        </p:txBody>
      </p:sp>
      <p:sp>
        <p:nvSpPr>
          <p:cNvPr id="26" name="文本框 25"/>
          <p:cNvSpPr txBox="1"/>
          <p:nvPr/>
        </p:nvSpPr>
        <p:spPr>
          <a:xfrm>
            <a:off x="3248977" y="809675"/>
            <a:ext cx="7282816" cy="461665"/>
          </a:xfrm>
          <a:prstGeom prst="rect">
            <a:avLst/>
          </a:prstGeom>
          <a:noFill/>
        </p:spPr>
        <p:txBody>
          <a:bodyPr wrap="square" rtlCol="0">
            <a:spAutoFit/>
          </a:bodyPr>
          <a:lstStyle/>
          <a:p>
            <a:r>
              <a:rPr lang="zh-CN" altLang="en-US" sz="2400" dirty="0">
                <a:solidFill>
                  <a:srgbClr val="C0504D"/>
                </a:solidFill>
                <a:latin typeface="Calibri"/>
                <a:ea typeface="宋体" panose="02010600030101010101" pitchFamily="2" charset="-122"/>
              </a:rPr>
              <a:t>Acupuncture for tonifying deficiency and removing stasis</a:t>
            </a:r>
          </a:p>
        </p:txBody>
      </p:sp>
      <p:sp>
        <p:nvSpPr>
          <p:cNvPr id="27" name="文本框 26"/>
          <p:cNvSpPr txBox="1"/>
          <p:nvPr/>
        </p:nvSpPr>
        <p:spPr>
          <a:xfrm>
            <a:off x="1580038" y="3673776"/>
            <a:ext cx="8885873" cy="2677656"/>
          </a:xfrm>
          <a:prstGeom prst="rect">
            <a:avLst/>
          </a:prstGeom>
          <a:noFill/>
        </p:spPr>
        <p:txBody>
          <a:bodyPr wrap="square" rtlCol="0">
            <a:spAutoFit/>
          </a:bodyPr>
          <a:lstStyle/>
          <a:p>
            <a:pPr algn="just"/>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rPr>
              <a:t>    </a:t>
            </a:r>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Invigorating the kidney and strengthening the bones, invigorating the spleen and benefiting the stomach, nourishing qi and blood, promoting blood circulation and removing blood stasis, and dispersing blood stasis. It is helpful to enhance the function of viscera, improve the nourishment of muscles and bones, and improve the functional activity of the body.</a:t>
            </a:r>
          </a:p>
        </p:txBody>
      </p:sp>
    </p:spTree>
    <p:extLst>
      <p:ext uri="{BB962C8B-B14F-4D97-AF65-F5344CB8AC3E}">
        <p14:creationId xmlns:p14="http://schemas.microsoft.com/office/powerpoint/2010/main" val="21178039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57"/>
          <p:cNvGrpSpPr/>
          <p:nvPr/>
        </p:nvGrpSpPr>
        <p:grpSpPr>
          <a:xfrm rot="10800000">
            <a:off x="7927340" y="4229100"/>
            <a:ext cx="2514600" cy="1489710"/>
            <a:chOff x="0" y="0"/>
            <a:chExt cx="1996388" cy="628590"/>
          </a:xfrm>
        </p:grpSpPr>
        <p:sp>
          <p:nvSpPr>
            <p:cNvPr id="18465" name="矩形 58"/>
            <p:cNvSpPr/>
            <p:nvPr/>
          </p:nvSpPr>
          <p:spPr>
            <a:xfrm>
              <a:off x="0" y="0"/>
              <a:ext cx="1996388" cy="447675"/>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66" name="等腰三角形 59"/>
            <p:cNvSpPr/>
            <p:nvPr/>
          </p:nvSpPr>
          <p:spPr>
            <a:xfrm flipV="1">
              <a:off x="845040" y="447675"/>
              <a:ext cx="315220" cy="18091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18435" name="组合 57"/>
          <p:cNvGrpSpPr/>
          <p:nvPr/>
        </p:nvGrpSpPr>
        <p:grpSpPr>
          <a:xfrm rot="10800000">
            <a:off x="4953635" y="4177665"/>
            <a:ext cx="2514600" cy="1536065"/>
            <a:chOff x="0" y="0"/>
            <a:chExt cx="1996388" cy="628590"/>
          </a:xfrm>
        </p:grpSpPr>
        <p:sp>
          <p:nvSpPr>
            <p:cNvPr id="18463" name="矩形 58"/>
            <p:cNvSpPr/>
            <p:nvPr/>
          </p:nvSpPr>
          <p:spPr>
            <a:xfrm>
              <a:off x="0" y="0"/>
              <a:ext cx="1996388" cy="447675"/>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64" name="等腰三角形 59"/>
            <p:cNvSpPr/>
            <p:nvPr/>
          </p:nvSpPr>
          <p:spPr>
            <a:xfrm flipV="1">
              <a:off x="845040" y="447675"/>
              <a:ext cx="315220" cy="18091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18436"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37"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38"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39" name="文本框 6"/>
          <p:cNvSpPr/>
          <p:nvPr/>
        </p:nvSpPr>
        <p:spPr>
          <a:xfrm>
            <a:off x="644525" y="417513"/>
            <a:ext cx="2898775" cy="1753235"/>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理论来源</a:t>
            </a:r>
          </a:p>
          <a:p>
            <a:endParaRPr lang="zh-CN" altLang="en-US" sz="3600">
              <a:solidFill>
                <a:srgbClr val="000000"/>
              </a:solidFill>
            </a:endParaRPr>
          </a:p>
          <a:p>
            <a:endParaRPr lang="zh-CN" altLang="en-US" sz="3600" dirty="0">
              <a:solidFill>
                <a:srgbClr val="006EA3"/>
              </a:solidFill>
              <a:latin typeface="微软雅黑" panose="020B0503020204020204" charset="-122"/>
              <a:sym typeface="微软雅黑" panose="020B0503020204020204" charset="-122"/>
            </a:endParaRPr>
          </a:p>
        </p:txBody>
      </p:sp>
      <p:sp>
        <p:nvSpPr>
          <p:cNvPr id="18442" name="直接连接符 39"/>
          <p:cNvSpPr/>
          <p:nvPr/>
        </p:nvSpPr>
        <p:spPr>
          <a:xfrm flipH="1" flipV="1">
            <a:off x="6210935" y="2700655"/>
            <a:ext cx="635" cy="1136650"/>
          </a:xfrm>
          <a:prstGeom prst="line">
            <a:avLst/>
          </a:prstGeom>
          <a:ln w="38100" cap="flat" cmpd="sng">
            <a:solidFill>
              <a:schemeClr val="accent1"/>
            </a:solidFill>
            <a:prstDash val="solid"/>
            <a:bevel/>
            <a:headEnd type="none" w="med" len="med"/>
            <a:tailEnd type="none" w="med" len="med"/>
          </a:ln>
        </p:spPr>
      </p:sp>
      <p:sp>
        <p:nvSpPr>
          <p:cNvPr id="18443" name="直接连接符 40"/>
          <p:cNvSpPr/>
          <p:nvPr/>
        </p:nvSpPr>
        <p:spPr>
          <a:xfrm flipV="1">
            <a:off x="3392170" y="2617470"/>
            <a:ext cx="1655445" cy="1171575"/>
          </a:xfrm>
          <a:prstGeom prst="line">
            <a:avLst/>
          </a:prstGeom>
          <a:ln w="38100" cap="flat" cmpd="sng">
            <a:solidFill>
              <a:schemeClr val="accent1"/>
            </a:solidFill>
            <a:prstDash val="solid"/>
            <a:bevel/>
            <a:headEnd type="none" w="med" len="med"/>
            <a:tailEnd type="none" w="med" len="med"/>
          </a:ln>
        </p:spPr>
      </p:sp>
      <p:sp>
        <p:nvSpPr>
          <p:cNvPr id="18444" name="直接连接符 42"/>
          <p:cNvSpPr/>
          <p:nvPr/>
        </p:nvSpPr>
        <p:spPr>
          <a:xfrm flipH="1" flipV="1">
            <a:off x="7419340" y="2722880"/>
            <a:ext cx="1593850" cy="1309370"/>
          </a:xfrm>
          <a:prstGeom prst="line">
            <a:avLst/>
          </a:prstGeom>
          <a:ln w="38100" cap="flat" cmpd="sng">
            <a:solidFill>
              <a:schemeClr val="accent1"/>
            </a:solidFill>
            <a:prstDash val="solid"/>
            <a:bevel/>
            <a:headEnd type="none" w="med" len="med"/>
            <a:tailEnd type="none" w="med" len="med"/>
          </a:ln>
        </p:spPr>
      </p:sp>
      <p:grpSp>
        <p:nvGrpSpPr>
          <p:cNvPr id="18445" name="组合 48"/>
          <p:cNvGrpSpPr/>
          <p:nvPr/>
        </p:nvGrpSpPr>
        <p:grpSpPr>
          <a:xfrm>
            <a:off x="6039690" y="3836568"/>
            <a:ext cx="333375" cy="341313"/>
            <a:chOff x="0" y="0"/>
            <a:chExt cx="334271" cy="340478"/>
          </a:xfrm>
        </p:grpSpPr>
        <p:sp>
          <p:nvSpPr>
            <p:cNvPr id="18461" name="同心圆 49"/>
            <p:cNvSpPr/>
            <p:nvPr/>
          </p:nvSpPr>
          <p:spPr>
            <a:xfrm>
              <a:off x="0" y="0"/>
              <a:ext cx="334271" cy="340478"/>
            </a:xfrm>
            <a:custGeom>
              <a:avLst/>
              <a:gdLst>
                <a:gd name="txL" fmla="*/ 0 w 21600"/>
                <a:gd name="txT" fmla="*/ 0 h 21600"/>
                <a:gd name="txR" fmla="*/ 21600 w 21600"/>
                <a:gd name="txB" fmla="*/ 21600 h 21600"/>
              </a:gdLst>
              <a:ahLst/>
              <a:cxnLst>
                <a:cxn ang="0">
                  <a:pos x="0" y="10800"/>
                </a:cxn>
                <a:cxn ang="0">
                  <a:pos x="10800" y="0"/>
                </a:cxn>
                <a:cxn ang="0">
                  <a:pos x="21600" y="10800"/>
                </a:cxn>
                <a:cxn ang="0">
                  <a:pos x="10800" y="21600"/>
                </a:cxn>
                <a:cxn ang="0">
                  <a:pos x="0" y="10800"/>
                </a:cxn>
                <a:cxn ang="0">
                  <a:pos x="2072" y="10800"/>
                </a:cxn>
                <a:cxn ang="0">
                  <a:pos x="10800" y="19528"/>
                </a:cxn>
                <a:cxn ang="0">
                  <a:pos x="19528" y="10800"/>
                </a:cxn>
                <a:cxn ang="0">
                  <a:pos x="10800" y="2072"/>
                </a:cxn>
                <a:cxn ang="0">
                  <a:pos x="2072" y="1080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72" y="10800"/>
                  </a:moveTo>
                  <a:cubicBezTo>
                    <a:pt x="2072" y="15620"/>
                    <a:pt x="5980" y="19528"/>
                    <a:pt x="10800" y="19528"/>
                  </a:cubicBezTo>
                  <a:cubicBezTo>
                    <a:pt x="15620" y="19528"/>
                    <a:pt x="19528" y="15620"/>
                    <a:pt x="19528" y="10800"/>
                  </a:cubicBezTo>
                  <a:cubicBezTo>
                    <a:pt x="19528" y="5980"/>
                    <a:pt x="15620" y="2072"/>
                    <a:pt x="10800" y="2072"/>
                  </a:cubicBezTo>
                  <a:cubicBezTo>
                    <a:pt x="5980" y="2072"/>
                    <a:pt x="2072" y="5980"/>
                    <a:pt x="2072" y="10800"/>
                  </a:cubicBezTo>
                  <a:close/>
                </a:path>
              </a:pathLst>
            </a:custGeom>
            <a:solidFill>
              <a:srgbClr val="006EA3"/>
            </a:solidFill>
            <a:ln w="12700">
              <a:noFill/>
            </a:ln>
          </p:spPr>
          <p:txBody>
            <a:bodyPr/>
            <a:lstStyle/>
            <a:p>
              <a:endParaRPr lang="zh-CN" altLang="en-US" dirty="0">
                <a:solidFill>
                  <a:srgbClr val="000000"/>
                </a:solidFill>
              </a:endParaRPr>
            </a:p>
          </p:txBody>
        </p:sp>
        <p:sp>
          <p:nvSpPr>
            <p:cNvPr id="18462" name="椭圆 50"/>
            <p:cNvSpPr/>
            <p:nvPr/>
          </p:nvSpPr>
          <p:spPr>
            <a:xfrm>
              <a:off x="99348" y="97811"/>
              <a:ext cx="144856" cy="144856"/>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18446" name="组合 51"/>
          <p:cNvGrpSpPr/>
          <p:nvPr/>
        </p:nvGrpSpPr>
        <p:grpSpPr>
          <a:xfrm>
            <a:off x="3104515" y="3788728"/>
            <a:ext cx="333375" cy="341312"/>
            <a:chOff x="0" y="0"/>
            <a:chExt cx="334271" cy="340478"/>
          </a:xfrm>
        </p:grpSpPr>
        <p:sp>
          <p:nvSpPr>
            <p:cNvPr id="18459" name="同心圆 52"/>
            <p:cNvSpPr/>
            <p:nvPr/>
          </p:nvSpPr>
          <p:spPr>
            <a:xfrm>
              <a:off x="0" y="0"/>
              <a:ext cx="334271" cy="340478"/>
            </a:xfrm>
            <a:custGeom>
              <a:avLst/>
              <a:gdLst>
                <a:gd name="txL" fmla="*/ 0 w 21600"/>
                <a:gd name="txT" fmla="*/ 0 h 21600"/>
                <a:gd name="txR" fmla="*/ 21600 w 21600"/>
                <a:gd name="txB" fmla="*/ 21600 h 21600"/>
              </a:gdLst>
              <a:ahLst/>
              <a:cxnLst>
                <a:cxn ang="0">
                  <a:pos x="0" y="10800"/>
                </a:cxn>
                <a:cxn ang="0">
                  <a:pos x="10800" y="0"/>
                </a:cxn>
                <a:cxn ang="0">
                  <a:pos x="21600" y="10800"/>
                </a:cxn>
                <a:cxn ang="0">
                  <a:pos x="10800" y="21600"/>
                </a:cxn>
                <a:cxn ang="0">
                  <a:pos x="0" y="10800"/>
                </a:cxn>
                <a:cxn ang="0">
                  <a:pos x="2072" y="10800"/>
                </a:cxn>
                <a:cxn ang="0">
                  <a:pos x="10800" y="19528"/>
                </a:cxn>
                <a:cxn ang="0">
                  <a:pos x="19528" y="10800"/>
                </a:cxn>
                <a:cxn ang="0">
                  <a:pos x="10800" y="2072"/>
                </a:cxn>
                <a:cxn ang="0">
                  <a:pos x="2072" y="1080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72" y="10800"/>
                  </a:moveTo>
                  <a:cubicBezTo>
                    <a:pt x="2072" y="15620"/>
                    <a:pt x="5980" y="19528"/>
                    <a:pt x="10800" y="19528"/>
                  </a:cubicBezTo>
                  <a:cubicBezTo>
                    <a:pt x="15620" y="19528"/>
                    <a:pt x="19528" y="15620"/>
                    <a:pt x="19528" y="10800"/>
                  </a:cubicBezTo>
                  <a:cubicBezTo>
                    <a:pt x="19528" y="5980"/>
                    <a:pt x="15620" y="2072"/>
                    <a:pt x="10800" y="2072"/>
                  </a:cubicBezTo>
                  <a:cubicBezTo>
                    <a:pt x="5980" y="2072"/>
                    <a:pt x="2072" y="5980"/>
                    <a:pt x="2072" y="10800"/>
                  </a:cubicBezTo>
                  <a:close/>
                </a:path>
              </a:pathLst>
            </a:custGeom>
            <a:solidFill>
              <a:srgbClr val="006EA3"/>
            </a:solidFill>
            <a:ln w="12700">
              <a:noFill/>
            </a:ln>
          </p:spPr>
          <p:txBody>
            <a:bodyPr/>
            <a:lstStyle/>
            <a:p>
              <a:endParaRPr lang="zh-CN" altLang="en-US" dirty="0">
                <a:solidFill>
                  <a:srgbClr val="000000"/>
                </a:solidFill>
              </a:endParaRPr>
            </a:p>
          </p:txBody>
        </p:sp>
        <p:sp>
          <p:nvSpPr>
            <p:cNvPr id="18460" name="椭圆 53"/>
            <p:cNvSpPr/>
            <p:nvPr/>
          </p:nvSpPr>
          <p:spPr>
            <a:xfrm>
              <a:off x="99348" y="97811"/>
              <a:ext cx="144856" cy="144856"/>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18447" name="组合 54"/>
          <p:cNvGrpSpPr/>
          <p:nvPr/>
        </p:nvGrpSpPr>
        <p:grpSpPr>
          <a:xfrm>
            <a:off x="9013190" y="3934143"/>
            <a:ext cx="333375" cy="341312"/>
            <a:chOff x="0" y="0"/>
            <a:chExt cx="334271" cy="340478"/>
          </a:xfrm>
        </p:grpSpPr>
        <p:sp>
          <p:nvSpPr>
            <p:cNvPr id="18457" name="同心圆 55"/>
            <p:cNvSpPr/>
            <p:nvPr/>
          </p:nvSpPr>
          <p:spPr>
            <a:xfrm>
              <a:off x="0" y="0"/>
              <a:ext cx="334271" cy="340478"/>
            </a:xfrm>
            <a:custGeom>
              <a:avLst/>
              <a:gdLst>
                <a:gd name="txL" fmla="*/ 0 w 21600"/>
                <a:gd name="txT" fmla="*/ 0 h 21600"/>
                <a:gd name="txR" fmla="*/ 21600 w 21600"/>
                <a:gd name="txB" fmla="*/ 21600 h 21600"/>
              </a:gdLst>
              <a:ahLst/>
              <a:cxnLst>
                <a:cxn ang="0">
                  <a:pos x="0" y="10800"/>
                </a:cxn>
                <a:cxn ang="0">
                  <a:pos x="10800" y="0"/>
                </a:cxn>
                <a:cxn ang="0">
                  <a:pos x="21600" y="10800"/>
                </a:cxn>
                <a:cxn ang="0">
                  <a:pos x="10800" y="21600"/>
                </a:cxn>
                <a:cxn ang="0">
                  <a:pos x="0" y="10800"/>
                </a:cxn>
                <a:cxn ang="0">
                  <a:pos x="2072" y="10800"/>
                </a:cxn>
                <a:cxn ang="0">
                  <a:pos x="10800" y="19528"/>
                </a:cxn>
                <a:cxn ang="0">
                  <a:pos x="19528" y="10800"/>
                </a:cxn>
                <a:cxn ang="0">
                  <a:pos x="10800" y="2072"/>
                </a:cxn>
                <a:cxn ang="0">
                  <a:pos x="2072" y="1080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72" y="10800"/>
                  </a:moveTo>
                  <a:cubicBezTo>
                    <a:pt x="2072" y="15620"/>
                    <a:pt x="5980" y="19528"/>
                    <a:pt x="10800" y="19528"/>
                  </a:cubicBezTo>
                  <a:cubicBezTo>
                    <a:pt x="15620" y="19528"/>
                    <a:pt x="19528" y="15620"/>
                    <a:pt x="19528" y="10800"/>
                  </a:cubicBezTo>
                  <a:cubicBezTo>
                    <a:pt x="19528" y="5980"/>
                    <a:pt x="15620" y="2072"/>
                    <a:pt x="10800" y="2072"/>
                  </a:cubicBezTo>
                  <a:cubicBezTo>
                    <a:pt x="5980" y="2072"/>
                    <a:pt x="2072" y="5980"/>
                    <a:pt x="2072" y="10800"/>
                  </a:cubicBezTo>
                  <a:close/>
                </a:path>
              </a:pathLst>
            </a:custGeom>
            <a:solidFill>
              <a:srgbClr val="006EA3"/>
            </a:solidFill>
            <a:ln w="12700">
              <a:noFill/>
            </a:ln>
          </p:spPr>
          <p:txBody>
            <a:bodyPr/>
            <a:lstStyle/>
            <a:p>
              <a:endParaRPr lang="zh-CN" altLang="en-US" dirty="0">
                <a:solidFill>
                  <a:srgbClr val="000000"/>
                </a:solidFill>
              </a:endParaRPr>
            </a:p>
          </p:txBody>
        </p:sp>
        <p:sp>
          <p:nvSpPr>
            <p:cNvPr id="18458" name="椭圆 56"/>
            <p:cNvSpPr/>
            <p:nvPr/>
          </p:nvSpPr>
          <p:spPr>
            <a:xfrm>
              <a:off x="99348" y="97811"/>
              <a:ext cx="144856" cy="144856"/>
            </a:xfrm>
            <a:prstGeom prst="ellipse">
              <a:avLst/>
            </a:prstGeom>
            <a:solidFill>
              <a:srgbClr val="006EA3"/>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18448" name="组合 57"/>
          <p:cNvGrpSpPr/>
          <p:nvPr/>
        </p:nvGrpSpPr>
        <p:grpSpPr>
          <a:xfrm rot="10800000">
            <a:off x="1943100" y="4130040"/>
            <a:ext cx="2513965" cy="1584325"/>
            <a:chOff x="0" y="0"/>
            <a:chExt cx="1996388" cy="628590"/>
          </a:xfrm>
        </p:grpSpPr>
        <p:sp>
          <p:nvSpPr>
            <p:cNvPr id="18455" name="矩形 58"/>
            <p:cNvSpPr/>
            <p:nvPr/>
          </p:nvSpPr>
          <p:spPr>
            <a:xfrm>
              <a:off x="0" y="0"/>
              <a:ext cx="1996388" cy="447675"/>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56" name="等腰三角形 59"/>
            <p:cNvSpPr/>
            <p:nvPr/>
          </p:nvSpPr>
          <p:spPr>
            <a:xfrm flipV="1">
              <a:off x="845040" y="447675"/>
              <a:ext cx="315220" cy="18091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18449" name="文本框 66"/>
          <p:cNvSpPr/>
          <p:nvPr/>
        </p:nvSpPr>
        <p:spPr>
          <a:xfrm>
            <a:off x="1898650" y="4610100"/>
            <a:ext cx="2602230" cy="1014730"/>
          </a:xfrm>
          <a:prstGeom prst="rect">
            <a:avLst/>
          </a:prstGeom>
          <a:noFill/>
          <a:ln w="9525">
            <a:noFill/>
          </a:ln>
        </p:spPr>
        <p:txBody>
          <a:bodyPr wrap="square">
            <a:spAutoFit/>
          </a:bodyPr>
          <a:lstStyle/>
          <a:p>
            <a:pPr marL="360680" indent="-360680" algn="ctr">
              <a:lnSpc>
                <a:spcPct val="150000"/>
              </a:lnSpc>
              <a:spcBef>
                <a:spcPct val="20000"/>
              </a:spcBef>
              <a:buClr>
                <a:srgbClr val="9B9B9B"/>
              </a:buClr>
              <a:buFont typeface="Arial" panose="020B0604020202020204" pitchFamily="34" charset="0"/>
              <a:buNone/>
            </a:pPr>
            <a:r>
              <a:rPr lang="zh-CN" altLang="en-US" sz="2000" dirty="0">
                <a:solidFill>
                  <a:srgbClr val="FFFFFF"/>
                </a:solidFill>
                <a:latin typeface="黑体" panose="02010609060101010101" pitchFamily="49" charset="-122"/>
                <a:ea typeface="黑体" panose="02010609060101010101" pitchFamily="49" charset="-122"/>
                <a:sym typeface="黑体" panose="02010609060101010101" pitchFamily="49" charset="-122"/>
              </a:rPr>
              <a:t>一侧肢体肌力减退、活动不利</a:t>
            </a:r>
            <a:endParaRPr lang="zh-CN" altLang="en-US" sz="2000" b="1"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p:txBody>
      </p:sp>
      <p:sp>
        <p:nvSpPr>
          <p:cNvPr id="18450" name="文本框 67"/>
          <p:cNvSpPr/>
          <p:nvPr/>
        </p:nvSpPr>
        <p:spPr>
          <a:xfrm>
            <a:off x="5047524" y="4662228"/>
            <a:ext cx="2155825" cy="943528"/>
          </a:xfrm>
          <a:prstGeom prst="rect">
            <a:avLst/>
          </a:prstGeom>
          <a:noFill/>
          <a:ln w="9525">
            <a:noFill/>
          </a:ln>
        </p:spPr>
        <p:txBody>
          <a:bodyPr>
            <a:spAutoFit/>
          </a:bodyPr>
          <a:lstStyle/>
          <a:p>
            <a:pPr marL="360680" indent="-360680" algn="ctr">
              <a:lnSpc>
                <a:spcPct val="150000"/>
              </a:lnSpc>
              <a:spcBef>
                <a:spcPct val="20000"/>
              </a:spcBef>
              <a:buClr>
                <a:srgbClr val="9B9B9B"/>
              </a:buClr>
              <a:buFont typeface="Arial" panose="020B0604020202020204" pitchFamily="34" charset="0"/>
              <a:buNone/>
            </a:pPr>
            <a:r>
              <a:rPr lang="zh-CN" altLang="en-US" sz="2000" dirty="0">
                <a:solidFill>
                  <a:srgbClr val="FFFFFF"/>
                </a:solidFill>
                <a:latin typeface="黑体" panose="02010609060101010101" pitchFamily="49" charset="-122"/>
                <a:ea typeface="黑体" panose="02010609060101010101" pitchFamily="49" charset="-122"/>
                <a:sym typeface="黑体" panose="02010609060101010101" pitchFamily="49" charset="-122"/>
              </a:rPr>
              <a:t>同侧肢体的感觉障碍</a:t>
            </a:r>
            <a:endParaRPr lang="zh-CN" altLang="en-US" sz="2000" b="1"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p:txBody>
      </p:sp>
      <p:sp>
        <p:nvSpPr>
          <p:cNvPr id="18451" name="文本框 68"/>
          <p:cNvSpPr/>
          <p:nvPr/>
        </p:nvSpPr>
        <p:spPr>
          <a:xfrm>
            <a:off x="8073073" y="4908868"/>
            <a:ext cx="2500312" cy="481863"/>
          </a:xfrm>
          <a:prstGeom prst="rect">
            <a:avLst/>
          </a:prstGeom>
          <a:noFill/>
          <a:ln w="9525">
            <a:noFill/>
          </a:ln>
        </p:spPr>
        <p:txBody>
          <a:bodyPr>
            <a:spAutoFit/>
          </a:bodyPr>
          <a:lstStyle/>
          <a:p>
            <a:pPr algn="ctr">
              <a:lnSpc>
                <a:spcPct val="150000"/>
              </a:lnSpc>
            </a:pPr>
            <a:r>
              <a:rPr lang="zh-CN" altLang="en-US" sz="2000" dirty="0">
                <a:solidFill>
                  <a:srgbClr val="FFFFFF"/>
                </a:solidFill>
                <a:latin typeface="黑体" panose="02010609060101010101" pitchFamily="49" charset="-122"/>
                <a:ea typeface="黑体" panose="02010609060101010101" pitchFamily="49" charset="-122"/>
                <a:sym typeface="黑体" panose="02010609060101010101" pitchFamily="49" charset="-122"/>
              </a:rPr>
              <a:t>同侧的视野缺损</a:t>
            </a:r>
          </a:p>
        </p:txBody>
      </p:sp>
      <p:sp>
        <p:nvSpPr>
          <p:cNvPr id="18452" name="文本框 69"/>
          <p:cNvSpPr/>
          <p:nvPr/>
        </p:nvSpPr>
        <p:spPr>
          <a:xfrm>
            <a:off x="1893570" y="5832475"/>
            <a:ext cx="2601595" cy="829945"/>
          </a:xfrm>
          <a:prstGeom prst="rect">
            <a:avLst/>
          </a:prstGeom>
          <a:noFill/>
          <a:ln w="9525">
            <a:noFill/>
          </a:ln>
        </p:spPr>
        <p:txBody>
          <a:bodyPr wrap="square">
            <a:spAutoFit/>
          </a:bodyPr>
          <a:lstStyle/>
          <a:p>
            <a:pPr algn="just"/>
            <a:r>
              <a:rPr lang="zh-CN" altLang="en-US" sz="1600" dirty="0">
                <a:solidFill>
                  <a:srgbClr val="477DEA"/>
                </a:solidFill>
                <a:effectLst>
                  <a:outerShdw blurRad="38100" dist="25400" dir="5400000" algn="ctr" rotWithShape="0">
                    <a:srgbClr val="6E747A">
                      <a:alpha val="43000"/>
                    </a:srgbClr>
                  </a:outerShdw>
                </a:effectLst>
                <a:latin typeface="微软雅黑" panose="020B0503020204020204" charset="-122"/>
                <a:sym typeface="微软雅黑" panose="020B0503020204020204" charset="-122"/>
              </a:rPr>
              <a:t>Muscle strength of one limb is decreased and activity is not good</a:t>
            </a:r>
          </a:p>
        </p:txBody>
      </p:sp>
      <p:sp>
        <p:nvSpPr>
          <p:cNvPr id="46" name="TextBox 45"/>
          <p:cNvSpPr txBox="1"/>
          <p:nvPr/>
        </p:nvSpPr>
        <p:spPr>
          <a:xfrm>
            <a:off x="644525" y="1739900"/>
            <a:ext cx="736600" cy="1946275"/>
          </a:xfrm>
          <a:prstGeom prst="rect">
            <a:avLst/>
          </a:prstGeom>
        </p:spPr>
        <p:style>
          <a:lnRef idx="2">
            <a:schemeClr val="accent1"/>
          </a:lnRef>
          <a:fillRef idx="1">
            <a:schemeClr val="lt1"/>
          </a:fillRef>
          <a:effectRef idx="0">
            <a:schemeClr val="accent1"/>
          </a:effectRef>
          <a:fontRef idx="minor">
            <a:schemeClr val="dk1"/>
          </a:fontRef>
        </p:style>
        <p:txBody>
          <a:bodyPr vert="eaVert" wrap="square">
            <a:spAutoFit/>
          </a:bodyPr>
          <a:lstStyle/>
          <a:p>
            <a:pPr fontAlgn="base">
              <a:spcBef>
                <a:spcPct val="0"/>
              </a:spcBef>
              <a:spcAft>
                <a:spcPct val="0"/>
              </a:spcAft>
              <a:buFont typeface="Arial" panose="020B0604020202020204" pitchFamily="34" charset="0"/>
              <a:buNone/>
              <a:defRPr/>
            </a:pPr>
            <a:r>
              <a:rPr lang="zh-CN" altLang="en-US" sz="3600" b="1" dirty="0">
                <a:solidFill>
                  <a:srgbClr val="0070C0"/>
                </a:solidFill>
                <a:latin typeface="黑体" panose="02010609060101010101" pitchFamily="49" charset="-122"/>
                <a:ea typeface="黑体" panose="02010609060101010101" pitchFamily="49" charset="-122"/>
              </a:rPr>
              <a:t>临床表现</a:t>
            </a:r>
          </a:p>
        </p:txBody>
      </p:sp>
      <p:pic>
        <p:nvPicPr>
          <p:cNvPr id="18454"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425" y="675374"/>
            <a:ext cx="2825889" cy="2128837"/>
          </a:xfrm>
          <a:prstGeom prst="rect">
            <a:avLst/>
          </a:prstGeom>
          <a:noFill/>
          <a:ln w="9525">
            <a:noFill/>
          </a:ln>
          <a:effectLst>
            <a:softEdge rad="228600"/>
          </a:effectLst>
        </p:spPr>
      </p:pic>
      <p:sp>
        <p:nvSpPr>
          <p:cNvPr id="2" name="文本框 1"/>
          <p:cNvSpPr txBox="1"/>
          <p:nvPr/>
        </p:nvSpPr>
        <p:spPr>
          <a:xfrm>
            <a:off x="608330" y="1094740"/>
            <a:ext cx="2667635" cy="64516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zh-CN" altLang="en-US">
              <a:solidFill>
                <a:srgbClr val="000000"/>
              </a:solidFill>
            </a:endParaRPr>
          </a:p>
          <a:p>
            <a:endParaRPr lang="zh-CN" altLang="en-US">
              <a:solidFill>
                <a:srgbClr val="000000"/>
              </a:solidFill>
            </a:endParaRPr>
          </a:p>
        </p:txBody>
      </p:sp>
      <p:sp>
        <p:nvSpPr>
          <p:cNvPr id="5" name="文本框 4"/>
          <p:cNvSpPr txBox="1"/>
          <p:nvPr/>
        </p:nvSpPr>
        <p:spPr>
          <a:xfrm>
            <a:off x="644525" y="3734435"/>
            <a:ext cx="1780540" cy="645160"/>
          </a:xfrm>
          <a:prstGeom prst="rect">
            <a:avLst/>
          </a:prstGeom>
          <a:noFill/>
        </p:spPr>
        <p:txBody>
          <a:bodyPr wrap="square" rtlCol="0">
            <a:spAutoFit/>
          </a:bodyPr>
          <a:lstStyle/>
          <a:p>
            <a:r>
              <a:rPr lang="zh-CN" altLang="en-US">
                <a:solidFill>
                  <a:srgbClr val="477DEA"/>
                </a:solidFill>
                <a:effectLst>
                  <a:outerShdw blurRad="38100" dist="25400" dir="5400000" algn="ctr" rotWithShape="0">
                    <a:srgbClr val="6E747A">
                      <a:alpha val="43000"/>
                    </a:srgbClr>
                  </a:outerShdw>
                </a:effectLst>
              </a:rPr>
              <a:t>Clinical manifestation</a:t>
            </a:r>
          </a:p>
        </p:txBody>
      </p:sp>
      <p:sp>
        <p:nvSpPr>
          <p:cNvPr id="6" name="文本框 5"/>
          <p:cNvSpPr txBox="1"/>
          <p:nvPr/>
        </p:nvSpPr>
        <p:spPr>
          <a:xfrm>
            <a:off x="4912995" y="5832475"/>
            <a:ext cx="2506345" cy="645160"/>
          </a:xfrm>
          <a:prstGeom prst="rect">
            <a:avLst/>
          </a:prstGeom>
          <a:noFill/>
        </p:spPr>
        <p:txBody>
          <a:bodyPr wrap="square" rtlCol="0">
            <a:spAutoFit/>
          </a:bodyPr>
          <a:lstStyle/>
          <a:p>
            <a:pPr algn="just"/>
            <a:r>
              <a:rPr lang="zh-CN" altLang="en-US">
                <a:solidFill>
                  <a:srgbClr val="477DEA"/>
                </a:solidFill>
                <a:effectLst>
                  <a:outerShdw blurRad="38100" dist="25400" dir="5400000" algn="ctr" rotWithShape="0">
                    <a:srgbClr val="6E747A">
                      <a:alpha val="43000"/>
                    </a:srgbClr>
                  </a:outerShdw>
                </a:effectLst>
              </a:rPr>
              <a:t>Sensory disturbance of ipsilateral limbs</a:t>
            </a:r>
          </a:p>
        </p:txBody>
      </p:sp>
      <p:sp>
        <p:nvSpPr>
          <p:cNvPr id="7" name="文本框 6"/>
          <p:cNvSpPr txBox="1"/>
          <p:nvPr/>
        </p:nvSpPr>
        <p:spPr>
          <a:xfrm>
            <a:off x="8073390" y="5832475"/>
            <a:ext cx="2579370" cy="645160"/>
          </a:xfrm>
          <a:prstGeom prst="rect">
            <a:avLst/>
          </a:prstGeom>
          <a:noFill/>
        </p:spPr>
        <p:txBody>
          <a:bodyPr wrap="square" rtlCol="0">
            <a:spAutoFit/>
          </a:bodyPr>
          <a:lstStyle/>
          <a:p>
            <a:pPr algn="just"/>
            <a:r>
              <a:rPr lang="zh-CN" altLang="en-US">
                <a:solidFill>
                  <a:srgbClr val="477DEA"/>
                </a:solidFill>
                <a:effectLst>
                  <a:outerShdw blurRad="38100" dist="25400" dir="5400000" algn="ctr" rotWithShape="0">
                    <a:srgbClr val="6E747A">
                      <a:alpha val="43000"/>
                    </a:srgbClr>
                  </a:outerShdw>
                </a:effectLst>
              </a:rPr>
              <a:t>Ipsilateral visual field defect</a:t>
            </a:r>
          </a:p>
        </p:txBody>
      </p:sp>
    </p:spTree>
    <p:extLst>
      <p:ext uri="{BB962C8B-B14F-4D97-AF65-F5344CB8AC3E}">
        <p14:creationId xmlns:p14="http://schemas.microsoft.com/office/powerpoint/2010/main" val="153127066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2535" name="文本框 6"/>
          <p:cNvSpPr txBox="1"/>
          <p:nvPr/>
        </p:nvSpPr>
        <p:spPr>
          <a:xfrm>
            <a:off x="1770379" y="1468755"/>
            <a:ext cx="9525977" cy="3970318"/>
          </a:xfrm>
          <a:prstGeom prst="rect">
            <a:avLst/>
          </a:prstGeom>
          <a:noFill/>
          <a:ln w="9525">
            <a:noFill/>
          </a:ln>
        </p:spPr>
        <p:txBody>
          <a:bodyPr wrap="square">
            <a:spAutoFit/>
          </a:bodyPr>
          <a:lstStyle/>
          <a:p>
            <a:pPr indent="457200" eaLnBrk="0" hangingPunct="0">
              <a:lnSpc>
                <a:spcPct val="150000"/>
              </a:lnSpc>
            </a:pPr>
            <a:r>
              <a:rPr lang="zh-CN" altLang="en-US" sz="2400" dirty="0">
                <a:solidFill>
                  <a:srgbClr val="477DEA"/>
                </a:solidFill>
                <a:latin typeface="微软雅黑" panose="020B0503020204020204" charset="-122"/>
                <a:sym typeface="黑体" panose="02010609060101010101" pitchFamily="49" charset="-122"/>
              </a:rPr>
              <a:t>补虚化瘀法选取</a:t>
            </a:r>
            <a:r>
              <a:rPr lang="zh-CN" altLang="en-US" sz="2400" dirty="0">
                <a:solidFill>
                  <a:srgbClr val="FF0000"/>
                </a:solidFill>
                <a:latin typeface="微软雅黑" panose="020B0503020204020204" charset="-122"/>
                <a:sym typeface="黑体" panose="02010609060101010101" pitchFamily="49" charset="-122"/>
              </a:rPr>
              <a:t>大椎、大杼（双）、脾俞（双）、肾俞（双）、命门、足三里（双）、绝骨（双）</a:t>
            </a:r>
            <a:r>
              <a:rPr lang="zh-CN" altLang="en-US" sz="2400" dirty="0">
                <a:solidFill>
                  <a:srgbClr val="477DEA"/>
                </a:solidFill>
                <a:latin typeface="微软雅黑" panose="020B0503020204020204" charset="-122"/>
                <a:sym typeface="黑体" panose="02010609060101010101" pitchFamily="49" charset="-122"/>
              </a:rPr>
              <a:t>作为治疗本病的主要穴位，行捻转补法，构成了补虚化瘀针法。</a:t>
            </a:r>
          </a:p>
          <a:p>
            <a:pPr indent="457200" algn="just" eaLnBrk="0" hangingPunct="0">
              <a:lnSpc>
                <a:spcPct val="150000"/>
              </a:lnSpc>
            </a:pP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The main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acupoints</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of this disease are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Dazhui</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Dazhu</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Shuang</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Pishu</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Shuang</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Shenshu</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Shuang</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Mingmen</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Zusanli</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Shuang</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and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juegu</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Shuang</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which are used in the treatment of this disease.</a:t>
            </a:r>
          </a:p>
        </p:txBody>
      </p:sp>
      <p:sp>
        <p:nvSpPr>
          <p:cNvPr id="4" name="文本框 3"/>
          <p:cNvSpPr txBox="1"/>
          <p:nvPr/>
        </p:nvSpPr>
        <p:spPr>
          <a:xfrm>
            <a:off x="5868035" y="5377180"/>
            <a:ext cx="309880" cy="368300"/>
          </a:xfrm>
          <a:prstGeom prst="rect">
            <a:avLst/>
          </a:prstGeom>
          <a:noFill/>
        </p:spPr>
        <p:txBody>
          <a:bodyPr wrap="none" rtlCol="0">
            <a:spAutoFit/>
          </a:bodyPr>
          <a:lstStyle/>
          <a:p>
            <a:endParaRPr lang="zh-CN" altLang="en-US">
              <a:solidFill>
                <a:srgbClr val="000000"/>
              </a:solidFill>
            </a:endParaRPr>
          </a:p>
        </p:txBody>
      </p:sp>
      <p:sp>
        <p:nvSpPr>
          <p:cNvPr id="2" name="文本框 1"/>
          <p:cNvSpPr txBox="1"/>
          <p:nvPr/>
        </p:nvSpPr>
        <p:spPr>
          <a:xfrm>
            <a:off x="685165" y="1100455"/>
            <a:ext cx="370332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Tree>
    <p:extLst>
      <p:ext uri="{BB962C8B-B14F-4D97-AF65-F5344CB8AC3E}">
        <p14:creationId xmlns:p14="http://schemas.microsoft.com/office/powerpoint/2010/main" val="119215841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4" name="文本框 3"/>
          <p:cNvSpPr txBox="1"/>
          <p:nvPr/>
        </p:nvSpPr>
        <p:spPr>
          <a:xfrm>
            <a:off x="5868035" y="5377180"/>
            <a:ext cx="309880" cy="368300"/>
          </a:xfrm>
          <a:prstGeom prst="rect">
            <a:avLst/>
          </a:prstGeom>
          <a:noFill/>
        </p:spPr>
        <p:txBody>
          <a:bodyPr wrap="none" rtlCol="0">
            <a:spAutoFit/>
          </a:bodyPr>
          <a:lstStyle/>
          <a:p>
            <a:endParaRPr lang="zh-CN" altLang="en-US">
              <a:solidFill>
                <a:srgbClr val="000000"/>
              </a:solidFill>
            </a:endParaRPr>
          </a:p>
        </p:txBody>
      </p:sp>
      <p:sp>
        <p:nvSpPr>
          <p:cNvPr id="2" name="文本框 1"/>
          <p:cNvSpPr txBox="1"/>
          <p:nvPr/>
        </p:nvSpPr>
        <p:spPr>
          <a:xfrm>
            <a:off x="668020" y="1184275"/>
            <a:ext cx="2284730" cy="368300"/>
          </a:xfrm>
          <a:prstGeom prst="rect">
            <a:avLst/>
          </a:prstGeom>
          <a:noFill/>
        </p:spPr>
        <p:txBody>
          <a:bodyPr wrap="non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pic>
        <p:nvPicPr>
          <p:cNvPr id="10" name="Picture 4" descr="C:\Users\dell\Desktop\新建文件夹\66b70002a09dbed53ea3.jpg"/>
          <p:cNvPicPr>
            <a:picLocks noChangeAspect="1" noChangeArrowheads="1"/>
          </p:cNvPicPr>
          <p:nvPr/>
        </p:nvPicPr>
        <p:blipFill>
          <a:blip r:embed="rId2" cstate="print"/>
          <a:stretch>
            <a:fillRect/>
          </a:stretch>
        </p:blipFill>
        <p:spPr bwMode="auto">
          <a:xfrm>
            <a:off x="199231" y="1995488"/>
            <a:ext cx="2973909" cy="1982604"/>
          </a:xfrm>
          <a:prstGeom prst="rect">
            <a:avLst/>
          </a:prstGeom>
          <a:noFill/>
        </p:spPr>
      </p:pic>
      <p:pic>
        <p:nvPicPr>
          <p:cNvPr id="11" name="Picture 2" descr="C:\Users\dell\Desktop\新建文件夹\022006270.48276700.jpg"/>
          <p:cNvPicPr>
            <a:picLocks noChangeAspect="1" noChangeArrowheads="1"/>
          </p:cNvPicPr>
          <p:nvPr/>
        </p:nvPicPr>
        <p:blipFill>
          <a:blip r:embed="rId3" cstate="print"/>
          <a:stretch>
            <a:fillRect/>
          </a:stretch>
        </p:blipFill>
        <p:spPr bwMode="auto">
          <a:xfrm>
            <a:off x="199231" y="4569354"/>
            <a:ext cx="2973909" cy="1982604"/>
          </a:xfrm>
          <a:prstGeom prst="rect">
            <a:avLst/>
          </a:prstGeom>
          <a:noFill/>
        </p:spPr>
      </p:pic>
      <p:sp>
        <p:nvSpPr>
          <p:cNvPr id="12" name="矩形 11"/>
          <p:cNvSpPr/>
          <p:nvPr/>
        </p:nvSpPr>
        <p:spPr>
          <a:xfrm>
            <a:off x="4125637" y="1890287"/>
            <a:ext cx="7072245" cy="1200329"/>
          </a:xfrm>
          <a:prstGeom prst="rect">
            <a:avLst/>
          </a:prstGeom>
        </p:spPr>
        <p:txBody>
          <a:bodyPr wrap="square">
            <a:spAutoFit/>
          </a:bodyPr>
          <a:lstStyle/>
          <a:p>
            <a:pPr algn="just">
              <a:lnSpc>
                <a:spcPct val="150000"/>
              </a:lnSpc>
            </a:pPr>
            <a:r>
              <a:rPr lang="zh-CN" altLang="en-US" sz="2400" b="1" dirty="0">
                <a:solidFill>
                  <a:srgbClr val="477DEA"/>
                </a:solidFill>
                <a:latin typeface="微软雅黑" panose="020B0503020204020204" charset="-122"/>
              </a:rPr>
              <a:t>脾俞：</a:t>
            </a:r>
            <a:endParaRPr lang="en-US" altLang="zh-CN" sz="2400" b="1" dirty="0">
              <a:solidFill>
                <a:srgbClr val="477DEA"/>
              </a:solidFill>
              <a:latin typeface="微软雅黑" panose="020B0503020204020204" charset="-122"/>
            </a:endParaRPr>
          </a:p>
          <a:p>
            <a:pPr algn="just">
              <a:lnSpc>
                <a:spcPct val="150000"/>
              </a:lnSpc>
            </a:pPr>
            <a:r>
              <a:rPr lang="zh-CN" altLang="en-US" sz="2400" b="1" dirty="0">
                <a:solidFill>
                  <a:srgbClr val="477DEA"/>
                </a:solidFill>
                <a:latin typeface="微软雅黑" panose="020B0503020204020204" charset="-122"/>
              </a:rPr>
              <a:t>在背部，第十一胸椎棘突下，旁开</a:t>
            </a:r>
            <a:r>
              <a:rPr lang="en-US" altLang="zh-CN" sz="2400" b="1" dirty="0">
                <a:solidFill>
                  <a:srgbClr val="477DEA"/>
                </a:solidFill>
                <a:latin typeface="微软雅黑" panose="020B0503020204020204" charset="-122"/>
              </a:rPr>
              <a:t>1.5</a:t>
            </a:r>
            <a:r>
              <a:rPr lang="zh-CN" altLang="en-US" sz="2400" b="1" dirty="0">
                <a:solidFill>
                  <a:srgbClr val="477DEA"/>
                </a:solidFill>
                <a:latin typeface="微软雅黑" panose="020B0503020204020204" charset="-122"/>
              </a:rPr>
              <a:t>寸</a:t>
            </a:r>
          </a:p>
        </p:txBody>
      </p:sp>
      <p:sp>
        <p:nvSpPr>
          <p:cNvPr id="13" name="文本框 12"/>
          <p:cNvSpPr txBox="1"/>
          <p:nvPr/>
        </p:nvSpPr>
        <p:spPr>
          <a:xfrm>
            <a:off x="4073169" y="3090616"/>
            <a:ext cx="7757760" cy="1200329"/>
          </a:xfrm>
          <a:prstGeom prst="rect">
            <a:avLst/>
          </a:prstGeom>
          <a:noFill/>
        </p:spPr>
        <p:txBody>
          <a:bodyPr wrap="square" rtlCol="0">
            <a:spAutoFit/>
          </a:bodyPr>
          <a:lstStyle/>
          <a:p>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rPr>
              <a:t>Pis</a:t>
            </a:r>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hu:            </a:t>
            </a:r>
          </a:p>
          <a:p>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In the back, under the 11th thoracic spine, 1.5-inch side opening</a:t>
            </a:r>
          </a:p>
        </p:txBody>
      </p:sp>
      <p:sp>
        <p:nvSpPr>
          <p:cNvPr id="14" name="矩形 13"/>
          <p:cNvSpPr/>
          <p:nvPr/>
        </p:nvSpPr>
        <p:spPr>
          <a:xfrm>
            <a:off x="4073169" y="4360327"/>
            <a:ext cx="5688632" cy="1135054"/>
          </a:xfrm>
          <a:prstGeom prst="rect">
            <a:avLst/>
          </a:prstGeom>
        </p:spPr>
        <p:txBody>
          <a:bodyPr wrap="square">
            <a:spAutoFit/>
          </a:bodyPr>
          <a:lstStyle/>
          <a:p>
            <a:pPr algn="just">
              <a:lnSpc>
                <a:spcPct val="150000"/>
              </a:lnSpc>
            </a:pPr>
            <a:r>
              <a:rPr lang="zh-CN" altLang="en-US" sz="2400" b="1" dirty="0">
                <a:solidFill>
                  <a:srgbClr val="477DEA"/>
                </a:solidFill>
                <a:latin typeface="微软雅黑" panose="020B0503020204020204" charset="-122"/>
              </a:rPr>
              <a:t>肾俞：</a:t>
            </a:r>
            <a:endParaRPr lang="en-US" altLang="zh-CN" sz="2400" b="1" dirty="0">
              <a:solidFill>
                <a:srgbClr val="477DEA"/>
              </a:solidFill>
              <a:latin typeface="微软雅黑" panose="020B0503020204020204" charset="-122"/>
            </a:endParaRPr>
          </a:p>
          <a:p>
            <a:pPr algn="just">
              <a:lnSpc>
                <a:spcPct val="150000"/>
              </a:lnSpc>
            </a:pPr>
            <a:r>
              <a:rPr lang="zh-CN" altLang="en-US" sz="2400" b="1" dirty="0">
                <a:solidFill>
                  <a:srgbClr val="477DEA"/>
                </a:solidFill>
                <a:latin typeface="微软雅黑" panose="020B0503020204020204" charset="-122"/>
              </a:rPr>
              <a:t>在背部，第二腰椎棘突下，旁开</a:t>
            </a:r>
            <a:r>
              <a:rPr lang="en-US" altLang="zh-CN" sz="2400" b="1" dirty="0">
                <a:solidFill>
                  <a:srgbClr val="477DEA"/>
                </a:solidFill>
                <a:latin typeface="微软雅黑" panose="020B0503020204020204" charset="-122"/>
              </a:rPr>
              <a:t>1.5</a:t>
            </a:r>
            <a:r>
              <a:rPr lang="zh-CN" altLang="en-US" sz="2400" b="1" dirty="0">
                <a:solidFill>
                  <a:srgbClr val="477DEA"/>
                </a:solidFill>
                <a:latin typeface="微软雅黑" panose="020B0503020204020204" charset="-122"/>
              </a:rPr>
              <a:t>寸</a:t>
            </a:r>
          </a:p>
        </p:txBody>
      </p:sp>
      <p:sp>
        <p:nvSpPr>
          <p:cNvPr id="15" name="文本框 14"/>
          <p:cNvSpPr txBox="1"/>
          <p:nvPr/>
        </p:nvSpPr>
        <p:spPr>
          <a:xfrm>
            <a:off x="4073169" y="5491274"/>
            <a:ext cx="7462339" cy="1200329"/>
          </a:xfrm>
          <a:prstGeom prst="rect">
            <a:avLst/>
          </a:prstGeom>
          <a:noFill/>
        </p:spPr>
        <p:txBody>
          <a:bodyPr wrap="square" rtlCol="0">
            <a:spAutoFit/>
          </a:bodyPr>
          <a:lstStyle/>
          <a:p>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rPr>
              <a:t>Shenshu</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rPr>
              <a:t>:            </a:t>
            </a:r>
          </a:p>
          <a:p>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rPr>
              <a:t>In the back, under the second lumbar spine, 1.5-inch side opening</a:t>
            </a:r>
          </a:p>
        </p:txBody>
      </p:sp>
    </p:spTree>
    <p:extLst>
      <p:ext uri="{BB962C8B-B14F-4D97-AF65-F5344CB8AC3E}">
        <p14:creationId xmlns:p14="http://schemas.microsoft.com/office/powerpoint/2010/main" val="233262044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2535" name="文本框 6"/>
          <p:cNvSpPr txBox="1"/>
          <p:nvPr/>
        </p:nvSpPr>
        <p:spPr>
          <a:xfrm>
            <a:off x="685165" y="1468755"/>
            <a:ext cx="10976952" cy="4524315"/>
          </a:xfrm>
          <a:prstGeom prst="rect">
            <a:avLst/>
          </a:prstGeom>
          <a:noFill/>
          <a:ln w="9525">
            <a:noFill/>
          </a:ln>
        </p:spPr>
        <p:txBody>
          <a:bodyPr wrap="square">
            <a:spAutoFit/>
          </a:bodyPr>
          <a:lstStyle/>
          <a:p>
            <a:pPr indent="457200" eaLnBrk="0" hangingPunct="0">
              <a:lnSpc>
                <a:spcPct val="150000"/>
              </a:lnSpc>
            </a:pPr>
            <a:r>
              <a:rPr lang="zh-CN" altLang="en-US" sz="2400" b="1" dirty="0">
                <a:solidFill>
                  <a:srgbClr val="FF0000"/>
                </a:solidFill>
                <a:latin typeface="微软雅黑" panose="020B0503020204020204" charset="-122"/>
                <a:sym typeface="黑体" panose="02010609060101010101" pitchFamily="49" charset="-122"/>
              </a:rPr>
              <a:t>取穴含义：“补虚之功”</a:t>
            </a:r>
          </a:p>
          <a:p>
            <a:pPr indent="457200" eaLnBrk="0" hangingPunct="0">
              <a:lnSpc>
                <a:spcPct val="150000"/>
              </a:lnSpc>
            </a:pPr>
            <a:r>
              <a:rPr lang="en-US" altLang="zh-CN" sz="2400" b="1" dirty="0">
                <a:solidFill>
                  <a:srgbClr val="477DEA"/>
                </a:solidFill>
                <a:latin typeface="微软雅黑" panose="020B0503020204020204" charset="-122"/>
                <a:sym typeface="黑体" panose="02010609060101010101" pitchFamily="49" charset="-122"/>
              </a:rPr>
              <a:t>1.</a:t>
            </a:r>
            <a:r>
              <a:rPr lang="zh-CN" altLang="en-US" sz="2400" b="1" dirty="0">
                <a:solidFill>
                  <a:srgbClr val="477DEA"/>
                </a:solidFill>
                <a:latin typeface="微软雅黑" panose="020B0503020204020204" charset="-122"/>
                <a:sym typeface="黑体" panose="02010609060101010101" pitchFamily="49" charset="-122"/>
              </a:rPr>
              <a:t>脾俞、肾俞是五脏六腑之气输注于背部的腧穴</a:t>
            </a:r>
          </a:p>
          <a:p>
            <a:pPr indent="457200" eaLnBrk="0" hangingPunct="0">
              <a:lnSpc>
                <a:spcPct val="150000"/>
              </a:lnSpc>
            </a:pPr>
            <a:r>
              <a:rPr lang="en-US" altLang="zh-CN" sz="2400" b="1" dirty="0">
                <a:solidFill>
                  <a:srgbClr val="477DEA"/>
                </a:solidFill>
                <a:latin typeface="微软雅黑" panose="020B0503020204020204" charset="-122"/>
                <a:sym typeface="黑体" panose="02010609060101010101" pitchFamily="49" charset="-122"/>
              </a:rPr>
              <a:t>2.</a:t>
            </a:r>
            <a:r>
              <a:rPr lang="zh-CN" altLang="en-US" sz="2400" b="1" dirty="0">
                <a:solidFill>
                  <a:srgbClr val="477DEA"/>
                </a:solidFill>
                <a:latin typeface="微软雅黑" panose="020B0503020204020204" charset="-122"/>
                <a:sym typeface="黑体" panose="02010609060101010101" pitchFamily="49" charset="-122"/>
              </a:rPr>
              <a:t>二穴位置接近内脏，更容易调节脏腑的虚实</a:t>
            </a:r>
          </a:p>
          <a:p>
            <a:pPr indent="457200" algn="just" eaLnBrk="0" hangingPunct="0">
              <a:lnSpc>
                <a:spcPct val="150000"/>
              </a:lnSpc>
            </a:pPr>
            <a:r>
              <a:rPr lang="en-US" altLang="zh-CN" sz="2400" dirty="0">
                <a:solidFill>
                  <a:srgbClr val="FF0000"/>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Meaning of </a:t>
            </a:r>
            <a:r>
              <a:rPr lang="en-US" altLang="zh-CN" sz="2400" dirty="0" err="1">
                <a:solidFill>
                  <a:srgbClr val="FF0000"/>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acupoint</a:t>
            </a:r>
            <a:r>
              <a:rPr lang="en-US" altLang="zh-CN" sz="2400" dirty="0">
                <a:solidFill>
                  <a:srgbClr val="FF0000"/>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selection: "the function of </a:t>
            </a:r>
            <a:r>
              <a:rPr lang="en-US" altLang="zh-CN" sz="2400" dirty="0" err="1">
                <a:solidFill>
                  <a:srgbClr val="FF0000"/>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tonifying</a:t>
            </a:r>
            <a:r>
              <a:rPr lang="en-US" altLang="zh-CN" sz="2400" dirty="0">
                <a:solidFill>
                  <a:srgbClr val="FF0000"/>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deficiency"</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t>
            </a:r>
          </a:p>
          <a:p>
            <a:pPr indent="457200" algn="just" eaLnBrk="0" hangingPunct="0">
              <a:lnSpc>
                <a:spcPct val="150000"/>
              </a:lnSpc>
            </a:pP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1.Pishu and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Shenshu</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are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acupoints</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for the gas of five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zang</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organs and six Fu organs to be infused into the back.           </a:t>
            </a:r>
          </a:p>
          <a:p>
            <a:pPr indent="457200" algn="just" eaLnBrk="0" hangingPunct="0">
              <a:lnSpc>
                <a:spcPct val="150000"/>
              </a:lnSpc>
            </a:pP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 2. The position of the two points is close to the internal organs, which is easier to regulate the deficiency and excess of the internal organs.            </a:t>
            </a:r>
          </a:p>
        </p:txBody>
      </p:sp>
      <p:sp>
        <p:nvSpPr>
          <p:cNvPr id="4" name="文本框 3"/>
          <p:cNvSpPr txBox="1"/>
          <p:nvPr/>
        </p:nvSpPr>
        <p:spPr>
          <a:xfrm>
            <a:off x="5868035" y="5377180"/>
            <a:ext cx="309880" cy="368300"/>
          </a:xfrm>
          <a:prstGeom prst="rect">
            <a:avLst/>
          </a:prstGeom>
          <a:noFill/>
        </p:spPr>
        <p:txBody>
          <a:bodyPr wrap="none" rtlCol="0">
            <a:spAutoFit/>
          </a:bodyPr>
          <a:lstStyle/>
          <a:p>
            <a:endParaRPr lang="zh-CN" altLang="en-US">
              <a:solidFill>
                <a:srgbClr val="000000"/>
              </a:solidFill>
            </a:endParaRPr>
          </a:p>
        </p:txBody>
      </p:sp>
      <p:sp>
        <p:nvSpPr>
          <p:cNvPr id="2" name="文本框 1"/>
          <p:cNvSpPr txBox="1"/>
          <p:nvPr/>
        </p:nvSpPr>
        <p:spPr>
          <a:xfrm>
            <a:off x="685165" y="1100455"/>
            <a:ext cx="370332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Tree>
    <p:extLst>
      <p:ext uri="{BB962C8B-B14F-4D97-AF65-F5344CB8AC3E}">
        <p14:creationId xmlns:p14="http://schemas.microsoft.com/office/powerpoint/2010/main" val="251321693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2535" name="文本框 6"/>
          <p:cNvSpPr txBox="1"/>
          <p:nvPr/>
        </p:nvSpPr>
        <p:spPr>
          <a:xfrm>
            <a:off x="685165" y="2115868"/>
            <a:ext cx="10611191" cy="3416320"/>
          </a:xfrm>
          <a:prstGeom prst="rect">
            <a:avLst/>
          </a:prstGeom>
          <a:noFill/>
          <a:ln w="9525">
            <a:noFill/>
          </a:ln>
        </p:spPr>
        <p:txBody>
          <a:bodyPr wrap="square">
            <a:spAutoFit/>
          </a:bodyPr>
          <a:lstStyle/>
          <a:p>
            <a:pPr indent="457200" eaLnBrk="0" hangingPunct="0">
              <a:lnSpc>
                <a:spcPct val="150000"/>
              </a:lnSpc>
            </a:pPr>
            <a:r>
              <a:rPr lang="zh-CN" altLang="en-US" sz="2400" b="1" dirty="0">
                <a:solidFill>
                  <a:srgbClr val="FF0000"/>
                </a:solidFill>
                <a:latin typeface="微软雅黑" panose="020B0503020204020204" charset="-122"/>
                <a:sym typeface="黑体" panose="02010609060101010101" pitchFamily="49" charset="-122"/>
              </a:rPr>
              <a:t>取穴含义：“补虚之功”</a:t>
            </a:r>
          </a:p>
          <a:p>
            <a:pPr indent="457200" eaLnBrk="0" hangingPunct="0">
              <a:lnSpc>
                <a:spcPct val="150000"/>
              </a:lnSpc>
            </a:pPr>
            <a:r>
              <a:rPr lang="en-US" altLang="zh-CN" sz="2400" b="1" dirty="0">
                <a:solidFill>
                  <a:srgbClr val="477DEA"/>
                </a:solidFill>
                <a:latin typeface="微软雅黑" panose="020B0503020204020204" charset="-122"/>
                <a:sym typeface="黑体" panose="02010609060101010101" pitchFamily="49" charset="-122"/>
              </a:rPr>
              <a:t>3.</a:t>
            </a:r>
            <a:r>
              <a:rPr lang="zh-CN" altLang="en-US" sz="2400" b="1" dirty="0">
                <a:solidFill>
                  <a:srgbClr val="477DEA"/>
                </a:solidFill>
                <a:latin typeface="微软雅黑" panose="020B0503020204020204" charset="-122"/>
                <a:sym typeface="黑体" panose="02010609060101010101" pitchFamily="49" charset="-122"/>
              </a:rPr>
              <a:t>脾俞健脾益气，肾俞补肾壮骨</a:t>
            </a:r>
          </a:p>
          <a:p>
            <a:pPr indent="457200" eaLnBrk="0" hangingPunct="0">
              <a:lnSpc>
                <a:spcPct val="150000"/>
              </a:lnSpc>
            </a:pPr>
            <a:r>
              <a:rPr lang="en-US" altLang="zh-CN" sz="2400" b="1" dirty="0">
                <a:solidFill>
                  <a:srgbClr val="477DEA"/>
                </a:solidFill>
                <a:latin typeface="微软雅黑" panose="020B0503020204020204" charset="-122"/>
                <a:sym typeface="黑体" panose="02010609060101010101" pitchFamily="49" charset="-122"/>
              </a:rPr>
              <a:t>4.</a:t>
            </a:r>
            <a:r>
              <a:rPr lang="zh-CN" altLang="en-US" sz="2400" b="1" dirty="0">
                <a:solidFill>
                  <a:srgbClr val="477DEA"/>
                </a:solidFill>
                <a:latin typeface="微软雅黑" panose="020B0503020204020204" charset="-122"/>
                <a:sym typeface="黑体" panose="02010609060101010101" pitchFamily="49" charset="-122"/>
              </a:rPr>
              <a:t>脾有统血之功，针刺脾俞可活血通络，其法属阴</a:t>
            </a:r>
          </a:p>
          <a:p>
            <a:pPr indent="457200" algn="just" eaLnBrk="0" hangingPunct="0">
              <a:lnSpc>
                <a:spcPct val="150000"/>
              </a:lnSpc>
            </a:pP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3. Spleen Shu, spleen and Qi, kidney Shu, kidney and bone.            </a:t>
            </a:r>
          </a:p>
          <a:p>
            <a:pPr indent="457200" algn="just" eaLnBrk="0" hangingPunct="0"/>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sym typeface="黑体" panose="02010609060101010101" pitchFamily="49" charset="-122"/>
              </a:rPr>
              <a:t>4. The spleen has the function of regulating blood. Needling PI Shu can activate blood circulation and dredge collaterals, which belongs to Yin.</a:t>
            </a:r>
          </a:p>
        </p:txBody>
      </p:sp>
      <p:sp>
        <p:nvSpPr>
          <p:cNvPr id="4" name="文本框 3"/>
          <p:cNvSpPr txBox="1"/>
          <p:nvPr/>
        </p:nvSpPr>
        <p:spPr>
          <a:xfrm>
            <a:off x="5868035" y="5377180"/>
            <a:ext cx="309880" cy="368300"/>
          </a:xfrm>
          <a:prstGeom prst="rect">
            <a:avLst/>
          </a:prstGeom>
          <a:noFill/>
        </p:spPr>
        <p:txBody>
          <a:bodyPr wrap="none" rtlCol="0">
            <a:spAutoFit/>
          </a:bodyPr>
          <a:lstStyle/>
          <a:p>
            <a:endParaRPr lang="zh-CN" altLang="en-US">
              <a:solidFill>
                <a:srgbClr val="000000"/>
              </a:solidFill>
            </a:endParaRPr>
          </a:p>
        </p:txBody>
      </p:sp>
      <p:sp>
        <p:nvSpPr>
          <p:cNvPr id="2" name="文本框 1"/>
          <p:cNvSpPr txBox="1"/>
          <p:nvPr/>
        </p:nvSpPr>
        <p:spPr>
          <a:xfrm>
            <a:off x="685165" y="1100455"/>
            <a:ext cx="370332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Tree>
    <p:extLst>
      <p:ext uri="{BB962C8B-B14F-4D97-AF65-F5344CB8AC3E}">
        <p14:creationId xmlns:p14="http://schemas.microsoft.com/office/powerpoint/2010/main" val="129451146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4" name="文本框 3"/>
          <p:cNvSpPr txBox="1"/>
          <p:nvPr/>
        </p:nvSpPr>
        <p:spPr>
          <a:xfrm>
            <a:off x="5868035" y="5377180"/>
            <a:ext cx="309880" cy="368300"/>
          </a:xfrm>
          <a:prstGeom prst="rect">
            <a:avLst/>
          </a:prstGeom>
          <a:noFill/>
        </p:spPr>
        <p:txBody>
          <a:bodyPr wrap="none" rtlCol="0">
            <a:spAutoFit/>
          </a:bodyPr>
          <a:lstStyle/>
          <a:p>
            <a:endParaRPr lang="zh-CN" altLang="en-US">
              <a:solidFill>
                <a:srgbClr val="000000"/>
              </a:solidFill>
            </a:endParaRPr>
          </a:p>
        </p:txBody>
      </p:sp>
      <p:sp>
        <p:nvSpPr>
          <p:cNvPr id="2" name="文本框 1"/>
          <p:cNvSpPr txBox="1"/>
          <p:nvPr/>
        </p:nvSpPr>
        <p:spPr>
          <a:xfrm>
            <a:off x="685165" y="1100455"/>
            <a:ext cx="370332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pic>
        <p:nvPicPr>
          <p:cNvPr id="10" name="Picture 4" descr="C:\Users\dell\Desktop\新建文件夹\66b70002a09dbed53ea3.jpg"/>
          <p:cNvPicPr>
            <a:picLocks noChangeAspect="1" noChangeArrowheads="1"/>
          </p:cNvPicPr>
          <p:nvPr/>
        </p:nvPicPr>
        <p:blipFill>
          <a:blip r:embed="rId2" cstate="print"/>
          <a:stretch>
            <a:fillRect/>
          </a:stretch>
        </p:blipFill>
        <p:spPr bwMode="auto">
          <a:xfrm>
            <a:off x="199231" y="2116927"/>
            <a:ext cx="4737690" cy="3158458"/>
          </a:xfrm>
          <a:prstGeom prst="rect">
            <a:avLst/>
          </a:prstGeom>
          <a:noFill/>
        </p:spPr>
      </p:pic>
      <p:sp>
        <p:nvSpPr>
          <p:cNvPr id="11" name="矩形 10"/>
          <p:cNvSpPr/>
          <p:nvPr/>
        </p:nvSpPr>
        <p:spPr>
          <a:xfrm>
            <a:off x="5089223" y="2027790"/>
            <a:ext cx="5688632" cy="1308884"/>
          </a:xfrm>
          <a:prstGeom prst="rect">
            <a:avLst/>
          </a:prstGeom>
        </p:spPr>
        <p:txBody>
          <a:bodyPr wrap="square">
            <a:spAutoFit/>
          </a:bodyPr>
          <a:lstStyle/>
          <a:p>
            <a:pPr algn="just">
              <a:lnSpc>
                <a:spcPct val="150000"/>
              </a:lnSpc>
            </a:pP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大椎：</a:t>
            </a:r>
            <a:endPar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endParaRPr>
          </a:p>
          <a:p>
            <a:pPr algn="just">
              <a:lnSpc>
                <a:spcPct val="150000"/>
              </a:lnSpc>
            </a:pP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在背部，第七颈椎棘突下凹陷中</a:t>
            </a:r>
          </a:p>
        </p:txBody>
      </p:sp>
      <p:sp>
        <p:nvSpPr>
          <p:cNvPr id="12" name="文本框 11"/>
          <p:cNvSpPr txBox="1"/>
          <p:nvPr/>
        </p:nvSpPr>
        <p:spPr>
          <a:xfrm>
            <a:off x="5089223" y="3929394"/>
            <a:ext cx="6699503" cy="1200329"/>
          </a:xfrm>
          <a:prstGeom prst="rect">
            <a:avLst/>
          </a:prstGeom>
          <a:noFill/>
        </p:spPr>
        <p:txBody>
          <a:bodyPr wrap="square" rtlCol="0">
            <a:spAutoFit/>
          </a:bodyPr>
          <a:lstStyle/>
          <a:p>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rPr>
              <a:t>Dazhui</a:t>
            </a:r>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            </a:t>
            </a:r>
          </a:p>
          <a:p>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In the back, in the depression of the seventh cervical spine</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rPr>
              <a:t>.</a:t>
            </a:r>
          </a:p>
        </p:txBody>
      </p:sp>
    </p:spTree>
    <p:extLst>
      <p:ext uri="{BB962C8B-B14F-4D97-AF65-F5344CB8AC3E}">
        <p14:creationId xmlns:p14="http://schemas.microsoft.com/office/powerpoint/2010/main" val="318402281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 name="文本框 1"/>
          <p:cNvSpPr txBox="1"/>
          <p:nvPr/>
        </p:nvSpPr>
        <p:spPr>
          <a:xfrm>
            <a:off x="685165" y="1100455"/>
            <a:ext cx="370332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
        <p:nvSpPr>
          <p:cNvPr id="13" name="矩形 12"/>
          <p:cNvSpPr/>
          <p:nvPr/>
        </p:nvSpPr>
        <p:spPr>
          <a:xfrm>
            <a:off x="1569831" y="1813084"/>
            <a:ext cx="9208023" cy="2308324"/>
          </a:xfrm>
          <a:prstGeom prst="rect">
            <a:avLst/>
          </a:prstGeom>
        </p:spPr>
        <p:txBody>
          <a:bodyPr wrap="square">
            <a:spAutoFit/>
          </a:bodyPr>
          <a:lstStyle/>
          <a:p>
            <a:pPr algn="just">
              <a:lnSpc>
                <a:spcPct val="150000"/>
              </a:lnSpc>
            </a:pPr>
            <a:r>
              <a:rPr lang="zh-CN" altLang="en-US" sz="2400" b="1" dirty="0">
                <a:solidFill>
                  <a:srgbClr val="FF0000"/>
                </a:solidFill>
                <a:latin typeface="微软雅黑" panose="020B0503020204020204" charset="-122"/>
              </a:rPr>
              <a:t>取穴含义：“化瘀之功”</a:t>
            </a:r>
            <a:endParaRPr lang="en-US" altLang="zh-CN" sz="2400" b="1" dirty="0">
              <a:solidFill>
                <a:srgbClr val="FF0000"/>
              </a:solidFill>
              <a:latin typeface="微软雅黑" panose="020B0503020204020204" charset="-122"/>
            </a:endParaRPr>
          </a:p>
          <a:p>
            <a:pPr algn="just">
              <a:lnSpc>
                <a:spcPct val="150000"/>
              </a:lnSpc>
            </a:pPr>
            <a:r>
              <a:rPr lang="en-US" altLang="zh-CN" sz="2400" b="1" dirty="0">
                <a:solidFill>
                  <a:srgbClr val="477DEA"/>
                </a:solidFill>
                <a:latin typeface="微软雅黑" panose="020B0503020204020204" charset="-122"/>
              </a:rPr>
              <a:t>1.</a:t>
            </a:r>
            <a:r>
              <a:rPr lang="zh-CN" altLang="en-US" sz="2400" b="1" dirty="0">
                <a:solidFill>
                  <a:srgbClr val="477DEA"/>
                </a:solidFill>
                <a:latin typeface="微软雅黑" panose="020B0503020204020204" charset="-122"/>
              </a:rPr>
              <a:t>大椎为督脉与三阳之会，通诸经之阳气，其法属阳</a:t>
            </a:r>
          </a:p>
          <a:p>
            <a:pPr algn="just">
              <a:lnSpc>
                <a:spcPct val="150000"/>
              </a:lnSpc>
            </a:pPr>
            <a:r>
              <a:rPr lang="en-US" altLang="zh-CN" sz="2400" b="1" dirty="0">
                <a:solidFill>
                  <a:srgbClr val="477DEA"/>
                </a:solidFill>
                <a:latin typeface="微软雅黑" panose="020B0503020204020204" charset="-122"/>
              </a:rPr>
              <a:t>2.</a:t>
            </a:r>
            <a:r>
              <a:rPr lang="zh-CN" altLang="en-US" sz="2400" b="1" dirty="0">
                <a:solidFill>
                  <a:srgbClr val="477DEA"/>
                </a:solidFill>
                <a:latin typeface="微软雅黑" panose="020B0503020204020204" charset="-122"/>
              </a:rPr>
              <a:t>与脾俞肾俞阴阳相配，行气活血，体现了“化瘀”之功</a:t>
            </a:r>
          </a:p>
          <a:p>
            <a:pPr algn="just">
              <a:lnSpc>
                <a:spcPct val="150000"/>
              </a:lnSpc>
            </a:pPr>
            <a:endParaRPr lang="zh-CN" altLang="en-US" sz="2400" dirty="0">
              <a:solidFill>
                <a:schemeClr val="accent5">
                  <a:lumMod val="50000"/>
                </a:schemeClr>
              </a:solidFill>
              <a:latin typeface="华文行楷" panose="02010800040101010101" charset="-122"/>
              <a:ea typeface="华文行楷" panose="02010800040101010101" charset="-122"/>
            </a:endParaRPr>
          </a:p>
        </p:txBody>
      </p:sp>
      <p:sp>
        <p:nvSpPr>
          <p:cNvPr id="14" name="文本框 13"/>
          <p:cNvSpPr txBox="1"/>
          <p:nvPr/>
        </p:nvSpPr>
        <p:spPr>
          <a:xfrm>
            <a:off x="1569831" y="3727549"/>
            <a:ext cx="9642120" cy="2677656"/>
          </a:xfrm>
          <a:prstGeom prst="rect">
            <a:avLst/>
          </a:prstGeom>
          <a:noFill/>
        </p:spPr>
        <p:txBody>
          <a:bodyPr wrap="square" rtlCol="0">
            <a:spAutoFit/>
          </a:bodyPr>
          <a:lstStyle/>
          <a:p>
            <a:pPr algn="just"/>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Meaning of acupoint selection: "the function of removing blood stasis"                 </a:t>
            </a:r>
            <a:endPar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endParaRPr>
          </a:p>
          <a:p>
            <a:pPr algn="just"/>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1. Dazhui is the meeting of Dumai and Sanyang, which is connected with the Yangqi of all scriptures. Its law is Yang.                                                                            2. Matching with the Yin and Yang of Pishu and Shenshu, promoting qi and promoting blood circulation, reflecting the function of "removing blood stasis"</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rPr>
              <a:t>.</a:t>
            </a:r>
          </a:p>
        </p:txBody>
      </p:sp>
    </p:spTree>
    <p:extLst>
      <p:ext uri="{BB962C8B-B14F-4D97-AF65-F5344CB8AC3E}">
        <p14:creationId xmlns:p14="http://schemas.microsoft.com/office/powerpoint/2010/main" val="131247104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 name="文本框 1"/>
          <p:cNvSpPr txBox="1"/>
          <p:nvPr/>
        </p:nvSpPr>
        <p:spPr>
          <a:xfrm>
            <a:off x="685165" y="1100455"/>
            <a:ext cx="370332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
        <p:nvSpPr>
          <p:cNvPr id="10" name="矩形 9"/>
          <p:cNvSpPr/>
          <p:nvPr/>
        </p:nvSpPr>
        <p:spPr>
          <a:xfrm>
            <a:off x="4705751" y="1550291"/>
            <a:ext cx="7139246" cy="1384995"/>
          </a:xfrm>
          <a:prstGeom prst="rect">
            <a:avLst/>
          </a:prstGeom>
        </p:spPr>
        <p:txBody>
          <a:bodyPr wrap="square">
            <a:spAutoFit/>
          </a:bodyPr>
          <a:lstStyle/>
          <a:p>
            <a:pPr algn="just">
              <a:lnSpc>
                <a:spcPct val="150000"/>
              </a:lnSpc>
            </a:pP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大杼：</a:t>
            </a:r>
            <a:endPar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endParaRPr>
          </a:p>
          <a:p>
            <a:pPr algn="just">
              <a:lnSpc>
                <a:spcPct val="150000"/>
              </a:lnSpc>
            </a:pP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在背部，当第</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rPr>
              <a:t>1</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胸椎棘突下，旁开</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rPr>
              <a:t>1.5</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寸</a:t>
            </a:r>
          </a:p>
        </p:txBody>
      </p:sp>
      <p:pic>
        <p:nvPicPr>
          <p:cNvPr id="11" name="Picture 4" descr="C:\Users\dell\Desktop\新建文件夹\66b70002a09dbed53ea3.jpg"/>
          <p:cNvPicPr>
            <a:picLocks noChangeAspect="1" noChangeArrowheads="1"/>
          </p:cNvPicPr>
          <p:nvPr/>
        </p:nvPicPr>
        <p:blipFill>
          <a:blip r:embed="rId2" cstate="print"/>
          <a:stretch>
            <a:fillRect/>
          </a:stretch>
        </p:blipFill>
        <p:spPr bwMode="auto">
          <a:xfrm>
            <a:off x="398462" y="1780432"/>
            <a:ext cx="3385745" cy="2257162"/>
          </a:xfrm>
          <a:prstGeom prst="rect">
            <a:avLst/>
          </a:prstGeom>
          <a:noFill/>
        </p:spPr>
      </p:pic>
      <p:pic>
        <p:nvPicPr>
          <p:cNvPr id="12" name="图片 11" descr="c289e2915cd85.jpg"/>
          <p:cNvPicPr>
            <a:picLocks noChangeAspect="1"/>
          </p:cNvPicPr>
          <p:nvPr/>
        </p:nvPicPr>
        <p:blipFill>
          <a:blip r:embed="rId3" cstate="print"/>
          <a:stretch>
            <a:fillRect/>
          </a:stretch>
        </p:blipFill>
        <p:spPr>
          <a:xfrm>
            <a:off x="359551" y="4324973"/>
            <a:ext cx="3424657" cy="2283105"/>
          </a:xfrm>
          <a:prstGeom prst="rect">
            <a:avLst/>
          </a:prstGeom>
        </p:spPr>
      </p:pic>
      <p:sp>
        <p:nvSpPr>
          <p:cNvPr id="15" name="矩形 14"/>
          <p:cNvSpPr/>
          <p:nvPr/>
        </p:nvSpPr>
        <p:spPr>
          <a:xfrm>
            <a:off x="4705751" y="4301063"/>
            <a:ext cx="6576538" cy="1384995"/>
          </a:xfrm>
          <a:prstGeom prst="rect">
            <a:avLst/>
          </a:prstGeom>
        </p:spPr>
        <p:txBody>
          <a:bodyPr wrap="square">
            <a:spAutoFit/>
          </a:bodyPr>
          <a:lstStyle/>
          <a:p>
            <a:pPr algn="just">
              <a:lnSpc>
                <a:spcPct val="150000"/>
              </a:lnSpc>
            </a:pP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悬钟：</a:t>
            </a:r>
            <a:endPar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endParaRPr>
          </a:p>
          <a:p>
            <a:pPr algn="just">
              <a:lnSpc>
                <a:spcPct val="150000"/>
              </a:lnSpc>
            </a:pP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外踝尖上</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rPr>
              <a:t>3</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寸，腓骨前缘</a:t>
            </a:r>
          </a:p>
        </p:txBody>
      </p:sp>
      <p:sp>
        <p:nvSpPr>
          <p:cNvPr id="16" name="文本框 15"/>
          <p:cNvSpPr txBox="1"/>
          <p:nvPr/>
        </p:nvSpPr>
        <p:spPr>
          <a:xfrm>
            <a:off x="4705751" y="5573514"/>
            <a:ext cx="7139246" cy="1200329"/>
          </a:xfrm>
          <a:prstGeom prst="rect">
            <a:avLst/>
          </a:prstGeom>
          <a:noFill/>
        </p:spPr>
        <p:txBody>
          <a:bodyPr wrap="square" rtlCol="0">
            <a:spAutoFit/>
          </a:bodyPr>
          <a:lstStyle/>
          <a:p>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rPr>
              <a:t>Xuanzhong</a:t>
            </a:r>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            </a:t>
            </a:r>
          </a:p>
          <a:p>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3 inches above the tip of the lateral malleolus, leading edge of fibula</a:t>
            </a:r>
          </a:p>
        </p:txBody>
      </p:sp>
      <p:sp>
        <p:nvSpPr>
          <p:cNvPr id="17" name="文本框 16"/>
          <p:cNvSpPr txBox="1"/>
          <p:nvPr/>
        </p:nvSpPr>
        <p:spPr>
          <a:xfrm>
            <a:off x="4777759" y="2771084"/>
            <a:ext cx="7067238" cy="1569660"/>
          </a:xfrm>
          <a:prstGeom prst="rect">
            <a:avLst/>
          </a:prstGeom>
          <a:noFill/>
        </p:spPr>
        <p:txBody>
          <a:bodyPr wrap="square" rtlCol="0">
            <a:spAutoFit/>
          </a:bodyPr>
          <a:lstStyle/>
          <a:p>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rPr>
              <a:t>Dazhu</a:t>
            </a:r>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            </a:t>
            </a:r>
          </a:p>
          <a:p>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In the back, when the first thoracic spine is under the spinous process, the side opening is 1.5 inch.</a:t>
            </a:r>
          </a:p>
        </p:txBody>
      </p:sp>
    </p:spTree>
    <p:extLst>
      <p:ext uri="{BB962C8B-B14F-4D97-AF65-F5344CB8AC3E}">
        <p14:creationId xmlns:p14="http://schemas.microsoft.com/office/powerpoint/2010/main" val="206665600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 name="文本框 1"/>
          <p:cNvSpPr txBox="1"/>
          <p:nvPr/>
        </p:nvSpPr>
        <p:spPr>
          <a:xfrm>
            <a:off x="685165" y="1100455"/>
            <a:ext cx="370332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
        <p:nvSpPr>
          <p:cNvPr id="14" name="矩形 13"/>
          <p:cNvSpPr/>
          <p:nvPr/>
        </p:nvSpPr>
        <p:spPr>
          <a:xfrm>
            <a:off x="1626103" y="1813084"/>
            <a:ext cx="9151752" cy="1754326"/>
          </a:xfrm>
          <a:prstGeom prst="rect">
            <a:avLst/>
          </a:prstGeom>
        </p:spPr>
        <p:txBody>
          <a:bodyPr wrap="square">
            <a:spAutoFit/>
          </a:bodyPr>
          <a:lstStyle/>
          <a:p>
            <a:pPr algn="just">
              <a:lnSpc>
                <a:spcPct val="150000"/>
              </a:lnSpc>
            </a:pPr>
            <a:r>
              <a:rPr lang="zh-CN" altLang="en-US" sz="2400" b="1" dirty="0">
                <a:solidFill>
                  <a:srgbClr val="FF0000"/>
                </a:solidFill>
                <a:latin typeface="微软雅黑" panose="020B0503020204020204" charset="-122"/>
              </a:rPr>
              <a:t>取穴含义：“上下取穴”</a:t>
            </a:r>
            <a:endParaRPr lang="en-US" altLang="zh-CN" sz="2400" b="1" dirty="0">
              <a:solidFill>
                <a:srgbClr val="FF0000"/>
              </a:solidFill>
              <a:latin typeface="微软雅黑" panose="020B0503020204020204" charset="-122"/>
            </a:endParaRPr>
          </a:p>
          <a:p>
            <a:pPr>
              <a:lnSpc>
                <a:spcPct val="150000"/>
              </a:lnSpc>
            </a:pPr>
            <a:r>
              <a:rPr lang="en-US" altLang="zh-CN" sz="2400" b="1" dirty="0">
                <a:solidFill>
                  <a:srgbClr val="477DEA"/>
                </a:solidFill>
                <a:latin typeface="微软雅黑" panose="020B0503020204020204" charset="-122"/>
              </a:rPr>
              <a:t>1.</a:t>
            </a:r>
            <a:r>
              <a:rPr lang="zh-CN" altLang="en-US" sz="2400" b="1" dirty="0">
                <a:solidFill>
                  <a:srgbClr val="477DEA"/>
                </a:solidFill>
                <a:latin typeface="微软雅黑" panose="020B0503020204020204" charset="-122"/>
              </a:rPr>
              <a:t>悬钟、大杼分别是髓会、骨会</a:t>
            </a:r>
            <a:endParaRPr lang="en-US" altLang="zh-CN" sz="2400" b="1" dirty="0">
              <a:solidFill>
                <a:srgbClr val="477DEA"/>
              </a:solidFill>
              <a:latin typeface="微软雅黑" panose="020B0503020204020204" charset="-122"/>
            </a:endParaRPr>
          </a:p>
          <a:p>
            <a:pPr>
              <a:lnSpc>
                <a:spcPct val="150000"/>
              </a:lnSpc>
            </a:pPr>
            <a:r>
              <a:rPr lang="en-US" altLang="zh-CN" sz="2400" b="1" dirty="0">
                <a:solidFill>
                  <a:srgbClr val="477DEA"/>
                </a:solidFill>
                <a:latin typeface="微软雅黑" panose="020B0503020204020204" charset="-122"/>
              </a:rPr>
              <a:t>2.</a:t>
            </a:r>
            <a:r>
              <a:rPr lang="zh-CN" altLang="en-US" sz="2400" b="1" dirty="0">
                <a:solidFill>
                  <a:srgbClr val="477DEA"/>
                </a:solidFill>
                <a:latin typeface="微软雅黑" panose="020B0503020204020204" charset="-122"/>
              </a:rPr>
              <a:t>二者一上一下，益髓壮骨，是治疗本病的重要配穴</a:t>
            </a:r>
          </a:p>
        </p:txBody>
      </p:sp>
      <p:sp>
        <p:nvSpPr>
          <p:cNvPr id="18" name="文本框 17"/>
          <p:cNvSpPr txBox="1"/>
          <p:nvPr/>
        </p:nvSpPr>
        <p:spPr>
          <a:xfrm>
            <a:off x="1406770" y="3911739"/>
            <a:ext cx="10016196" cy="1938992"/>
          </a:xfrm>
          <a:prstGeom prst="rect">
            <a:avLst/>
          </a:prstGeom>
          <a:noFill/>
        </p:spPr>
        <p:txBody>
          <a:bodyPr wrap="square" rtlCol="0">
            <a:spAutoFit/>
          </a:bodyPr>
          <a:lstStyle/>
          <a:p>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Meaning of acupoint selection: "up and down acupoint selection"                           </a:t>
            </a:r>
            <a:endPar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endParaRPr>
          </a:p>
          <a:p>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1. Hanging bell and big loom are medullary meeting and bone meeting respectively</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rPr>
              <a:t>.</a:t>
            </a:r>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            </a:t>
            </a:r>
          </a:p>
          <a:p>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2. One up and one down, benefiting the marrow and strengthening the bone, is an important point for the treatment of this disease.</a:t>
            </a:r>
          </a:p>
        </p:txBody>
      </p:sp>
    </p:spTree>
    <p:extLst>
      <p:ext uri="{BB962C8B-B14F-4D97-AF65-F5344CB8AC3E}">
        <p14:creationId xmlns:p14="http://schemas.microsoft.com/office/powerpoint/2010/main" val="116710314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 name="文本框 1"/>
          <p:cNvSpPr txBox="1"/>
          <p:nvPr/>
        </p:nvSpPr>
        <p:spPr>
          <a:xfrm>
            <a:off x="685165" y="1100455"/>
            <a:ext cx="370332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
        <p:nvSpPr>
          <p:cNvPr id="10" name="矩形 9"/>
          <p:cNvSpPr/>
          <p:nvPr/>
        </p:nvSpPr>
        <p:spPr>
          <a:xfrm>
            <a:off x="4475222" y="1468755"/>
            <a:ext cx="6567915" cy="954107"/>
          </a:xfrm>
          <a:prstGeom prst="rect">
            <a:avLst/>
          </a:prstGeom>
        </p:spPr>
        <p:txBody>
          <a:bodyPr wrap="square">
            <a:spAutoFit/>
          </a:bodyPr>
          <a:lstStyle/>
          <a:p>
            <a:pPr algn="just"/>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命门：</a:t>
            </a:r>
            <a:endPar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endParaRPr>
          </a:p>
          <a:p>
            <a:pPr algn="just"/>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在背部，位于第二、三腰椎棘突间</a:t>
            </a:r>
          </a:p>
        </p:txBody>
      </p:sp>
      <p:pic>
        <p:nvPicPr>
          <p:cNvPr id="11" name="Picture 4" descr="C:\Users\dell\Desktop\新建文件夹\66b70002a09dbed53ea3.jpg"/>
          <p:cNvPicPr>
            <a:picLocks noChangeAspect="1" noChangeArrowheads="1"/>
          </p:cNvPicPr>
          <p:nvPr/>
        </p:nvPicPr>
        <p:blipFill>
          <a:blip r:embed="rId2" cstate="print"/>
          <a:stretch>
            <a:fillRect/>
          </a:stretch>
        </p:blipFill>
        <p:spPr bwMode="auto">
          <a:xfrm>
            <a:off x="199230" y="1669535"/>
            <a:ext cx="3458369" cy="2305579"/>
          </a:xfrm>
          <a:prstGeom prst="rect">
            <a:avLst/>
          </a:prstGeom>
          <a:noFill/>
        </p:spPr>
      </p:pic>
      <p:pic>
        <p:nvPicPr>
          <p:cNvPr id="12" name="图片 11" descr="c289e2915cd85.jpg"/>
          <p:cNvPicPr>
            <a:picLocks noChangeAspect="1"/>
          </p:cNvPicPr>
          <p:nvPr/>
        </p:nvPicPr>
        <p:blipFill>
          <a:blip r:embed="rId3" cstate="print"/>
          <a:stretch>
            <a:fillRect/>
          </a:stretch>
        </p:blipFill>
        <p:spPr>
          <a:xfrm>
            <a:off x="199231" y="4349287"/>
            <a:ext cx="3458369" cy="2305578"/>
          </a:xfrm>
          <a:prstGeom prst="rect">
            <a:avLst/>
          </a:prstGeom>
        </p:spPr>
      </p:pic>
      <p:sp>
        <p:nvSpPr>
          <p:cNvPr id="13" name="矩形 12"/>
          <p:cNvSpPr/>
          <p:nvPr/>
        </p:nvSpPr>
        <p:spPr>
          <a:xfrm>
            <a:off x="4475222" y="3948265"/>
            <a:ext cx="7535803" cy="1384995"/>
          </a:xfrm>
          <a:prstGeom prst="rect">
            <a:avLst/>
          </a:prstGeom>
        </p:spPr>
        <p:txBody>
          <a:bodyPr wrap="square">
            <a:spAutoFit/>
          </a:bodyPr>
          <a:lstStyle/>
          <a:p>
            <a:pPr algn="just"/>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足三里：</a:t>
            </a:r>
            <a:endPar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endParaRPr>
          </a:p>
          <a:p>
            <a:pPr algn="just"/>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在小腿前外侧</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rPr>
              <a:t>,</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当犊鼻下</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rPr>
              <a:t>3</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寸</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rPr>
              <a:t>(</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即</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rPr>
              <a:t>:</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外膝眼下四横指</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rPr>
              <a:t>),</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距胫骨前缘一横指</a:t>
            </a:r>
            <a:r>
              <a:rPr lang="en-US" altLang="zh-CN" sz="2800" dirty="0">
                <a:solidFill>
                  <a:srgbClr val="477DEA"/>
                </a:solidFill>
                <a:effectLst>
                  <a:outerShdw blurRad="38100" dist="25400" dir="5400000" algn="ctr" rotWithShape="0">
                    <a:srgbClr val="6E747A">
                      <a:alpha val="43000"/>
                    </a:srgbClr>
                  </a:outerShdw>
                </a:effectLst>
                <a:latin typeface="微软雅黑" panose="020B0503020204020204" charset="-122"/>
              </a:rPr>
              <a:t>,</a:t>
            </a:r>
            <a:r>
              <a:rPr lang="zh-CN" altLang="en-US" sz="2800" dirty="0">
                <a:solidFill>
                  <a:srgbClr val="477DEA"/>
                </a:solidFill>
                <a:effectLst>
                  <a:outerShdw blurRad="38100" dist="25400" dir="5400000" algn="ctr" rotWithShape="0">
                    <a:srgbClr val="6E747A">
                      <a:alpha val="43000"/>
                    </a:srgbClr>
                  </a:outerShdw>
                </a:effectLst>
                <a:latin typeface="微软雅黑" panose="020B0503020204020204" charset="-122"/>
              </a:rPr>
              <a:t>胫骨前肌上</a:t>
            </a:r>
          </a:p>
        </p:txBody>
      </p:sp>
      <p:sp>
        <p:nvSpPr>
          <p:cNvPr id="15" name="文本框 14"/>
          <p:cNvSpPr txBox="1"/>
          <p:nvPr/>
        </p:nvSpPr>
        <p:spPr>
          <a:xfrm>
            <a:off x="4546629" y="2514558"/>
            <a:ext cx="7314131" cy="1200329"/>
          </a:xfrm>
          <a:prstGeom prst="rect">
            <a:avLst/>
          </a:prstGeom>
          <a:noFill/>
        </p:spPr>
        <p:txBody>
          <a:bodyPr wrap="square" rtlCol="0">
            <a:spAutoFit/>
          </a:bodyPr>
          <a:lstStyle/>
          <a:p>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rPr>
              <a:t>Mingmen</a:t>
            </a:r>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            </a:t>
            </a:r>
          </a:p>
          <a:p>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In the back, between the spinous processes of the second and third lumbar vertebrae</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rPr>
              <a:t>.</a:t>
            </a:r>
          </a:p>
        </p:txBody>
      </p:sp>
      <p:sp>
        <p:nvSpPr>
          <p:cNvPr id="16" name="文本框 15"/>
          <p:cNvSpPr txBox="1"/>
          <p:nvPr/>
        </p:nvSpPr>
        <p:spPr>
          <a:xfrm>
            <a:off x="4394646" y="5291056"/>
            <a:ext cx="7712945" cy="1569660"/>
          </a:xfrm>
          <a:prstGeom prst="rect">
            <a:avLst/>
          </a:prstGeom>
          <a:noFill/>
        </p:spPr>
        <p:txBody>
          <a:bodyPr wrap="square" rtlCol="0">
            <a:spAutoFit/>
          </a:bodyPr>
          <a:lstStyle/>
          <a:p>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Zusanli:           </a:t>
            </a:r>
          </a:p>
          <a:p>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 On the anterolateral side of the leg, when the calf is 3 inches below the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rPr>
              <a:t>Dubi</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rPr>
              <a:t>,</a:t>
            </a:r>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A transverse finger from the anterior tibia, on the anterior tibial muscle </a:t>
            </a:r>
          </a:p>
        </p:txBody>
      </p:sp>
    </p:spTree>
    <p:extLst>
      <p:ext uri="{BB962C8B-B14F-4D97-AF65-F5344CB8AC3E}">
        <p14:creationId xmlns:p14="http://schemas.microsoft.com/office/powerpoint/2010/main" val="282555891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1"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3"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 name="文本框 1"/>
          <p:cNvSpPr txBox="1"/>
          <p:nvPr/>
        </p:nvSpPr>
        <p:spPr>
          <a:xfrm>
            <a:off x="685165" y="1100455"/>
            <a:ext cx="3703320" cy="368300"/>
          </a:xfrm>
          <a:prstGeom prst="rect">
            <a:avLst/>
          </a:prstGeom>
          <a:noFill/>
        </p:spPr>
        <p:txBody>
          <a:bodyPr wrap="square" rtlCol="0">
            <a:spAutoFit/>
          </a:bodyPr>
          <a:lstStyle/>
          <a:p>
            <a:r>
              <a:rPr lang="en-US" altLang="zh-CN" dirty="0">
                <a:solidFill>
                  <a:srgbClr val="006EA3"/>
                </a:solidFill>
                <a:latin typeface="微软雅黑" panose="020B0503020204020204" charset="-122"/>
                <a:sym typeface="微软雅黑" panose="020B0503020204020204" charset="-122"/>
              </a:rPr>
              <a:t>Theoretical sources</a:t>
            </a:r>
            <a:endParaRPr lang="zh-CN" altLang="en-US">
              <a:solidFill>
                <a:srgbClr val="000000"/>
              </a:solidFill>
            </a:endParaRPr>
          </a:p>
        </p:txBody>
      </p:sp>
      <p:sp>
        <p:nvSpPr>
          <p:cNvPr id="10" name="矩形 9"/>
          <p:cNvSpPr/>
          <p:nvPr/>
        </p:nvSpPr>
        <p:spPr>
          <a:xfrm>
            <a:off x="1026942" y="1314007"/>
            <a:ext cx="10550769" cy="2492990"/>
          </a:xfrm>
          <a:prstGeom prst="rect">
            <a:avLst/>
          </a:prstGeom>
        </p:spPr>
        <p:txBody>
          <a:bodyPr wrap="square">
            <a:spAutoFit/>
          </a:bodyPr>
          <a:lstStyle/>
          <a:p>
            <a:pPr algn="just">
              <a:lnSpc>
                <a:spcPct val="150000"/>
              </a:lnSpc>
            </a:pPr>
            <a:r>
              <a:rPr lang="zh-CN" altLang="en-US" sz="2400" b="1" dirty="0">
                <a:solidFill>
                  <a:schemeClr val="accent6"/>
                </a:solidFill>
                <a:latin typeface="微软雅黑" panose="020B0503020204020204" charset="-122"/>
              </a:rPr>
              <a:t>取穴含义：“先天后天同补”</a:t>
            </a:r>
            <a:endParaRPr lang="en-US" altLang="zh-CN" sz="2400" b="1" dirty="0">
              <a:solidFill>
                <a:schemeClr val="accent6"/>
              </a:solidFill>
              <a:latin typeface="微软雅黑" panose="020B0503020204020204" charset="-122"/>
            </a:endParaRPr>
          </a:p>
          <a:p>
            <a:r>
              <a:rPr lang="en-US" altLang="zh-CN" sz="2400" b="1" dirty="0">
                <a:solidFill>
                  <a:schemeClr val="accent1"/>
                </a:solidFill>
                <a:latin typeface="微软雅黑" panose="020B0503020204020204" charset="-122"/>
              </a:rPr>
              <a:t>1.</a:t>
            </a:r>
            <a:r>
              <a:rPr lang="zh-CN" altLang="en-US" sz="2400" b="1" dirty="0">
                <a:solidFill>
                  <a:schemeClr val="accent1"/>
                </a:solidFill>
                <a:latin typeface="微软雅黑" panose="020B0503020204020204" charset="-122"/>
              </a:rPr>
              <a:t>命门、足三里均为补益要穴</a:t>
            </a:r>
            <a:endParaRPr lang="en-US" altLang="zh-CN" sz="2400" b="1" dirty="0">
              <a:solidFill>
                <a:schemeClr val="accent1"/>
              </a:solidFill>
              <a:latin typeface="微软雅黑" panose="020B0503020204020204" charset="-122"/>
            </a:endParaRPr>
          </a:p>
          <a:p>
            <a:r>
              <a:rPr lang="en-US" altLang="zh-CN" sz="2400" b="1" dirty="0">
                <a:solidFill>
                  <a:schemeClr val="accent1"/>
                </a:solidFill>
                <a:latin typeface="微软雅黑" panose="020B0503020204020204" charset="-122"/>
              </a:rPr>
              <a:t>2.</a:t>
            </a:r>
            <a:r>
              <a:rPr lang="zh-CN" altLang="en-US" sz="2400" b="1" dirty="0">
                <a:solidFill>
                  <a:schemeClr val="accent1"/>
                </a:solidFill>
                <a:latin typeface="微软雅黑" panose="020B0503020204020204" charset="-122"/>
              </a:rPr>
              <a:t>命门可补周身之元气，重在补益先天，足三里调理脾胃，益气固本，重在补益后天</a:t>
            </a:r>
          </a:p>
          <a:p>
            <a:r>
              <a:rPr lang="en-US" altLang="zh-CN" sz="2400" b="1" dirty="0">
                <a:solidFill>
                  <a:schemeClr val="accent1"/>
                </a:solidFill>
                <a:latin typeface="微软雅黑" panose="020B0503020204020204" charset="-122"/>
              </a:rPr>
              <a:t>3.</a:t>
            </a:r>
            <a:r>
              <a:rPr lang="zh-CN" altLang="en-US" sz="2400" b="1" dirty="0">
                <a:solidFill>
                  <a:schemeClr val="accent1"/>
                </a:solidFill>
                <a:latin typeface="微软雅黑" panose="020B0503020204020204" charset="-122"/>
              </a:rPr>
              <a:t>先天后天同补相配，特别针对于本病多虚的致病特点，可增强本针法的补益作用</a:t>
            </a:r>
            <a:endParaRPr lang="zh-CN" altLang="en-US" sz="2400" dirty="0">
              <a:solidFill>
                <a:schemeClr val="accent5">
                  <a:lumMod val="50000"/>
                </a:schemeClr>
              </a:solidFill>
              <a:latin typeface="华文行楷" panose="02010800040101010101" charset="-122"/>
              <a:ea typeface="华文行楷" panose="02010800040101010101" charset="-122"/>
            </a:endParaRPr>
          </a:p>
        </p:txBody>
      </p:sp>
      <p:sp>
        <p:nvSpPr>
          <p:cNvPr id="12" name="文本框 11"/>
          <p:cNvSpPr txBox="1"/>
          <p:nvPr/>
        </p:nvSpPr>
        <p:spPr>
          <a:xfrm>
            <a:off x="1026942" y="3731422"/>
            <a:ext cx="10818055" cy="3046988"/>
          </a:xfrm>
          <a:prstGeom prst="rect">
            <a:avLst/>
          </a:prstGeom>
          <a:noFill/>
        </p:spPr>
        <p:txBody>
          <a:bodyPr wrap="square" rtlCol="0">
            <a:spAutoFit/>
          </a:bodyPr>
          <a:lstStyle/>
          <a:p>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1. Mingmen and Zusanli are vital points for tonifying</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rPr>
              <a:t>.</a:t>
            </a:r>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           </a:t>
            </a:r>
          </a:p>
          <a:p>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2. </a:t>
            </a:r>
            <a:r>
              <a:rPr lang="en-US" altLang="zh-CN" sz="2400" dirty="0" err="1">
                <a:solidFill>
                  <a:srgbClr val="477DEA"/>
                </a:solidFill>
                <a:effectLst>
                  <a:outerShdw blurRad="38100" dist="25400" dir="5400000" algn="ctr" rotWithShape="0">
                    <a:srgbClr val="6E747A">
                      <a:alpha val="43000"/>
                    </a:srgbClr>
                  </a:outerShdw>
                </a:effectLst>
                <a:latin typeface="微软雅黑" panose="020B0503020204020204" charset="-122"/>
              </a:rPr>
              <a:t>Mingmen</a:t>
            </a:r>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 can nourish the vitality of the whole body, focusing on nourishing the nature, regulating the spleen and stomach in Zusanli, nourishing the Qi and strengthening the foundation, and nourishing the day after tomorrow.            </a:t>
            </a:r>
          </a:p>
          <a:p>
            <a:r>
              <a:rPr lang="zh-CN" altLang="en-US" sz="2400" dirty="0">
                <a:solidFill>
                  <a:srgbClr val="477DEA"/>
                </a:solidFill>
                <a:effectLst>
                  <a:outerShdw blurRad="38100" dist="25400" dir="5400000" algn="ctr" rotWithShape="0">
                    <a:srgbClr val="6E747A">
                      <a:alpha val="43000"/>
                    </a:srgbClr>
                  </a:outerShdw>
                </a:effectLst>
                <a:latin typeface="微软雅黑" panose="020B0503020204020204" charset="-122"/>
              </a:rPr>
              <a:t>3. Congenitally acquired matching with tonic, especially for the pathogenic characteristics of multiple deficiency of this disease, can enhance the tonic effect of this acupuncture</a:t>
            </a:r>
            <a:r>
              <a:rPr lang="en-US" altLang="zh-CN" sz="2400" dirty="0">
                <a:solidFill>
                  <a:srgbClr val="477DEA"/>
                </a:solidFill>
                <a:effectLst>
                  <a:outerShdw blurRad="38100" dist="25400" dir="5400000" algn="ctr" rotWithShape="0">
                    <a:srgbClr val="6E747A">
                      <a:alpha val="43000"/>
                    </a:srgbClr>
                  </a:outerShdw>
                </a:effectLst>
                <a:latin typeface="微软雅黑" panose="020B0503020204020204" charset="-122"/>
              </a:rPr>
              <a:t>.</a:t>
            </a:r>
          </a:p>
        </p:txBody>
      </p:sp>
    </p:spTree>
    <p:extLst>
      <p:ext uri="{BB962C8B-B14F-4D97-AF65-F5344CB8AC3E}">
        <p14:creationId xmlns:p14="http://schemas.microsoft.com/office/powerpoint/2010/main" val="29238506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1507"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1508"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1509" name="文本框 6"/>
          <p:cNvSpPr/>
          <p:nvPr/>
        </p:nvSpPr>
        <p:spPr>
          <a:xfrm>
            <a:off x="644525" y="417513"/>
            <a:ext cx="2898775" cy="645160"/>
          </a:xfrm>
          <a:prstGeom prst="rect">
            <a:avLst/>
          </a:prstGeom>
          <a:noFill/>
          <a:ln w="9525">
            <a:noFill/>
          </a:ln>
        </p:spPr>
        <p:txBody>
          <a:bodyPr>
            <a:spAutoFit/>
          </a:bodyPr>
          <a:lstStyle/>
          <a:p>
            <a:r>
              <a:rPr lang="zh-CN" altLang="en-US" sz="3600" dirty="0">
                <a:solidFill>
                  <a:srgbClr val="006EA3"/>
                </a:solidFill>
                <a:latin typeface="微软雅黑" panose="020B0503020204020204" charset="-122"/>
                <a:sym typeface="微软雅黑" panose="020B0503020204020204" charset="-122"/>
              </a:rPr>
              <a:t>理论来源</a:t>
            </a:r>
          </a:p>
        </p:txBody>
      </p:sp>
      <p:sp>
        <p:nvSpPr>
          <p:cNvPr id="21510" name="等腰三角形 11"/>
          <p:cNvSpPr/>
          <p:nvPr/>
        </p:nvSpPr>
        <p:spPr>
          <a:xfrm flipH="1" flipV="1">
            <a:off x="6363970" y="1878013"/>
            <a:ext cx="2720975" cy="1898650"/>
          </a:xfrm>
          <a:custGeom>
            <a:avLst/>
            <a:gdLst>
              <a:gd name="txL" fmla="*/ 0 w 2662094"/>
              <a:gd name="txT" fmla="*/ 0 h 1733550"/>
              <a:gd name="txR" fmla="*/ 2662094 w 2662094"/>
              <a:gd name="txB" fmla="*/ 1733550 h 1733550"/>
            </a:gdLst>
            <a:ahLst/>
            <a:cxnLst>
              <a:cxn ang="0">
                <a:pos x="0" y="904875"/>
              </a:cxn>
              <a:cxn ang="0">
                <a:pos x="2662094" y="0"/>
              </a:cxn>
              <a:cxn ang="0">
                <a:pos x="0" y="1733550"/>
              </a:cxn>
              <a:cxn ang="0">
                <a:pos x="0" y="904875"/>
              </a:cxn>
            </a:cxnLst>
            <a:rect l="txL" t="txT" r="txR" b="txB"/>
            <a:pathLst>
              <a:path w="2662094" h="1733550">
                <a:moveTo>
                  <a:pt x="0" y="904875"/>
                </a:moveTo>
                <a:lnTo>
                  <a:pt x="2662094" y="0"/>
                </a:lnTo>
                <a:lnTo>
                  <a:pt x="0" y="1733550"/>
                </a:lnTo>
                <a:lnTo>
                  <a:pt x="0" y="904875"/>
                </a:lnTo>
                <a:close/>
              </a:path>
            </a:pathLst>
          </a:custGeom>
          <a:solidFill>
            <a:srgbClr val="21A2DB"/>
          </a:solidFill>
          <a:ln w="12700">
            <a:noFill/>
          </a:ln>
        </p:spPr>
        <p:txBody>
          <a:bodyPr/>
          <a:lstStyle/>
          <a:p>
            <a:endParaRPr lang="zh-CN" altLang="en-US" dirty="0">
              <a:solidFill>
                <a:srgbClr val="000000"/>
              </a:solidFill>
            </a:endParaRPr>
          </a:p>
        </p:txBody>
      </p:sp>
      <p:sp>
        <p:nvSpPr>
          <p:cNvPr id="21511" name="等腰三角形 11"/>
          <p:cNvSpPr/>
          <p:nvPr/>
        </p:nvSpPr>
        <p:spPr>
          <a:xfrm flipH="1">
            <a:off x="6384608" y="3644583"/>
            <a:ext cx="2700337" cy="1831975"/>
          </a:xfrm>
          <a:custGeom>
            <a:avLst/>
            <a:gdLst>
              <a:gd name="txL" fmla="*/ 0 w 2662094"/>
              <a:gd name="txT" fmla="*/ 0 h 1733550"/>
              <a:gd name="txR" fmla="*/ 2662094 w 2662094"/>
              <a:gd name="txB" fmla="*/ 1733550 h 1733550"/>
            </a:gdLst>
            <a:ahLst/>
            <a:cxnLst>
              <a:cxn ang="0">
                <a:pos x="0" y="904875"/>
              </a:cxn>
              <a:cxn ang="0">
                <a:pos x="2662094" y="0"/>
              </a:cxn>
              <a:cxn ang="0">
                <a:pos x="0" y="1733550"/>
              </a:cxn>
              <a:cxn ang="0">
                <a:pos x="0" y="904875"/>
              </a:cxn>
            </a:cxnLst>
            <a:rect l="txL" t="txT" r="txR" b="txB"/>
            <a:pathLst>
              <a:path w="2662094" h="1733550">
                <a:moveTo>
                  <a:pt x="0" y="904875"/>
                </a:moveTo>
                <a:lnTo>
                  <a:pt x="2662094" y="0"/>
                </a:lnTo>
                <a:lnTo>
                  <a:pt x="0" y="1733550"/>
                </a:lnTo>
                <a:lnTo>
                  <a:pt x="0" y="904875"/>
                </a:lnTo>
                <a:close/>
              </a:path>
            </a:pathLst>
          </a:custGeom>
          <a:solidFill>
            <a:srgbClr val="21A2DB"/>
          </a:solidFill>
          <a:ln w="12700">
            <a:noFill/>
          </a:ln>
        </p:spPr>
        <p:txBody>
          <a:bodyPr/>
          <a:lstStyle/>
          <a:p>
            <a:endParaRPr lang="zh-CN" altLang="en-US" dirty="0">
              <a:solidFill>
                <a:srgbClr val="000000"/>
              </a:solidFill>
            </a:endParaRPr>
          </a:p>
        </p:txBody>
      </p:sp>
      <p:sp>
        <p:nvSpPr>
          <p:cNvPr id="21512" name="等腰三角形 11"/>
          <p:cNvSpPr/>
          <p:nvPr/>
        </p:nvSpPr>
        <p:spPr>
          <a:xfrm flipV="1">
            <a:off x="3040063" y="1960563"/>
            <a:ext cx="2662237" cy="1787525"/>
          </a:xfrm>
          <a:custGeom>
            <a:avLst/>
            <a:gdLst>
              <a:gd name="txL" fmla="*/ 0 w 2662094"/>
              <a:gd name="txT" fmla="*/ 0 h 1733550"/>
              <a:gd name="txR" fmla="*/ 2662094 w 2662094"/>
              <a:gd name="txB" fmla="*/ 1733550 h 1733550"/>
            </a:gdLst>
            <a:ahLst/>
            <a:cxnLst>
              <a:cxn ang="0">
                <a:pos x="0" y="904875"/>
              </a:cxn>
              <a:cxn ang="0">
                <a:pos x="2662094" y="0"/>
              </a:cxn>
              <a:cxn ang="0">
                <a:pos x="0" y="1733550"/>
              </a:cxn>
              <a:cxn ang="0">
                <a:pos x="0" y="904875"/>
              </a:cxn>
            </a:cxnLst>
            <a:rect l="txL" t="txT" r="txR" b="txB"/>
            <a:pathLst>
              <a:path w="2662094" h="1733550">
                <a:moveTo>
                  <a:pt x="0" y="904875"/>
                </a:moveTo>
                <a:lnTo>
                  <a:pt x="2662094" y="0"/>
                </a:lnTo>
                <a:lnTo>
                  <a:pt x="0" y="1733550"/>
                </a:lnTo>
                <a:lnTo>
                  <a:pt x="0" y="904875"/>
                </a:lnTo>
                <a:close/>
              </a:path>
            </a:pathLst>
          </a:custGeom>
          <a:solidFill>
            <a:srgbClr val="21A2DB"/>
          </a:solidFill>
          <a:ln w="12700">
            <a:noFill/>
          </a:ln>
        </p:spPr>
        <p:txBody>
          <a:bodyPr/>
          <a:lstStyle/>
          <a:p>
            <a:endParaRPr lang="zh-CN" altLang="en-US" dirty="0">
              <a:solidFill>
                <a:srgbClr val="000000"/>
              </a:solidFill>
            </a:endParaRPr>
          </a:p>
        </p:txBody>
      </p:sp>
      <p:sp>
        <p:nvSpPr>
          <p:cNvPr id="21513" name="等腰三角形 11"/>
          <p:cNvSpPr/>
          <p:nvPr/>
        </p:nvSpPr>
        <p:spPr>
          <a:xfrm>
            <a:off x="3027363" y="3644900"/>
            <a:ext cx="2662237" cy="1809750"/>
          </a:xfrm>
          <a:custGeom>
            <a:avLst/>
            <a:gdLst>
              <a:gd name="txL" fmla="*/ 0 w 2662094"/>
              <a:gd name="txT" fmla="*/ 0 h 1733550"/>
              <a:gd name="txR" fmla="*/ 2662094 w 2662094"/>
              <a:gd name="txB" fmla="*/ 1733550 h 1733550"/>
            </a:gdLst>
            <a:ahLst/>
            <a:cxnLst>
              <a:cxn ang="0">
                <a:pos x="0" y="904875"/>
              </a:cxn>
              <a:cxn ang="0">
                <a:pos x="2662094" y="0"/>
              </a:cxn>
              <a:cxn ang="0">
                <a:pos x="0" y="1733550"/>
              </a:cxn>
              <a:cxn ang="0">
                <a:pos x="0" y="904875"/>
              </a:cxn>
            </a:cxnLst>
            <a:rect l="txL" t="txT" r="txR" b="txB"/>
            <a:pathLst>
              <a:path w="2662094" h="1733550">
                <a:moveTo>
                  <a:pt x="0" y="904875"/>
                </a:moveTo>
                <a:lnTo>
                  <a:pt x="2662094" y="0"/>
                </a:lnTo>
                <a:lnTo>
                  <a:pt x="0" y="1733550"/>
                </a:lnTo>
                <a:lnTo>
                  <a:pt x="0" y="904875"/>
                </a:lnTo>
                <a:close/>
              </a:path>
            </a:pathLst>
          </a:custGeom>
          <a:solidFill>
            <a:srgbClr val="21A2DB"/>
          </a:solidFill>
          <a:ln w="12700">
            <a:noFill/>
          </a:ln>
        </p:spPr>
        <p:txBody>
          <a:bodyPr/>
          <a:lstStyle/>
          <a:p>
            <a:endParaRPr lang="zh-CN" altLang="en-US" dirty="0">
              <a:solidFill>
                <a:srgbClr val="000000"/>
              </a:solidFill>
            </a:endParaRPr>
          </a:p>
        </p:txBody>
      </p:sp>
      <p:sp>
        <p:nvSpPr>
          <p:cNvPr id="21514" name="同心圆 8"/>
          <p:cNvSpPr/>
          <p:nvPr/>
        </p:nvSpPr>
        <p:spPr>
          <a:xfrm>
            <a:off x="4860925" y="2290763"/>
            <a:ext cx="2390775" cy="2424112"/>
          </a:xfrm>
          <a:custGeom>
            <a:avLst/>
            <a:gdLst>
              <a:gd name="txL" fmla="*/ 0 w 21600"/>
              <a:gd name="txT" fmla="*/ 0 h 21600"/>
              <a:gd name="txR" fmla="*/ 21600 w 21600"/>
              <a:gd name="txB" fmla="*/ 21600 h 21600"/>
            </a:gdLst>
            <a:ahLst/>
            <a:cxnLst>
              <a:cxn ang="0">
                <a:pos x="0" y="10800"/>
              </a:cxn>
              <a:cxn ang="0">
                <a:pos x="10800" y="0"/>
              </a:cxn>
              <a:cxn ang="0">
                <a:pos x="21600" y="10800"/>
              </a:cxn>
              <a:cxn ang="0">
                <a:pos x="10800" y="21600"/>
              </a:cxn>
              <a:cxn ang="0">
                <a:pos x="0" y="10800"/>
              </a:cxn>
              <a:cxn ang="0">
                <a:pos x="661" y="10800"/>
              </a:cxn>
              <a:cxn ang="0">
                <a:pos x="10800" y="20939"/>
              </a:cxn>
              <a:cxn ang="0">
                <a:pos x="20939" y="10800"/>
              </a:cxn>
              <a:cxn ang="0">
                <a:pos x="10800" y="661"/>
              </a:cxn>
              <a:cxn ang="0">
                <a:pos x="661" y="1080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61" y="10800"/>
                </a:moveTo>
                <a:cubicBezTo>
                  <a:pt x="661" y="16400"/>
                  <a:pt x="5200" y="20939"/>
                  <a:pt x="10800" y="20939"/>
                </a:cubicBezTo>
                <a:cubicBezTo>
                  <a:pt x="16400" y="20939"/>
                  <a:pt x="20939" y="16400"/>
                  <a:pt x="20939" y="10800"/>
                </a:cubicBezTo>
                <a:cubicBezTo>
                  <a:pt x="20939" y="5200"/>
                  <a:pt x="16400" y="661"/>
                  <a:pt x="10800" y="661"/>
                </a:cubicBezTo>
                <a:cubicBezTo>
                  <a:pt x="5200" y="661"/>
                  <a:pt x="661" y="5200"/>
                  <a:pt x="661" y="10800"/>
                </a:cubicBezTo>
                <a:close/>
              </a:path>
            </a:pathLst>
          </a:custGeom>
          <a:solidFill>
            <a:srgbClr val="006EA3"/>
          </a:solidFill>
          <a:ln w="12700">
            <a:noFill/>
          </a:ln>
        </p:spPr>
        <p:txBody>
          <a:bodyPr/>
          <a:lstStyle/>
          <a:p>
            <a:endParaRPr lang="zh-CN" altLang="en-US" dirty="0">
              <a:solidFill>
                <a:srgbClr val="000000"/>
              </a:solidFill>
            </a:endParaRPr>
          </a:p>
        </p:txBody>
      </p:sp>
      <p:grpSp>
        <p:nvGrpSpPr>
          <p:cNvPr id="21515" name="组合 17"/>
          <p:cNvGrpSpPr/>
          <p:nvPr/>
        </p:nvGrpSpPr>
        <p:grpSpPr>
          <a:xfrm>
            <a:off x="138113" y="1917700"/>
            <a:ext cx="2901950" cy="925513"/>
            <a:chOff x="0" y="0"/>
            <a:chExt cx="1792350" cy="925967"/>
          </a:xfrm>
        </p:grpSpPr>
        <p:sp>
          <p:nvSpPr>
            <p:cNvPr id="21527" name="矩形 14"/>
            <p:cNvSpPr/>
            <p:nvPr/>
          </p:nvSpPr>
          <p:spPr>
            <a:xfrm>
              <a:off x="0" y="0"/>
              <a:ext cx="1792350" cy="925967"/>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1528" name="文本框 23"/>
            <p:cNvSpPr/>
            <p:nvPr/>
          </p:nvSpPr>
          <p:spPr>
            <a:xfrm>
              <a:off x="134745" y="213409"/>
              <a:ext cx="1512467" cy="461891"/>
            </a:xfrm>
            <a:prstGeom prst="rect">
              <a:avLst/>
            </a:prstGeom>
            <a:noFill/>
            <a:ln w="9525">
              <a:noFill/>
            </a:ln>
          </p:spPr>
          <p:txBody>
            <a:bodyPr>
              <a:spAutoFit/>
            </a:bodyPr>
            <a:lstStyle/>
            <a:p>
              <a:r>
                <a:rPr lang="en-US" altLang="zh-CN" sz="2400" dirty="0">
                  <a:solidFill>
                    <a:srgbClr val="FFFFFF"/>
                  </a:solidFill>
                  <a:latin typeface="黑体" panose="02010609060101010101" pitchFamily="49" charset="-122"/>
                  <a:ea typeface="黑体" panose="02010609060101010101" pitchFamily="49" charset="-122"/>
                  <a:sym typeface="黑体" panose="02010609060101010101" pitchFamily="49" charset="-122"/>
                </a:rPr>
                <a:t>  </a:t>
              </a:r>
              <a:r>
                <a:rPr lang="zh-CN" altLang="en-US" sz="2400" dirty="0">
                  <a:solidFill>
                    <a:srgbClr val="FFFFFF"/>
                  </a:solidFill>
                </a:rPr>
                <a:t>久病气血亏损</a:t>
              </a:r>
              <a:endParaRPr lang="zh-CN" altLang="en-US" sz="2400" dirty="0">
                <a:solidFill>
                  <a:srgbClr val="FFFFFF"/>
                </a:solidFill>
                <a:latin typeface="微软雅黑" panose="020B0503020204020204" charset="-122"/>
                <a:sym typeface="黑体" panose="02010609060101010101" pitchFamily="49" charset="-122"/>
              </a:endParaRPr>
            </a:p>
          </p:txBody>
        </p:sp>
      </p:grpSp>
      <p:grpSp>
        <p:nvGrpSpPr>
          <p:cNvPr id="21516" name="组合 29"/>
          <p:cNvGrpSpPr/>
          <p:nvPr/>
        </p:nvGrpSpPr>
        <p:grpSpPr>
          <a:xfrm>
            <a:off x="133668" y="4528820"/>
            <a:ext cx="3023870" cy="925513"/>
            <a:chOff x="-2753" y="-34989"/>
            <a:chExt cx="1872775" cy="809460"/>
          </a:xfrm>
        </p:grpSpPr>
        <p:sp>
          <p:nvSpPr>
            <p:cNvPr id="21525" name="矩形 16"/>
            <p:cNvSpPr/>
            <p:nvPr/>
          </p:nvSpPr>
          <p:spPr>
            <a:xfrm>
              <a:off x="-2753" y="-34989"/>
              <a:ext cx="1792350" cy="809460"/>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1526" name="文本框 25"/>
            <p:cNvSpPr/>
            <p:nvPr/>
          </p:nvSpPr>
          <p:spPr>
            <a:xfrm>
              <a:off x="0" y="203267"/>
              <a:ext cx="1870022" cy="403775"/>
            </a:xfrm>
            <a:prstGeom prst="rect">
              <a:avLst/>
            </a:prstGeom>
            <a:noFill/>
            <a:ln w="9525">
              <a:noFill/>
            </a:ln>
          </p:spPr>
          <p:txBody>
            <a:bodyPr wrap="square">
              <a:spAutoFit/>
            </a:bodyPr>
            <a:lstStyle/>
            <a:p>
              <a:r>
                <a:rPr lang="en-US" altLang="zh-CN" sz="2400" dirty="0">
                  <a:solidFill>
                    <a:srgbClr val="000000"/>
                  </a:solidFill>
                  <a:sym typeface="+mn-ea"/>
                </a:rPr>
                <a:t>        </a:t>
              </a:r>
              <a:r>
                <a:rPr lang="zh-CN" altLang="en-US" sz="2400" dirty="0">
                  <a:solidFill>
                    <a:srgbClr val="FFFFFF"/>
                  </a:solidFill>
                  <a:sym typeface="+mn-ea"/>
                </a:rPr>
                <a:t>七情所伤</a:t>
              </a:r>
            </a:p>
          </p:txBody>
        </p:sp>
      </p:grpSp>
      <p:grpSp>
        <p:nvGrpSpPr>
          <p:cNvPr id="21517" name="组合 30"/>
          <p:cNvGrpSpPr/>
          <p:nvPr/>
        </p:nvGrpSpPr>
        <p:grpSpPr>
          <a:xfrm>
            <a:off x="9090025" y="1878013"/>
            <a:ext cx="3101975" cy="954087"/>
            <a:chOff x="0" y="0"/>
            <a:chExt cx="2001617" cy="800238"/>
          </a:xfrm>
        </p:grpSpPr>
        <p:sp>
          <p:nvSpPr>
            <p:cNvPr id="21523" name="矩形 20"/>
            <p:cNvSpPr/>
            <p:nvPr/>
          </p:nvSpPr>
          <p:spPr>
            <a:xfrm flipH="1">
              <a:off x="0" y="0"/>
              <a:ext cx="1950634" cy="800238"/>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1524" name="文本框 26"/>
            <p:cNvSpPr/>
            <p:nvPr/>
          </p:nvSpPr>
          <p:spPr>
            <a:xfrm>
              <a:off x="107764" y="228487"/>
              <a:ext cx="1893853" cy="386138"/>
            </a:xfrm>
            <a:prstGeom prst="rect">
              <a:avLst/>
            </a:prstGeom>
            <a:noFill/>
            <a:ln w="9525">
              <a:noFill/>
            </a:ln>
          </p:spPr>
          <p:txBody>
            <a:bodyPr wrap="square">
              <a:spAutoFit/>
            </a:bodyPr>
            <a:lstStyle/>
            <a:p>
              <a:r>
                <a:rPr lang="zh-CN" altLang="en-US" sz="2400" dirty="0">
                  <a:solidFill>
                    <a:srgbClr val="FFFFFF"/>
                  </a:solidFill>
                </a:rPr>
                <a:t>劳倦内伤</a:t>
              </a:r>
              <a:endParaRPr lang="zh-CN" altLang="en-US" sz="2400" dirty="0">
                <a:solidFill>
                  <a:srgbClr val="FFFFFF"/>
                </a:solidFill>
                <a:latin typeface="微软雅黑" panose="020B0503020204020204" charset="-122"/>
                <a:sym typeface="黑体" panose="02010609060101010101" pitchFamily="49" charset="-122"/>
              </a:endParaRPr>
            </a:p>
          </p:txBody>
        </p:sp>
      </p:grpSp>
      <p:grpSp>
        <p:nvGrpSpPr>
          <p:cNvPr id="21518" name="组合 32"/>
          <p:cNvGrpSpPr/>
          <p:nvPr/>
        </p:nvGrpSpPr>
        <p:grpSpPr>
          <a:xfrm>
            <a:off x="9046529" y="4528184"/>
            <a:ext cx="3384866" cy="1006475"/>
            <a:chOff x="-9649" y="74066"/>
            <a:chExt cx="2236445" cy="764896"/>
          </a:xfrm>
        </p:grpSpPr>
        <p:sp>
          <p:nvSpPr>
            <p:cNvPr id="21521" name="矩形 22"/>
            <p:cNvSpPr/>
            <p:nvPr/>
          </p:nvSpPr>
          <p:spPr>
            <a:xfrm flipH="1">
              <a:off x="-9649" y="74066"/>
              <a:ext cx="1950702" cy="764896"/>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1522" name="文本框 28"/>
            <p:cNvSpPr/>
            <p:nvPr/>
          </p:nvSpPr>
          <p:spPr>
            <a:xfrm>
              <a:off x="303879" y="261861"/>
              <a:ext cx="1922917" cy="350854"/>
            </a:xfrm>
            <a:prstGeom prst="rect">
              <a:avLst/>
            </a:prstGeom>
            <a:noFill/>
            <a:ln w="9525">
              <a:noFill/>
            </a:ln>
          </p:spPr>
          <p:txBody>
            <a:bodyPr>
              <a:spAutoFit/>
            </a:bodyPr>
            <a:lstStyle/>
            <a:p>
              <a:r>
                <a:rPr lang="zh-CN" altLang="en-US" sz="2400" dirty="0">
                  <a:solidFill>
                    <a:srgbClr val="FFFFFF"/>
                  </a:solidFill>
                </a:rPr>
                <a:t>脾失健运</a:t>
              </a:r>
              <a:endParaRPr lang="zh-CN" altLang="en-US" sz="2400" dirty="0">
                <a:solidFill>
                  <a:srgbClr val="FFFFFF"/>
                </a:solidFill>
                <a:latin typeface="微软雅黑" panose="020B0503020204020204" charset="-122"/>
              </a:endParaRPr>
            </a:p>
          </p:txBody>
        </p:sp>
      </p:grpSp>
      <p:sp>
        <p:nvSpPr>
          <p:cNvPr id="36" name="椭圆 35"/>
          <p:cNvSpPr/>
          <p:nvPr/>
        </p:nvSpPr>
        <p:spPr bwMode="auto">
          <a:xfrm>
            <a:off x="4883785" y="2353628"/>
            <a:ext cx="2298700" cy="229235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buFont typeface="Arial" panose="020B0604020202020204" pitchFamily="34" charset="0"/>
              <a:buNone/>
              <a:defRPr/>
            </a:pPr>
            <a:endParaRPr lang="zh-CN" altLang="en-US">
              <a:solidFill>
                <a:srgbClr val="000000"/>
              </a:solidFill>
              <a:ea typeface="宋体" panose="02010600030101010101" pitchFamily="2" charset="-122"/>
            </a:endParaRPr>
          </a:p>
        </p:txBody>
      </p:sp>
      <p:sp>
        <p:nvSpPr>
          <p:cNvPr id="21520" name="TextBox 36"/>
          <p:cNvSpPr txBox="1"/>
          <p:nvPr/>
        </p:nvSpPr>
        <p:spPr>
          <a:xfrm>
            <a:off x="5287010" y="3226435"/>
            <a:ext cx="1617980" cy="891540"/>
          </a:xfrm>
          <a:prstGeom prst="rect">
            <a:avLst/>
          </a:prstGeom>
          <a:noFill/>
          <a:ln w="9525">
            <a:noFill/>
          </a:ln>
        </p:spPr>
        <p:txBody>
          <a:bodyPr wrap="square">
            <a:spAutoFit/>
          </a:bodyPr>
          <a:lstStyle/>
          <a:p>
            <a:r>
              <a:rPr lang="zh-CN" altLang="en-US" sz="2800" b="1" dirty="0">
                <a:solidFill>
                  <a:srgbClr val="FFFFFF"/>
                </a:solidFill>
                <a:latin typeface="黑体" panose="02010609060101010101" pitchFamily="49" charset="-122"/>
                <a:ea typeface="黑体" panose="02010609060101010101" pitchFamily="49" charset="-122"/>
              </a:rPr>
              <a:t>病因认识</a:t>
            </a:r>
          </a:p>
          <a:p>
            <a:r>
              <a:rPr lang="zh-CN" altLang="en-US" sz="2400" b="1" dirty="0">
                <a:solidFill>
                  <a:srgbClr val="FFFFFF"/>
                </a:solidFill>
                <a:latin typeface="黑体" panose="02010609060101010101" pitchFamily="49" charset="-122"/>
                <a:ea typeface="黑体" panose="02010609060101010101" pitchFamily="49" charset="-122"/>
              </a:rPr>
              <a:t>Pathogeny</a:t>
            </a:r>
          </a:p>
        </p:txBody>
      </p:sp>
      <p:sp>
        <p:nvSpPr>
          <p:cNvPr id="2" name="文本框 1"/>
          <p:cNvSpPr txBox="1"/>
          <p:nvPr/>
        </p:nvSpPr>
        <p:spPr>
          <a:xfrm>
            <a:off x="644525" y="1062990"/>
            <a:ext cx="2763520" cy="64516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zh-CN" altLang="en-US">
              <a:solidFill>
                <a:srgbClr val="000000"/>
              </a:solidFill>
            </a:endParaRPr>
          </a:p>
          <a:p>
            <a:endParaRPr lang="zh-CN" altLang="en-US">
              <a:solidFill>
                <a:srgbClr val="000000"/>
              </a:solidFill>
            </a:endParaRPr>
          </a:p>
        </p:txBody>
      </p:sp>
      <p:sp>
        <p:nvSpPr>
          <p:cNvPr id="9" name="文本框 8"/>
          <p:cNvSpPr txBox="1"/>
          <p:nvPr/>
        </p:nvSpPr>
        <p:spPr>
          <a:xfrm>
            <a:off x="207010" y="2854960"/>
            <a:ext cx="2765425" cy="645160"/>
          </a:xfrm>
          <a:prstGeom prst="rect">
            <a:avLst/>
          </a:prstGeom>
          <a:noFill/>
        </p:spPr>
        <p:txBody>
          <a:bodyPr wrap="square" rtlCol="0">
            <a:spAutoFit/>
          </a:bodyPr>
          <a:lstStyle/>
          <a:p>
            <a:pPr algn="just"/>
            <a:r>
              <a:rPr lang="en-US" altLang="zh-CN">
                <a:solidFill>
                  <a:srgbClr val="477DEA"/>
                </a:solidFill>
                <a:effectLst>
                  <a:outerShdw blurRad="38100" dist="25400" dir="5400000" algn="ctr" rotWithShape="0">
                    <a:srgbClr val="6E747A">
                      <a:alpha val="43000"/>
                    </a:srgbClr>
                  </a:outerShdw>
                </a:effectLst>
              </a:rPr>
              <a:t>we</a:t>
            </a:r>
            <a:r>
              <a:rPr lang="zh-CN" altLang="en-US">
                <a:solidFill>
                  <a:srgbClr val="477DEA"/>
                </a:solidFill>
                <a:effectLst>
                  <a:outerShdw blurRad="38100" dist="25400" dir="5400000" algn="ctr" rotWithShape="0">
                    <a:srgbClr val="6E747A">
                      <a:alpha val="43000"/>
                    </a:srgbClr>
                  </a:outerShdw>
                </a:effectLst>
              </a:rPr>
              <a:t>akness of Qi and blood due to long illness</a:t>
            </a:r>
          </a:p>
        </p:txBody>
      </p:sp>
      <p:sp>
        <p:nvSpPr>
          <p:cNvPr id="10" name="文本框 9"/>
          <p:cNvSpPr txBox="1"/>
          <p:nvPr/>
        </p:nvSpPr>
        <p:spPr>
          <a:xfrm>
            <a:off x="9046845" y="2993390"/>
            <a:ext cx="3159760" cy="368300"/>
          </a:xfrm>
          <a:prstGeom prst="rect">
            <a:avLst/>
          </a:prstGeom>
          <a:noFill/>
        </p:spPr>
        <p:txBody>
          <a:bodyPr wrap="square" rtlCol="0">
            <a:spAutoFit/>
          </a:bodyPr>
          <a:lstStyle/>
          <a:p>
            <a:r>
              <a:rPr lang="en-US" altLang="zh-CN">
                <a:solidFill>
                  <a:srgbClr val="477DEA"/>
                </a:solidFill>
                <a:effectLst>
                  <a:outerShdw blurRad="38100" dist="25400" dir="5400000" algn="ctr" rotWithShape="0">
                    <a:srgbClr val="6E747A">
                      <a:alpha val="43000"/>
                    </a:srgbClr>
                  </a:outerShdw>
                </a:effectLst>
              </a:rPr>
              <a:t>f</a:t>
            </a:r>
            <a:r>
              <a:rPr lang="zh-CN" altLang="en-US">
                <a:solidFill>
                  <a:srgbClr val="477DEA"/>
                </a:solidFill>
                <a:effectLst>
                  <a:outerShdw blurRad="38100" dist="25400" dir="5400000" algn="ctr" rotWithShape="0">
                    <a:srgbClr val="6E747A">
                      <a:alpha val="43000"/>
                    </a:srgbClr>
                  </a:outerShdw>
                </a:effectLst>
              </a:rPr>
              <a:t>atigue and internal injury</a:t>
            </a:r>
          </a:p>
        </p:txBody>
      </p:sp>
      <p:sp>
        <p:nvSpPr>
          <p:cNvPr id="11" name="文本框 10"/>
          <p:cNvSpPr txBox="1"/>
          <p:nvPr/>
        </p:nvSpPr>
        <p:spPr>
          <a:xfrm>
            <a:off x="207010" y="5633720"/>
            <a:ext cx="2712085" cy="368300"/>
          </a:xfrm>
          <a:prstGeom prst="rect">
            <a:avLst/>
          </a:prstGeom>
          <a:noFill/>
        </p:spPr>
        <p:txBody>
          <a:bodyPr wrap="square" rtlCol="0">
            <a:spAutoFit/>
          </a:bodyPr>
          <a:lstStyle/>
          <a:p>
            <a:r>
              <a:rPr lang="zh-CN" altLang="en-US">
                <a:solidFill>
                  <a:srgbClr val="477DEA"/>
                </a:solidFill>
                <a:effectLst>
                  <a:outerShdw blurRad="38100" dist="25400" dir="5400000" algn="ctr" rotWithShape="0">
                    <a:srgbClr val="6E747A">
                      <a:alpha val="43000"/>
                    </a:srgbClr>
                  </a:outerShdw>
                </a:effectLst>
              </a:rPr>
              <a:t>emotional disorders</a:t>
            </a:r>
          </a:p>
        </p:txBody>
      </p:sp>
      <p:sp>
        <p:nvSpPr>
          <p:cNvPr id="12" name="文本框 11"/>
          <p:cNvSpPr txBox="1"/>
          <p:nvPr/>
        </p:nvSpPr>
        <p:spPr>
          <a:xfrm>
            <a:off x="9090025" y="5633720"/>
            <a:ext cx="2698115" cy="645160"/>
          </a:xfrm>
          <a:prstGeom prst="rect">
            <a:avLst/>
          </a:prstGeom>
          <a:noFill/>
        </p:spPr>
        <p:txBody>
          <a:bodyPr wrap="square" rtlCol="0">
            <a:spAutoFit/>
          </a:bodyPr>
          <a:lstStyle/>
          <a:p>
            <a:r>
              <a:rPr lang="en-US" altLang="zh-CN">
                <a:solidFill>
                  <a:srgbClr val="477DEA"/>
                </a:solidFill>
                <a:effectLst>
                  <a:outerShdw blurRad="38100" dist="25400" dir="5400000" algn="ctr" rotWithShape="0">
                    <a:srgbClr val="6E747A">
                      <a:alpha val="43000"/>
                    </a:srgbClr>
                  </a:outerShdw>
                </a:effectLst>
              </a:rPr>
              <a:t>f</a:t>
            </a:r>
            <a:r>
              <a:rPr lang="zh-CN" altLang="en-US">
                <a:solidFill>
                  <a:srgbClr val="477DEA"/>
                </a:solidFill>
                <a:effectLst>
                  <a:outerShdw blurRad="38100" dist="25400" dir="5400000" algn="ctr" rotWithShape="0">
                    <a:srgbClr val="6E747A">
                      <a:alpha val="43000"/>
                    </a:srgbClr>
                  </a:outerShdw>
                </a:effectLst>
              </a:rPr>
              <a:t>ailure of the spleen in functio</a:t>
            </a:r>
            <a:r>
              <a:rPr lang="en-US" altLang="zh-CN">
                <a:solidFill>
                  <a:srgbClr val="477DEA"/>
                </a:solidFill>
                <a:effectLst>
                  <a:outerShdw blurRad="38100" dist="25400" dir="5400000" algn="ctr" rotWithShape="0">
                    <a:srgbClr val="6E747A">
                      <a:alpha val="43000"/>
                    </a:srgbClr>
                  </a:outerShdw>
                </a:effectLst>
              </a:rPr>
              <a:t>n</a:t>
            </a:r>
          </a:p>
        </p:txBody>
      </p:sp>
    </p:spTree>
    <p:extLst>
      <p:ext uri="{BB962C8B-B14F-4D97-AF65-F5344CB8AC3E}">
        <p14:creationId xmlns:p14="http://schemas.microsoft.com/office/powerpoint/2010/main" val="128562649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p:nvPr/>
        </p:nvSpPr>
        <p:spPr>
          <a:xfrm>
            <a:off x="0" y="3330575"/>
            <a:ext cx="4029075" cy="111125"/>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矩形 4"/>
          <p:cNvSpPr/>
          <p:nvPr/>
        </p:nvSpPr>
        <p:spPr>
          <a:xfrm>
            <a:off x="3819525" y="3570288"/>
            <a:ext cx="8372475" cy="153987"/>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8" name="平行四边形 5"/>
          <p:cNvSpPr/>
          <p:nvPr/>
        </p:nvSpPr>
        <p:spPr>
          <a:xfrm>
            <a:off x="2608263" y="2625725"/>
            <a:ext cx="2032000" cy="164782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9" name="等腰三角形 6"/>
          <p:cNvSpPr/>
          <p:nvPr/>
        </p:nvSpPr>
        <p:spPr>
          <a:xfrm rot="10800000">
            <a:off x="2127250" y="3330575"/>
            <a:ext cx="990600" cy="94297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 name="文本框 8"/>
          <p:cNvSpPr/>
          <p:nvPr/>
        </p:nvSpPr>
        <p:spPr>
          <a:xfrm>
            <a:off x="4927600" y="2695575"/>
            <a:ext cx="5360988" cy="829945"/>
          </a:xfrm>
          <a:prstGeom prst="rect">
            <a:avLst/>
          </a:prstGeom>
          <a:noFill/>
          <a:ln w="9525">
            <a:noFill/>
          </a:ln>
        </p:spPr>
        <p:txBody>
          <a:bodyPr>
            <a:spAutoFit/>
            <a:scene3d>
              <a:camera prst="orthographicFront"/>
              <a:lightRig rig="soft" dir="t">
                <a:rot lat="0" lon="0" rev="15600000"/>
              </a:lightRig>
            </a:scene3d>
            <a:sp3d extrusionH="57150" prstMaterial="softEdge">
              <a:bevelT w="25400" h="38100"/>
            </a:sp3d>
          </a:bodyPr>
          <a:lstStyle/>
          <a:p>
            <a:pPr fontAlgn="base">
              <a:spcBef>
                <a:spcPct val="0"/>
              </a:spcBef>
              <a:spcAft>
                <a:spcPct val="0"/>
              </a:spcAft>
              <a:buFont typeface="Arial" panose="020B0604020202020204" pitchFamily="34" charset="0"/>
              <a:buNone/>
              <a:defRPr/>
            </a:pPr>
            <a:r>
              <a:rPr lang="zh-CN" altLang="en-US" sz="4800" dirty="0">
                <a:solidFill>
                  <a:srgbClr val="006EA3"/>
                </a:solidFill>
                <a:latin typeface="微软雅黑" panose="020B0503020204020204" charset="-122"/>
                <a:sym typeface="微软雅黑" panose="020B0503020204020204" charset="-122"/>
              </a:rPr>
              <a:t>临床应用</a:t>
            </a:r>
            <a:endParaRPr lang="zh-CN" altLang="en-US" sz="4800" b="1" noProof="1">
              <a:solidFill>
                <a:srgbClr val="477EE7"/>
              </a:solidFill>
              <a:latin typeface="微软雅黑" panose="020B0503020204020204" charset="-122"/>
              <a:sym typeface="+mn-ea"/>
            </a:endParaRPr>
          </a:p>
        </p:txBody>
      </p:sp>
      <p:sp>
        <p:nvSpPr>
          <p:cNvPr id="4" name="文本框 3"/>
          <p:cNvSpPr txBox="1"/>
          <p:nvPr/>
        </p:nvSpPr>
        <p:spPr>
          <a:xfrm>
            <a:off x="4640580" y="3751580"/>
            <a:ext cx="3441065" cy="521970"/>
          </a:xfrm>
          <a:prstGeom prst="rect">
            <a:avLst/>
          </a:prstGeom>
          <a:noFill/>
        </p:spPr>
        <p:txBody>
          <a:bodyPr wrap="none" rtlCol="0">
            <a:spAutoFit/>
          </a:bodyPr>
          <a:lstStyle/>
          <a:p>
            <a:r>
              <a:rPr lang="en-US" altLang="zh-CN" sz="2800" dirty="0">
                <a:solidFill>
                  <a:srgbClr val="006EA3"/>
                </a:solidFill>
                <a:latin typeface="微软雅黑" panose="020B0503020204020204" charset="-122"/>
                <a:sym typeface="+mn-ea"/>
              </a:rPr>
              <a:t>C</a:t>
            </a:r>
            <a:r>
              <a:rPr lang="zh-CN" altLang="en-US" sz="2800" dirty="0">
                <a:solidFill>
                  <a:srgbClr val="006EA3"/>
                </a:solidFill>
                <a:latin typeface="微软雅黑" panose="020B0503020204020204" charset="-122"/>
                <a:sym typeface="+mn-ea"/>
              </a:rPr>
              <a:t>linical </a:t>
            </a:r>
            <a:r>
              <a:rPr lang="en-US" altLang="zh-CN" sz="2800" dirty="0">
                <a:solidFill>
                  <a:srgbClr val="006EA3"/>
                </a:solidFill>
                <a:latin typeface="微软雅黑" panose="020B0503020204020204" charset="-122"/>
                <a:sym typeface="+mn-ea"/>
              </a:rPr>
              <a:t>A</a:t>
            </a:r>
            <a:r>
              <a:rPr lang="zh-CN" altLang="en-US" sz="2800" dirty="0">
                <a:solidFill>
                  <a:srgbClr val="006EA3"/>
                </a:solidFill>
                <a:latin typeface="微软雅黑" panose="020B0503020204020204" charset="-122"/>
                <a:sym typeface="+mn-ea"/>
              </a:rPr>
              <a:t>pplication</a:t>
            </a:r>
            <a:endParaRPr lang="zh-CN" altLang="en-US" sz="2800">
              <a:solidFill>
                <a:srgbClr val="000000"/>
              </a:solidFill>
            </a:endParaRPr>
          </a:p>
        </p:txBody>
      </p:sp>
    </p:spTree>
    <p:extLst>
      <p:ext uri="{BB962C8B-B14F-4D97-AF65-F5344CB8AC3E}">
        <p14:creationId xmlns:p14="http://schemas.microsoft.com/office/powerpoint/2010/main" val="1766198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10795" y="169545"/>
            <a:ext cx="6607378" cy="1287780"/>
            <a:chOff x="-1" y="215"/>
            <a:chExt cx="9597" cy="2028"/>
          </a:xfrm>
        </p:grpSpPr>
        <p:sp>
          <p:nvSpPr>
            <p:cNvPr id="17410" name="矩形 3"/>
            <p:cNvSpPr/>
            <p:nvPr/>
          </p:nvSpPr>
          <p:spPr>
            <a:xfrm rot="5400000">
              <a:off x="2033" y="-400"/>
              <a:ext cx="90" cy="4158"/>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215"/>
              <a:ext cx="628" cy="202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785" y="355"/>
              <a:ext cx="230" cy="188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1015" y="658"/>
              <a:ext cx="8581" cy="919"/>
            </a:xfrm>
            <a:prstGeom prst="rect">
              <a:avLst/>
            </a:prstGeom>
            <a:noFill/>
            <a:ln w="9525">
              <a:noFill/>
            </a:ln>
          </p:spPr>
          <p:txBody>
            <a:bodyPr wrap="square">
              <a:spAutoFit/>
            </a:bodyPr>
            <a:lstStyle/>
            <a:p>
              <a:r>
                <a:rPr lang="zh-CN" altLang="en-US" sz="3200" dirty="0">
                  <a:solidFill>
                    <a:srgbClr val="006EA3"/>
                  </a:solidFill>
                  <a:latin typeface="微软雅黑" panose="020B0503020204020204" charset="-122"/>
                  <a:sym typeface="微软雅黑" panose="020B0503020204020204" charset="-122"/>
                </a:rPr>
                <a:t>临床应用</a:t>
              </a:r>
              <a:r>
                <a:rPr lang="en-US" altLang="zh-CN" sz="2400" dirty="0">
                  <a:solidFill>
                    <a:srgbClr val="006EA3"/>
                  </a:solidFill>
                  <a:latin typeface="微软雅黑" panose="020B0503020204020204" charset="-122"/>
                  <a:sym typeface="+mn-ea"/>
                </a:rPr>
                <a:t>C</a:t>
              </a:r>
              <a:r>
                <a:rPr lang="zh-CN" altLang="en-US" sz="2400" dirty="0">
                  <a:solidFill>
                    <a:srgbClr val="006EA3"/>
                  </a:solidFill>
                  <a:latin typeface="微软雅黑" panose="020B0503020204020204" charset="-122"/>
                  <a:sym typeface="+mn-ea"/>
                </a:rPr>
                <a:t>linical </a:t>
              </a:r>
              <a:r>
                <a:rPr lang="en-US" altLang="zh-CN" sz="2400" dirty="0">
                  <a:solidFill>
                    <a:srgbClr val="006EA3"/>
                  </a:solidFill>
                  <a:latin typeface="微软雅黑" panose="020B0503020204020204" charset="-122"/>
                  <a:sym typeface="+mn-ea"/>
                </a:rPr>
                <a:t>A</a:t>
              </a:r>
              <a:r>
                <a:rPr lang="zh-CN" altLang="en-US" sz="2400" dirty="0">
                  <a:solidFill>
                    <a:srgbClr val="006EA3"/>
                  </a:solidFill>
                  <a:latin typeface="微软雅黑" panose="020B0503020204020204" charset="-122"/>
                  <a:sym typeface="+mn-ea"/>
                </a:rPr>
                <a:t>pplication</a:t>
              </a:r>
              <a:endParaRPr lang="zh-CN" altLang="en-US" sz="2400" dirty="0">
                <a:solidFill>
                  <a:srgbClr val="006EA3"/>
                </a:solidFill>
                <a:latin typeface="微软雅黑" panose="020B0503020204020204" charset="-122"/>
                <a:sym typeface="微软雅黑" panose="020B0503020204020204" charset="-122"/>
              </a:endParaRPr>
            </a:p>
          </p:txBody>
        </p:sp>
      </p:grpSp>
      <p:sp>
        <p:nvSpPr>
          <p:cNvPr id="16" name="矩形 15"/>
          <p:cNvSpPr/>
          <p:nvPr/>
        </p:nvSpPr>
        <p:spPr>
          <a:xfrm>
            <a:off x="893174" y="1457325"/>
            <a:ext cx="10642334" cy="2308324"/>
          </a:xfrm>
          <a:prstGeom prst="rect">
            <a:avLst/>
          </a:prstGeom>
        </p:spPr>
        <p:txBody>
          <a:bodyPr wrap="square">
            <a:spAutoFit/>
          </a:bodyPr>
          <a:lstStyle/>
          <a:p>
            <a:pPr>
              <a:lnSpc>
                <a:spcPct val="150000"/>
              </a:lnSpc>
            </a:pPr>
            <a:r>
              <a:rPr lang="zh-CN" altLang="en-US" sz="2400" b="1" dirty="0">
                <a:solidFill>
                  <a:schemeClr val="accent1"/>
                </a:solidFill>
                <a:latin typeface="微软雅黑" panose="020B0503020204020204" charset="-122"/>
              </a:rPr>
              <a:t>消毒后选取</a:t>
            </a:r>
            <a:r>
              <a:rPr lang="zh-CN" altLang="en-US" sz="2400" b="1" dirty="0">
                <a:solidFill>
                  <a:srgbClr val="FF0000"/>
                </a:solidFill>
                <a:latin typeface="微软雅黑" panose="020B0503020204020204" charset="-122"/>
              </a:rPr>
              <a:t>脾俞穴</a:t>
            </a:r>
            <a:r>
              <a:rPr lang="zh-CN" altLang="en-US" sz="2400" b="1" dirty="0">
                <a:solidFill>
                  <a:schemeClr val="accent1"/>
                </a:solidFill>
                <a:latin typeface="微软雅黑" panose="020B0503020204020204" charset="-122"/>
              </a:rPr>
              <a:t>直刺</a:t>
            </a:r>
            <a:r>
              <a:rPr lang="en-US" altLang="zh-CN" sz="2400" b="1" dirty="0">
                <a:solidFill>
                  <a:schemeClr val="accent1"/>
                </a:solidFill>
                <a:latin typeface="微软雅黑" panose="020B0503020204020204" charset="-122"/>
              </a:rPr>
              <a:t>1</a:t>
            </a:r>
            <a:r>
              <a:rPr lang="zh-CN" altLang="en-US" sz="2400" b="1" dirty="0">
                <a:solidFill>
                  <a:schemeClr val="accent1"/>
                </a:solidFill>
                <a:latin typeface="微软雅黑" panose="020B0503020204020204" charset="-122"/>
              </a:rPr>
              <a:t>寸，进针时针由浅入深，由左向右行捻转补法至局部产生酸、胀的针感。</a:t>
            </a:r>
            <a:endParaRPr lang="en-US" altLang="zh-CN" sz="2400" b="1" dirty="0">
              <a:solidFill>
                <a:schemeClr val="accent1"/>
              </a:solidFill>
              <a:latin typeface="微软雅黑" panose="020B0503020204020204" charset="-122"/>
            </a:endParaRPr>
          </a:p>
          <a:p>
            <a:pPr>
              <a:lnSpc>
                <a:spcPct val="150000"/>
              </a:lnSpc>
            </a:pPr>
            <a:r>
              <a:rPr lang="zh-CN" altLang="en-US" sz="2400" b="1" dirty="0">
                <a:solidFill>
                  <a:srgbClr val="FF0000"/>
                </a:solidFill>
                <a:latin typeface="微软雅黑" panose="020B0503020204020204" charset="-122"/>
              </a:rPr>
              <a:t>肾俞穴</a:t>
            </a:r>
            <a:r>
              <a:rPr lang="zh-CN" altLang="en-US" sz="2400" b="1" dirty="0">
                <a:solidFill>
                  <a:schemeClr val="accent1"/>
                </a:solidFill>
                <a:latin typeface="微软雅黑" panose="020B0503020204020204" charset="-122"/>
              </a:rPr>
              <a:t>直刺</a:t>
            </a:r>
            <a:r>
              <a:rPr lang="en-US" altLang="zh-CN" sz="2400" b="1" dirty="0">
                <a:solidFill>
                  <a:schemeClr val="accent1"/>
                </a:solidFill>
                <a:latin typeface="微软雅黑" panose="020B0503020204020204" charset="-122"/>
              </a:rPr>
              <a:t>1</a:t>
            </a:r>
            <a:r>
              <a:rPr lang="zh-CN" altLang="en-US" sz="2400" b="1" dirty="0">
                <a:solidFill>
                  <a:schemeClr val="accent1"/>
                </a:solidFill>
                <a:latin typeface="微软雅黑" panose="020B0503020204020204" charset="-122"/>
              </a:rPr>
              <a:t>寸，进针时针由浅入深，由左向右行捻转补法至局部产生酸、胀的针感。</a:t>
            </a:r>
            <a:endParaRPr lang="en-US" altLang="zh-CN" sz="2400" b="1" dirty="0">
              <a:solidFill>
                <a:schemeClr val="accent1"/>
              </a:solidFill>
              <a:latin typeface="微软雅黑" panose="020B0503020204020204" charset="-122"/>
            </a:endParaRPr>
          </a:p>
        </p:txBody>
      </p:sp>
      <p:sp>
        <p:nvSpPr>
          <p:cNvPr id="18" name="文本框 17"/>
          <p:cNvSpPr txBox="1"/>
          <p:nvPr/>
        </p:nvSpPr>
        <p:spPr>
          <a:xfrm>
            <a:off x="893174" y="4163705"/>
            <a:ext cx="10360980" cy="1938992"/>
          </a:xfrm>
          <a:prstGeom prst="rect">
            <a:avLst/>
          </a:prstGeom>
          <a:noFill/>
        </p:spPr>
        <p:txBody>
          <a:bodyPr wrap="square" rtlCol="0">
            <a:spAutoFit/>
          </a:bodyPr>
          <a:lstStyle/>
          <a:p>
            <a:pPr algn="just"/>
            <a:r>
              <a:rPr lang="en-US" altLang="zh-CN" dirty="0"/>
              <a:t>    </a:t>
            </a:r>
            <a:r>
              <a:rPr lang="zh-CN" altLang="en-US" sz="2000" dirty="0">
                <a:solidFill>
                  <a:srgbClr val="477DEA"/>
                </a:solidFill>
                <a:effectLst>
                  <a:outerShdw blurRad="38100" dist="25400" dir="5400000" algn="ctr" rotWithShape="0">
                    <a:srgbClr val="6E747A">
                      <a:alpha val="43000"/>
                    </a:srgbClr>
                  </a:outerShdw>
                </a:effectLst>
              </a:rPr>
              <a:t>After disinfection, the point of Pishu was directly pricked for 1 inch, and the needle was inserted from shallow to deep, from left to right by twirling, rotating and toning until the needle felt acid and swelling locally.            </a:t>
            </a:r>
            <a:endParaRPr lang="en-US" altLang="zh-CN" sz="2000" dirty="0">
              <a:solidFill>
                <a:srgbClr val="477DEA"/>
              </a:solidFill>
              <a:effectLst>
                <a:outerShdw blurRad="38100" dist="25400" dir="5400000" algn="ctr" rotWithShape="0">
                  <a:srgbClr val="6E747A">
                    <a:alpha val="43000"/>
                  </a:srgbClr>
                </a:outerShdw>
              </a:effectLst>
            </a:endParaRPr>
          </a:p>
          <a:p>
            <a:pPr algn="just"/>
            <a:r>
              <a:rPr lang="zh-CN" altLang="en-US" sz="2000" dirty="0">
                <a:solidFill>
                  <a:srgbClr val="477DEA"/>
                </a:solidFill>
                <a:effectLst>
                  <a:outerShdw blurRad="38100" dist="25400" dir="5400000" algn="ctr" rotWithShape="0">
                    <a:srgbClr val="6E747A">
                      <a:alpha val="43000"/>
                    </a:srgbClr>
                  </a:outerShdw>
                </a:effectLst>
              </a:rPr>
              <a:t>Shenshu Point is pricked 1 inch straight. When entering the needle, it turns from shallow to deep, and twists and turns from left to right to produce the needling sensation of acid and swelling locally.</a:t>
            </a:r>
          </a:p>
        </p:txBody>
      </p:sp>
    </p:spTree>
    <p:custDataLst>
      <p:tags r:id="rId1"/>
    </p:custDataLst>
    <p:extLst>
      <p:ext uri="{BB962C8B-B14F-4D97-AF65-F5344CB8AC3E}">
        <p14:creationId xmlns:p14="http://schemas.microsoft.com/office/powerpoint/2010/main" val="3354045269"/>
      </p:ext>
    </p:extLst>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10795" y="169545"/>
            <a:ext cx="6607378" cy="1287780"/>
            <a:chOff x="-1" y="215"/>
            <a:chExt cx="9597" cy="2028"/>
          </a:xfrm>
        </p:grpSpPr>
        <p:sp>
          <p:nvSpPr>
            <p:cNvPr id="17410" name="矩形 3"/>
            <p:cNvSpPr/>
            <p:nvPr/>
          </p:nvSpPr>
          <p:spPr>
            <a:xfrm rot="5400000">
              <a:off x="2033" y="-400"/>
              <a:ext cx="90" cy="4158"/>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215"/>
              <a:ext cx="628" cy="202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785" y="355"/>
              <a:ext cx="230" cy="188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1015" y="658"/>
              <a:ext cx="8581" cy="919"/>
            </a:xfrm>
            <a:prstGeom prst="rect">
              <a:avLst/>
            </a:prstGeom>
            <a:noFill/>
            <a:ln w="9525">
              <a:noFill/>
            </a:ln>
          </p:spPr>
          <p:txBody>
            <a:bodyPr wrap="square">
              <a:spAutoFit/>
            </a:bodyPr>
            <a:lstStyle/>
            <a:p>
              <a:r>
                <a:rPr lang="zh-CN" altLang="en-US" sz="3200" dirty="0">
                  <a:solidFill>
                    <a:srgbClr val="006EA3"/>
                  </a:solidFill>
                  <a:latin typeface="微软雅黑" panose="020B0503020204020204" charset="-122"/>
                  <a:sym typeface="微软雅黑" panose="020B0503020204020204" charset="-122"/>
                </a:rPr>
                <a:t>临床应用</a:t>
              </a:r>
              <a:r>
                <a:rPr lang="en-US" altLang="zh-CN" sz="2400" dirty="0">
                  <a:solidFill>
                    <a:srgbClr val="006EA3"/>
                  </a:solidFill>
                  <a:latin typeface="微软雅黑" panose="020B0503020204020204" charset="-122"/>
                  <a:sym typeface="+mn-ea"/>
                </a:rPr>
                <a:t>C</a:t>
              </a:r>
              <a:r>
                <a:rPr lang="zh-CN" altLang="en-US" sz="2400" dirty="0">
                  <a:solidFill>
                    <a:srgbClr val="006EA3"/>
                  </a:solidFill>
                  <a:latin typeface="微软雅黑" panose="020B0503020204020204" charset="-122"/>
                  <a:sym typeface="+mn-ea"/>
                </a:rPr>
                <a:t>linical </a:t>
              </a:r>
              <a:r>
                <a:rPr lang="en-US" altLang="zh-CN" sz="2400" dirty="0">
                  <a:solidFill>
                    <a:srgbClr val="006EA3"/>
                  </a:solidFill>
                  <a:latin typeface="微软雅黑" panose="020B0503020204020204" charset="-122"/>
                  <a:sym typeface="+mn-ea"/>
                </a:rPr>
                <a:t>A</a:t>
              </a:r>
              <a:r>
                <a:rPr lang="zh-CN" altLang="en-US" sz="2400" dirty="0">
                  <a:solidFill>
                    <a:srgbClr val="006EA3"/>
                  </a:solidFill>
                  <a:latin typeface="微软雅黑" panose="020B0503020204020204" charset="-122"/>
                  <a:sym typeface="+mn-ea"/>
                </a:rPr>
                <a:t>pplication</a:t>
              </a:r>
              <a:endParaRPr lang="zh-CN" altLang="en-US" sz="2400" dirty="0">
                <a:solidFill>
                  <a:srgbClr val="006EA3"/>
                </a:solidFill>
                <a:latin typeface="微软雅黑" panose="020B0503020204020204" charset="-122"/>
                <a:sym typeface="微软雅黑" panose="020B0503020204020204" charset="-122"/>
              </a:endParaRPr>
            </a:p>
          </p:txBody>
        </p:sp>
      </p:grpSp>
      <p:sp>
        <p:nvSpPr>
          <p:cNvPr id="16" name="矩形 15"/>
          <p:cNvSpPr/>
          <p:nvPr/>
        </p:nvSpPr>
        <p:spPr>
          <a:xfrm>
            <a:off x="893174" y="1544769"/>
            <a:ext cx="10642334" cy="1754326"/>
          </a:xfrm>
          <a:prstGeom prst="rect">
            <a:avLst/>
          </a:prstGeom>
        </p:spPr>
        <p:txBody>
          <a:bodyPr wrap="square">
            <a:spAutoFit/>
          </a:bodyPr>
          <a:lstStyle/>
          <a:p>
            <a:pPr>
              <a:lnSpc>
                <a:spcPct val="150000"/>
              </a:lnSpc>
            </a:pPr>
            <a:r>
              <a:rPr lang="zh-CN" altLang="en-US" sz="2400" b="1" dirty="0">
                <a:solidFill>
                  <a:srgbClr val="477DEA"/>
                </a:solidFill>
                <a:latin typeface="微软雅黑" panose="020B0503020204020204" charset="-122"/>
              </a:rPr>
              <a:t>选取</a:t>
            </a:r>
            <a:r>
              <a:rPr lang="zh-CN" altLang="en-US" sz="2400" b="1" dirty="0">
                <a:solidFill>
                  <a:srgbClr val="FF0000"/>
                </a:solidFill>
                <a:latin typeface="微软雅黑" panose="020B0503020204020204" charset="-122"/>
              </a:rPr>
              <a:t>悬钟穴</a:t>
            </a:r>
            <a:r>
              <a:rPr lang="zh-CN" altLang="en-US" sz="2400" b="1" dirty="0">
                <a:solidFill>
                  <a:srgbClr val="477DEA"/>
                </a:solidFill>
                <a:latin typeface="微软雅黑" panose="020B0503020204020204" charset="-122"/>
              </a:rPr>
              <a:t>采用指切法直刺进针</a:t>
            </a:r>
            <a:r>
              <a:rPr lang="en-US" altLang="zh-CN" sz="2400" b="1" dirty="0">
                <a:solidFill>
                  <a:srgbClr val="477DEA"/>
                </a:solidFill>
                <a:latin typeface="微软雅黑" panose="020B0503020204020204" charset="-122"/>
              </a:rPr>
              <a:t>1</a:t>
            </a:r>
            <a:r>
              <a:rPr lang="zh-CN" altLang="en-US" sz="2400" b="1" dirty="0">
                <a:solidFill>
                  <a:srgbClr val="477DEA"/>
                </a:solidFill>
                <a:latin typeface="微软雅黑" panose="020B0503020204020204" charset="-122"/>
              </a:rPr>
              <a:t>寸，行捻转补法，由浅入深，至腧穴部产生沉紧、酸胀的针感，向足踝部放散。</a:t>
            </a:r>
          </a:p>
          <a:p>
            <a:pPr>
              <a:lnSpc>
                <a:spcPct val="150000"/>
              </a:lnSpc>
            </a:pPr>
            <a:r>
              <a:rPr lang="zh-CN" altLang="en-US" sz="2400" b="1" dirty="0">
                <a:solidFill>
                  <a:srgbClr val="477DEA"/>
                </a:solidFill>
                <a:latin typeface="微软雅黑" panose="020B0503020204020204" charset="-122"/>
              </a:rPr>
              <a:t>选取</a:t>
            </a:r>
            <a:r>
              <a:rPr lang="zh-CN" altLang="en-US" sz="2400" b="1" dirty="0">
                <a:solidFill>
                  <a:srgbClr val="FF0000"/>
                </a:solidFill>
                <a:latin typeface="微软雅黑" panose="020B0503020204020204" charset="-122"/>
              </a:rPr>
              <a:t>大杼穴</a:t>
            </a:r>
            <a:r>
              <a:rPr lang="zh-CN" altLang="en-US" sz="2400" b="1" dirty="0">
                <a:solidFill>
                  <a:srgbClr val="477DEA"/>
                </a:solidFill>
                <a:latin typeface="微软雅黑" panose="020B0503020204020204" charset="-122"/>
              </a:rPr>
              <a:t>平刺进针</a:t>
            </a:r>
            <a:r>
              <a:rPr lang="en-US" altLang="zh-CN" sz="2400" b="1" dirty="0">
                <a:solidFill>
                  <a:srgbClr val="477DEA"/>
                </a:solidFill>
                <a:latin typeface="微软雅黑" panose="020B0503020204020204" charset="-122"/>
              </a:rPr>
              <a:t>0.5</a:t>
            </a:r>
            <a:r>
              <a:rPr lang="zh-CN" altLang="en-US" sz="2400" b="1" dirty="0">
                <a:solidFill>
                  <a:srgbClr val="477DEA"/>
                </a:solidFill>
                <a:latin typeface="微软雅黑" panose="020B0503020204020204" charset="-122"/>
              </a:rPr>
              <a:t>寸，行捻转补法，至腧穴部产生沉紧、酸胀的针感。</a:t>
            </a:r>
          </a:p>
        </p:txBody>
      </p:sp>
      <p:sp>
        <p:nvSpPr>
          <p:cNvPr id="18" name="文本框 17"/>
          <p:cNvSpPr txBox="1"/>
          <p:nvPr/>
        </p:nvSpPr>
        <p:spPr>
          <a:xfrm>
            <a:off x="893174" y="3744175"/>
            <a:ext cx="10360980" cy="1631216"/>
          </a:xfrm>
          <a:prstGeom prst="rect">
            <a:avLst/>
          </a:prstGeom>
          <a:noFill/>
        </p:spPr>
        <p:txBody>
          <a:bodyPr wrap="square" rtlCol="0">
            <a:spAutoFit/>
          </a:bodyPr>
          <a:lstStyle/>
          <a:p>
            <a:pPr algn="just"/>
            <a:r>
              <a:rPr lang="en-US" altLang="zh-CN" sz="2000" dirty="0">
                <a:solidFill>
                  <a:schemeClr val="accent4"/>
                </a:solidFill>
                <a:latin typeface="+mn-ea"/>
              </a:rPr>
              <a:t>Select </a:t>
            </a:r>
            <a:r>
              <a:rPr lang="en-US" altLang="zh-CN" sz="2000" dirty="0" err="1">
                <a:solidFill>
                  <a:schemeClr val="accent4"/>
                </a:solidFill>
                <a:latin typeface="+mn-ea"/>
              </a:rPr>
              <a:t>Xuanzhong</a:t>
            </a:r>
            <a:r>
              <a:rPr lang="en-US" altLang="zh-CN" sz="2000" dirty="0">
                <a:solidFill>
                  <a:schemeClr val="accent4"/>
                </a:solidFill>
                <a:latin typeface="+mn-ea"/>
              </a:rPr>
              <a:t> </a:t>
            </a:r>
            <a:r>
              <a:rPr lang="en-US" altLang="zh-CN" sz="2000" dirty="0" err="1">
                <a:solidFill>
                  <a:schemeClr val="accent4"/>
                </a:solidFill>
                <a:latin typeface="+mn-ea"/>
              </a:rPr>
              <a:t>acupoint</a:t>
            </a:r>
            <a:r>
              <a:rPr lang="en-US" altLang="zh-CN" sz="2000" dirty="0">
                <a:solidFill>
                  <a:schemeClr val="accent4"/>
                </a:solidFill>
                <a:latin typeface="+mn-ea"/>
              </a:rPr>
              <a:t> to prick the needle 1 inch with finger cutting method, and then twist and rotate to supplement the needle. From the shallow to the deep, the needle will feel tight and acid swollen at the </a:t>
            </a:r>
            <a:r>
              <a:rPr lang="en-US" altLang="zh-CN" sz="2000" dirty="0" err="1">
                <a:solidFill>
                  <a:schemeClr val="accent4"/>
                </a:solidFill>
                <a:latin typeface="+mn-ea"/>
              </a:rPr>
              <a:t>acupoint</a:t>
            </a:r>
            <a:r>
              <a:rPr lang="en-US" altLang="zh-CN" sz="2000" dirty="0">
                <a:solidFill>
                  <a:schemeClr val="accent4"/>
                </a:solidFill>
                <a:latin typeface="+mn-ea"/>
              </a:rPr>
              <a:t> and release to the ankle.           </a:t>
            </a:r>
          </a:p>
          <a:p>
            <a:pPr algn="just"/>
            <a:r>
              <a:rPr lang="en-US" altLang="zh-CN" sz="2000" dirty="0">
                <a:solidFill>
                  <a:schemeClr val="accent4"/>
                </a:solidFill>
                <a:latin typeface="+mn-ea"/>
              </a:rPr>
              <a:t>Select </a:t>
            </a:r>
            <a:r>
              <a:rPr lang="en-US" altLang="zh-CN" sz="2000" dirty="0" err="1">
                <a:solidFill>
                  <a:schemeClr val="accent4"/>
                </a:solidFill>
                <a:latin typeface="+mn-ea"/>
              </a:rPr>
              <a:t>Dazhu</a:t>
            </a:r>
            <a:r>
              <a:rPr lang="en-US" altLang="zh-CN" sz="2000" dirty="0">
                <a:solidFill>
                  <a:schemeClr val="accent4"/>
                </a:solidFill>
                <a:latin typeface="+mn-ea"/>
              </a:rPr>
              <a:t> point to stab 0.5 inch into the needle, and then twist and rotate the needle until the </a:t>
            </a:r>
            <a:r>
              <a:rPr lang="en-US" altLang="zh-CN" sz="2000" dirty="0" err="1">
                <a:solidFill>
                  <a:schemeClr val="accent4"/>
                </a:solidFill>
                <a:latin typeface="+mn-ea"/>
              </a:rPr>
              <a:t>acupoint</a:t>
            </a:r>
            <a:r>
              <a:rPr lang="en-US" altLang="zh-CN" sz="2000" dirty="0">
                <a:solidFill>
                  <a:schemeClr val="accent4"/>
                </a:solidFill>
                <a:latin typeface="+mn-ea"/>
              </a:rPr>
              <a:t> feels tight and sore.</a:t>
            </a:r>
          </a:p>
        </p:txBody>
      </p:sp>
    </p:spTree>
    <p:custDataLst>
      <p:tags r:id="rId1"/>
    </p:custDataLst>
    <p:extLst>
      <p:ext uri="{BB962C8B-B14F-4D97-AF65-F5344CB8AC3E}">
        <p14:creationId xmlns:p14="http://schemas.microsoft.com/office/powerpoint/2010/main" val="3228501481"/>
      </p:ext>
    </p:extLst>
  </p:cSld>
  <p:clrMapOvr>
    <a:masterClrMapping/>
  </p:clrMapOvr>
  <p:transition advClick="0"/>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10795" y="169545"/>
            <a:ext cx="6607378" cy="1287780"/>
            <a:chOff x="-1" y="215"/>
            <a:chExt cx="9597" cy="2028"/>
          </a:xfrm>
        </p:grpSpPr>
        <p:sp>
          <p:nvSpPr>
            <p:cNvPr id="17410" name="矩形 3"/>
            <p:cNvSpPr/>
            <p:nvPr/>
          </p:nvSpPr>
          <p:spPr>
            <a:xfrm rot="5400000">
              <a:off x="2033" y="-400"/>
              <a:ext cx="90" cy="4158"/>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0" y="215"/>
              <a:ext cx="628" cy="202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2" name="矩形 5"/>
            <p:cNvSpPr/>
            <p:nvPr/>
          </p:nvSpPr>
          <p:spPr>
            <a:xfrm>
              <a:off x="785" y="355"/>
              <a:ext cx="230" cy="1888"/>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3" name="文本框 6"/>
            <p:cNvSpPr/>
            <p:nvPr/>
          </p:nvSpPr>
          <p:spPr>
            <a:xfrm>
              <a:off x="1015" y="658"/>
              <a:ext cx="8581" cy="919"/>
            </a:xfrm>
            <a:prstGeom prst="rect">
              <a:avLst/>
            </a:prstGeom>
            <a:noFill/>
            <a:ln w="9525">
              <a:noFill/>
            </a:ln>
          </p:spPr>
          <p:txBody>
            <a:bodyPr wrap="square">
              <a:spAutoFit/>
            </a:bodyPr>
            <a:lstStyle/>
            <a:p>
              <a:r>
                <a:rPr lang="zh-CN" altLang="en-US" sz="3200" dirty="0">
                  <a:solidFill>
                    <a:srgbClr val="006EA3"/>
                  </a:solidFill>
                  <a:latin typeface="微软雅黑" panose="020B0503020204020204" charset="-122"/>
                  <a:sym typeface="微软雅黑" panose="020B0503020204020204" charset="-122"/>
                </a:rPr>
                <a:t>临床应用</a:t>
              </a:r>
              <a:r>
                <a:rPr lang="en-US" altLang="zh-CN" sz="2400" dirty="0">
                  <a:solidFill>
                    <a:srgbClr val="006EA3"/>
                  </a:solidFill>
                  <a:latin typeface="微软雅黑" panose="020B0503020204020204" charset="-122"/>
                  <a:sym typeface="+mn-ea"/>
                </a:rPr>
                <a:t>C</a:t>
              </a:r>
              <a:r>
                <a:rPr lang="zh-CN" altLang="en-US" sz="2400" dirty="0">
                  <a:solidFill>
                    <a:srgbClr val="006EA3"/>
                  </a:solidFill>
                  <a:latin typeface="微软雅黑" panose="020B0503020204020204" charset="-122"/>
                  <a:sym typeface="+mn-ea"/>
                </a:rPr>
                <a:t>linical </a:t>
              </a:r>
              <a:r>
                <a:rPr lang="en-US" altLang="zh-CN" sz="2400" dirty="0">
                  <a:solidFill>
                    <a:srgbClr val="006EA3"/>
                  </a:solidFill>
                  <a:latin typeface="微软雅黑" panose="020B0503020204020204" charset="-122"/>
                  <a:sym typeface="+mn-ea"/>
                </a:rPr>
                <a:t>A</a:t>
              </a:r>
              <a:r>
                <a:rPr lang="zh-CN" altLang="en-US" sz="2400" dirty="0">
                  <a:solidFill>
                    <a:srgbClr val="006EA3"/>
                  </a:solidFill>
                  <a:latin typeface="微软雅黑" panose="020B0503020204020204" charset="-122"/>
                  <a:sym typeface="+mn-ea"/>
                </a:rPr>
                <a:t>pplication</a:t>
              </a:r>
              <a:endParaRPr lang="zh-CN" altLang="en-US" sz="2400" dirty="0">
                <a:solidFill>
                  <a:srgbClr val="006EA3"/>
                </a:solidFill>
                <a:latin typeface="微软雅黑" panose="020B0503020204020204" charset="-122"/>
                <a:sym typeface="微软雅黑" panose="020B0503020204020204" charset="-122"/>
              </a:endParaRPr>
            </a:p>
          </p:txBody>
        </p:sp>
      </p:grpSp>
      <p:sp>
        <p:nvSpPr>
          <p:cNvPr id="16" name="矩形 15"/>
          <p:cNvSpPr/>
          <p:nvPr/>
        </p:nvSpPr>
        <p:spPr>
          <a:xfrm>
            <a:off x="893174" y="1277483"/>
            <a:ext cx="10642334" cy="2862322"/>
          </a:xfrm>
          <a:prstGeom prst="rect">
            <a:avLst/>
          </a:prstGeom>
        </p:spPr>
        <p:txBody>
          <a:bodyPr wrap="square">
            <a:spAutoFit/>
          </a:bodyPr>
          <a:lstStyle/>
          <a:p>
            <a:pPr>
              <a:lnSpc>
                <a:spcPct val="150000"/>
              </a:lnSpc>
            </a:pPr>
            <a:r>
              <a:rPr lang="zh-CN" altLang="en-US" sz="2400" b="1" dirty="0">
                <a:solidFill>
                  <a:srgbClr val="477DEA"/>
                </a:solidFill>
                <a:latin typeface="微软雅黑" panose="020B0503020204020204" charset="-122"/>
              </a:rPr>
              <a:t>选取</a:t>
            </a:r>
            <a:r>
              <a:rPr lang="zh-CN" altLang="en-US" sz="2400" b="1" dirty="0">
                <a:solidFill>
                  <a:srgbClr val="FF0000"/>
                </a:solidFill>
                <a:latin typeface="微软雅黑" panose="020B0503020204020204" charset="-122"/>
              </a:rPr>
              <a:t>大椎穴</a:t>
            </a:r>
            <a:r>
              <a:rPr lang="zh-CN" altLang="en-US" sz="2400" b="1" dirty="0">
                <a:solidFill>
                  <a:srgbClr val="477DEA"/>
                </a:solidFill>
                <a:latin typeface="微软雅黑" panose="020B0503020204020204" charset="-122"/>
              </a:rPr>
              <a:t>垂直进针</a:t>
            </a:r>
            <a:r>
              <a:rPr lang="en-US" altLang="zh-CN" sz="2400" b="1" dirty="0">
                <a:solidFill>
                  <a:srgbClr val="477DEA"/>
                </a:solidFill>
                <a:latin typeface="微软雅黑" panose="020B0503020204020204" charset="-122"/>
              </a:rPr>
              <a:t>1</a:t>
            </a:r>
            <a:r>
              <a:rPr lang="zh-CN" altLang="en-US" sz="2400" b="1" dirty="0">
                <a:solidFill>
                  <a:srgbClr val="477DEA"/>
                </a:solidFill>
                <a:latin typeface="微软雅黑" panose="020B0503020204020204" charset="-122"/>
              </a:rPr>
              <a:t>寸，采用提插补法，行针使患者产生局部产生酸、胀的针感，以达活血化瘀之效。</a:t>
            </a:r>
            <a:endParaRPr lang="en-US" altLang="zh-CN" sz="2400" b="1" dirty="0">
              <a:solidFill>
                <a:srgbClr val="477DEA"/>
              </a:solidFill>
              <a:latin typeface="微软雅黑" panose="020B0503020204020204" charset="-122"/>
            </a:endParaRPr>
          </a:p>
          <a:p>
            <a:pPr>
              <a:lnSpc>
                <a:spcPct val="150000"/>
              </a:lnSpc>
            </a:pPr>
            <a:r>
              <a:rPr lang="zh-CN" altLang="en-US" sz="2400" b="1" dirty="0">
                <a:solidFill>
                  <a:srgbClr val="477DEA"/>
                </a:solidFill>
                <a:latin typeface="微软雅黑" panose="020B0503020204020204" charset="-122"/>
              </a:rPr>
              <a:t>选取</a:t>
            </a:r>
            <a:r>
              <a:rPr lang="zh-CN" altLang="en-US" sz="2400" b="1" dirty="0">
                <a:solidFill>
                  <a:srgbClr val="FF0000"/>
                </a:solidFill>
                <a:latin typeface="微软雅黑" panose="020B0503020204020204" charset="-122"/>
              </a:rPr>
              <a:t>命门穴</a:t>
            </a:r>
            <a:r>
              <a:rPr lang="zh-CN" altLang="en-US" sz="2400" b="1" dirty="0">
                <a:solidFill>
                  <a:srgbClr val="477DEA"/>
                </a:solidFill>
                <a:latin typeface="微软雅黑" panose="020B0503020204020204" charset="-122"/>
              </a:rPr>
              <a:t>采用指切进针法，针尖斜向上约</a:t>
            </a:r>
            <a:r>
              <a:rPr lang="en-US" altLang="zh-CN" sz="2400" b="1" dirty="0">
                <a:solidFill>
                  <a:srgbClr val="477DEA"/>
                </a:solidFill>
                <a:latin typeface="微软雅黑" panose="020B0503020204020204" charset="-122"/>
              </a:rPr>
              <a:t>75</a:t>
            </a:r>
            <a:r>
              <a:rPr lang="zh-CN" altLang="en-US" sz="2400" b="1" dirty="0">
                <a:solidFill>
                  <a:srgbClr val="477DEA"/>
                </a:solidFill>
                <a:latin typeface="微软雅黑" panose="020B0503020204020204" charset="-122"/>
              </a:rPr>
              <a:t>度刺入，进针约</a:t>
            </a:r>
            <a:r>
              <a:rPr lang="en-US" altLang="zh-CN" sz="2400" b="1" dirty="0">
                <a:solidFill>
                  <a:srgbClr val="477DEA"/>
                </a:solidFill>
                <a:latin typeface="微软雅黑" panose="020B0503020204020204" charset="-122"/>
              </a:rPr>
              <a:t>1.5</a:t>
            </a:r>
            <a:r>
              <a:rPr lang="zh-CN" altLang="en-US" sz="2400" b="1" dirty="0">
                <a:solidFill>
                  <a:srgbClr val="477DEA"/>
                </a:solidFill>
                <a:latin typeface="微软雅黑" panose="020B0503020204020204" charset="-122"/>
              </a:rPr>
              <a:t>寸，行针至针下沉紧。</a:t>
            </a:r>
          </a:p>
          <a:p>
            <a:pPr>
              <a:lnSpc>
                <a:spcPct val="150000"/>
              </a:lnSpc>
            </a:pPr>
            <a:r>
              <a:rPr lang="zh-CN" altLang="en-US" sz="2400" b="1" dirty="0">
                <a:solidFill>
                  <a:schemeClr val="accent1"/>
                </a:solidFill>
                <a:latin typeface="微软雅黑" panose="020B0503020204020204" charset="-122"/>
              </a:rPr>
              <a:t>选取</a:t>
            </a:r>
            <a:r>
              <a:rPr lang="zh-CN" altLang="en-US" sz="2400" b="1" dirty="0">
                <a:solidFill>
                  <a:srgbClr val="FF0000"/>
                </a:solidFill>
                <a:latin typeface="微软雅黑" panose="020B0503020204020204" charset="-122"/>
              </a:rPr>
              <a:t>足三里穴</a:t>
            </a:r>
            <a:r>
              <a:rPr lang="zh-CN" altLang="en-US" sz="2400" b="1" dirty="0">
                <a:solidFill>
                  <a:srgbClr val="477DEA"/>
                </a:solidFill>
                <a:latin typeface="微软雅黑" panose="020B0503020204020204" charset="-122"/>
              </a:rPr>
              <a:t>采用直刺进针</a:t>
            </a:r>
            <a:r>
              <a:rPr lang="en-US" altLang="zh-CN" sz="2400" b="1" dirty="0">
                <a:solidFill>
                  <a:srgbClr val="477DEA"/>
                </a:solidFill>
                <a:latin typeface="微软雅黑" panose="020B0503020204020204" charset="-122"/>
              </a:rPr>
              <a:t>1</a:t>
            </a:r>
            <a:r>
              <a:rPr lang="zh-CN" altLang="en-US" sz="2400" b="1" dirty="0">
                <a:solidFill>
                  <a:srgbClr val="477DEA"/>
                </a:solidFill>
                <a:latin typeface="微软雅黑" panose="020B0503020204020204" charset="-122"/>
              </a:rPr>
              <a:t>寸，得气后由浅入深行捻转补法。</a:t>
            </a:r>
          </a:p>
        </p:txBody>
      </p:sp>
      <p:sp>
        <p:nvSpPr>
          <p:cNvPr id="18" name="文本框 17"/>
          <p:cNvSpPr txBox="1"/>
          <p:nvPr/>
        </p:nvSpPr>
        <p:spPr>
          <a:xfrm>
            <a:off x="893174" y="4109940"/>
            <a:ext cx="10360980" cy="2554545"/>
          </a:xfrm>
          <a:prstGeom prst="rect">
            <a:avLst/>
          </a:prstGeom>
          <a:noFill/>
        </p:spPr>
        <p:txBody>
          <a:bodyPr wrap="square" rtlCol="0">
            <a:spAutoFit/>
          </a:bodyPr>
          <a:lstStyle/>
          <a:p>
            <a:r>
              <a:rPr lang="zh-CN" altLang="en-US" sz="2000" dirty="0">
                <a:solidFill>
                  <a:schemeClr val="accent1"/>
                </a:solidFill>
              </a:rPr>
              <a:t>Select Dazhui point to enter the needle vertically for 1 inch, and use the method of lifting and interpolating to make the patient feel acid and distension locally, so as to achieve the effect of promoting blood circulation and removing blood stasis.      </a:t>
            </a:r>
            <a:endParaRPr lang="en-US" altLang="zh-CN" sz="2000" dirty="0">
              <a:solidFill>
                <a:schemeClr val="accent1"/>
              </a:solidFill>
            </a:endParaRPr>
          </a:p>
          <a:p>
            <a:r>
              <a:rPr lang="zh-CN" altLang="en-US" sz="2000" dirty="0">
                <a:solidFill>
                  <a:schemeClr val="accent1"/>
                </a:solidFill>
              </a:rPr>
              <a:t>Select Mingmen point to use the method of finger cutting into the needle, the needle tip is inclined upward about 75 degrees, the needle is about 1.5 inches, and the needle moves until the needle sinks tight.            </a:t>
            </a:r>
            <a:endParaRPr lang="en-US" altLang="zh-CN" sz="2000" dirty="0">
              <a:solidFill>
                <a:schemeClr val="accent1"/>
              </a:solidFill>
            </a:endParaRPr>
          </a:p>
          <a:p>
            <a:r>
              <a:rPr lang="zh-CN" altLang="en-US" sz="2000" dirty="0">
                <a:solidFill>
                  <a:schemeClr val="accent1"/>
                </a:solidFill>
              </a:rPr>
              <a:t>Select Zusanli acupoint adopts the method of direct needling and needling for 1 inch, and twirling and toning from shallow to deep after getting Qi.</a:t>
            </a:r>
          </a:p>
        </p:txBody>
      </p:sp>
    </p:spTree>
    <p:custDataLst>
      <p:tags r:id="rId1"/>
    </p:custDataLst>
    <p:extLst>
      <p:ext uri="{BB962C8B-B14F-4D97-AF65-F5344CB8AC3E}">
        <p14:creationId xmlns:p14="http://schemas.microsoft.com/office/powerpoint/2010/main" val="2065370988"/>
      </p:ext>
    </p:extLst>
  </p:cSld>
  <p:clrMapOvr>
    <a:masterClrMapping/>
  </p:clrMapOvr>
  <p:transition advClick="0"/>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图片1.png"/>
          <p:cNvPicPr>
            <a:picLocks noChangeAspect="1"/>
          </p:cNvPicPr>
          <p:nvPr/>
        </p:nvPicPr>
        <p:blipFill>
          <a:blip r:embed="rId2" cstate="print"/>
          <a:stretch>
            <a:fillRect/>
          </a:stretch>
        </p:blipFill>
        <p:spPr>
          <a:xfrm>
            <a:off x="7537578" y="0"/>
            <a:ext cx="4654423" cy="6858000"/>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3" cstate="print"/>
          <a:srcRect/>
          <a:stretch>
            <a:fillRect/>
          </a:stretch>
        </p:blipFill>
        <p:spPr bwMode="auto">
          <a:xfrm>
            <a:off x="143339" y="260649"/>
            <a:ext cx="7152117" cy="1461423"/>
          </a:xfrm>
          <a:prstGeom prst="rect">
            <a:avLst/>
          </a:prstGeom>
          <a:noFill/>
          <a:ln w="9525">
            <a:noFill/>
            <a:miter lim="800000"/>
            <a:headEnd/>
            <a:tailEnd/>
          </a:ln>
        </p:spPr>
      </p:pic>
      <p:sp>
        <p:nvSpPr>
          <p:cNvPr id="5" name="矩形 4"/>
          <p:cNvSpPr/>
          <p:nvPr/>
        </p:nvSpPr>
        <p:spPr>
          <a:xfrm>
            <a:off x="335361" y="1988840"/>
            <a:ext cx="6860724" cy="2308324"/>
          </a:xfrm>
          <a:prstGeom prst="rect">
            <a:avLst/>
          </a:prstGeom>
        </p:spPr>
        <p:txBody>
          <a:bodyPr wrap="square">
            <a:spAutoFit/>
          </a:bodyPr>
          <a:lstStyle/>
          <a:p>
            <a:pPr>
              <a:lnSpc>
                <a:spcPct val="150000"/>
              </a:lnSpc>
            </a:pPr>
            <a:r>
              <a:rPr lang="zh-CN" altLang="en-US" sz="3200" dirty="0">
                <a:solidFill>
                  <a:schemeClr val="accent1"/>
                </a:solidFill>
                <a:latin typeface="华文行楷" panose="02010800040101010101" charset="-122"/>
                <a:ea typeface="华文行楷" panose="02010800040101010101" charset="-122"/>
              </a:rPr>
              <a:t>“补虚化瘀针法”选穴科学，疗效显著，自应用以来，为数以万计患者解除病痛，为临床指导提供可靠依据。</a:t>
            </a:r>
          </a:p>
        </p:txBody>
      </p:sp>
      <p:sp>
        <p:nvSpPr>
          <p:cNvPr id="3" name="文本框 2"/>
          <p:cNvSpPr txBox="1"/>
          <p:nvPr/>
        </p:nvSpPr>
        <p:spPr>
          <a:xfrm>
            <a:off x="431371" y="4389107"/>
            <a:ext cx="6912768" cy="1938992"/>
          </a:xfrm>
          <a:prstGeom prst="rect">
            <a:avLst/>
          </a:prstGeom>
          <a:noFill/>
        </p:spPr>
        <p:txBody>
          <a:bodyPr wrap="square" rtlCol="0">
            <a:spAutoFit/>
          </a:bodyPr>
          <a:lstStyle/>
          <a:p>
            <a:r>
              <a:rPr lang="en-US" altLang="zh-CN" sz="2400" dirty="0">
                <a:solidFill>
                  <a:schemeClr val="accent1"/>
                </a:solidFill>
                <a:sym typeface="+mn-ea"/>
              </a:rPr>
              <a:t>“acupuncture method of nourishing deficiency and removing blood stasis” </a:t>
            </a:r>
            <a:r>
              <a:rPr lang="zh-CN" altLang="en-US" sz="2400" dirty="0">
                <a:solidFill>
                  <a:schemeClr val="accent1"/>
                </a:solidFill>
              </a:rPr>
              <a:t>Since its application, it has provided reliable basis for tens of thousands of patients to relieve their pain and clinical guidance.</a:t>
            </a:r>
          </a:p>
        </p:txBody>
      </p:sp>
    </p:spTree>
    <p:extLst>
      <p:ext uri="{BB962C8B-B14F-4D97-AF65-F5344CB8AC3E}">
        <p14:creationId xmlns:p14="http://schemas.microsoft.com/office/powerpoint/2010/main" val="252050061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p:nvPr/>
        </p:nvSpPr>
        <p:spPr>
          <a:xfrm>
            <a:off x="0" y="3330575"/>
            <a:ext cx="4029075" cy="111125"/>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矩形 4"/>
          <p:cNvSpPr/>
          <p:nvPr/>
        </p:nvSpPr>
        <p:spPr>
          <a:xfrm>
            <a:off x="3819525" y="3570288"/>
            <a:ext cx="8372475" cy="153987"/>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8" name="平行四边形 5"/>
          <p:cNvSpPr/>
          <p:nvPr/>
        </p:nvSpPr>
        <p:spPr>
          <a:xfrm>
            <a:off x="2608263" y="2625725"/>
            <a:ext cx="2032000" cy="1647825"/>
          </a:xfrm>
          <a:prstGeom prst="parallelogram">
            <a:avLst>
              <a:gd name="adj" fmla="val 53961"/>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9" name="等腰三角形 6"/>
          <p:cNvSpPr/>
          <p:nvPr/>
        </p:nvSpPr>
        <p:spPr>
          <a:xfrm rot="10800000">
            <a:off x="2127250" y="3330575"/>
            <a:ext cx="990600" cy="942975"/>
          </a:xfrm>
          <a:prstGeom prst="triangle">
            <a:avLst>
              <a:gd name="adj" fmla="val 50000"/>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 name="文本框 8"/>
          <p:cNvSpPr/>
          <p:nvPr/>
        </p:nvSpPr>
        <p:spPr>
          <a:xfrm>
            <a:off x="4927600" y="2695575"/>
            <a:ext cx="5360988" cy="829945"/>
          </a:xfrm>
          <a:prstGeom prst="rect">
            <a:avLst/>
          </a:prstGeom>
          <a:noFill/>
          <a:ln w="9525">
            <a:noFill/>
          </a:ln>
        </p:spPr>
        <p:txBody>
          <a:bodyPr>
            <a:spAutoFit/>
            <a:scene3d>
              <a:camera prst="orthographicFront"/>
              <a:lightRig rig="soft" dir="t">
                <a:rot lat="0" lon="0" rev="15600000"/>
              </a:lightRig>
            </a:scene3d>
            <a:sp3d extrusionH="57150" prstMaterial="softEdge">
              <a:bevelT w="25400" h="38100"/>
            </a:sp3d>
          </a:bodyPr>
          <a:lstStyle/>
          <a:p>
            <a:pPr fontAlgn="base">
              <a:spcBef>
                <a:spcPct val="0"/>
              </a:spcBef>
              <a:spcAft>
                <a:spcPct val="0"/>
              </a:spcAft>
              <a:buFont typeface="Arial" panose="020B0604020202020204" pitchFamily="34" charset="0"/>
              <a:buNone/>
              <a:defRPr/>
            </a:pPr>
            <a:r>
              <a:rPr lang="zh-CN" altLang="en-US" sz="4800" dirty="0">
                <a:solidFill>
                  <a:srgbClr val="006EA3"/>
                </a:solidFill>
                <a:latin typeface="微软雅黑" panose="020B0503020204020204" charset="-122"/>
                <a:sym typeface="微软雅黑" panose="020B0503020204020204" charset="-122"/>
              </a:rPr>
              <a:t>病案分析</a:t>
            </a:r>
            <a:endParaRPr lang="zh-CN" altLang="en-US" sz="4800" b="1" noProof="1">
              <a:solidFill>
                <a:srgbClr val="477EE7"/>
              </a:solidFill>
              <a:latin typeface="微软雅黑" panose="020B0503020204020204" charset="-122"/>
              <a:sym typeface="+mn-ea"/>
            </a:endParaRPr>
          </a:p>
        </p:txBody>
      </p:sp>
      <p:sp>
        <p:nvSpPr>
          <p:cNvPr id="4" name="文本框 3"/>
          <p:cNvSpPr txBox="1"/>
          <p:nvPr/>
        </p:nvSpPr>
        <p:spPr>
          <a:xfrm>
            <a:off x="5126355" y="3878580"/>
            <a:ext cx="2461895" cy="521970"/>
          </a:xfrm>
          <a:prstGeom prst="rect">
            <a:avLst/>
          </a:prstGeom>
          <a:noFill/>
        </p:spPr>
        <p:txBody>
          <a:bodyPr wrap="none" rtlCol="0">
            <a:spAutoFit/>
          </a:bodyPr>
          <a:lstStyle/>
          <a:p>
            <a:r>
              <a:rPr lang="zh-CN" altLang="en-US" sz="2800" dirty="0">
                <a:solidFill>
                  <a:srgbClr val="006EA3"/>
                </a:solidFill>
                <a:latin typeface="微软雅黑" panose="020B0503020204020204" charset="-122"/>
                <a:sym typeface="+mn-ea"/>
              </a:rPr>
              <a:t>Case </a:t>
            </a:r>
            <a:r>
              <a:rPr lang="en-US" altLang="zh-CN" sz="2800" dirty="0">
                <a:solidFill>
                  <a:srgbClr val="006EA3"/>
                </a:solidFill>
                <a:latin typeface="微软雅黑" panose="020B0503020204020204" charset="-122"/>
                <a:sym typeface="+mn-ea"/>
              </a:rPr>
              <a:t>A</a:t>
            </a:r>
            <a:r>
              <a:rPr lang="zh-CN" altLang="en-US" sz="2800" dirty="0">
                <a:solidFill>
                  <a:srgbClr val="006EA3"/>
                </a:solidFill>
                <a:latin typeface="微软雅黑" panose="020B0503020204020204" charset="-122"/>
                <a:sym typeface="+mn-ea"/>
              </a:rPr>
              <a:t>nalysis</a:t>
            </a:r>
            <a:endParaRPr lang="zh-CN" altLang="en-US" sz="2800">
              <a:solidFill>
                <a:srgbClr val="000000"/>
              </a:solidFill>
            </a:endParaRPr>
          </a:p>
        </p:txBody>
      </p:sp>
    </p:spTree>
    <p:extLst>
      <p:ext uri="{BB962C8B-B14F-4D97-AF65-F5344CB8AC3E}">
        <p14:creationId xmlns:p14="http://schemas.microsoft.com/office/powerpoint/2010/main" val="3105100557"/>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35360" y="1598356"/>
            <a:ext cx="11371958" cy="2062103"/>
          </a:xfrm>
          <a:prstGeom prst="rect">
            <a:avLst/>
          </a:prstGeom>
        </p:spPr>
        <p:txBody>
          <a:bodyPr wrap="square">
            <a:spAutoFit/>
          </a:bodyPr>
          <a:lstStyle/>
          <a:p>
            <a:r>
              <a:rPr lang="zh-CN" altLang="en-US" sz="3200" dirty="0">
                <a:solidFill>
                  <a:schemeClr val="accent5">
                    <a:lumMod val="50000"/>
                  </a:schemeClr>
                </a:solidFill>
                <a:latin typeface="+mn-ea"/>
              </a:rPr>
              <a:t>朱某，女，</a:t>
            </a:r>
            <a:r>
              <a:rPr lang="en-US" altLang="zh-CN" sz="3200" dirty="0">
                <a:solidFill>
                  <a:schemeClr val="accent5">
                    <a:lumMod val="50000"/>
                  </a:schemeClr>
                </a:solidFill>
                <a:latin typeface="+mn-ea"/>
              </a:rPr>
              <a:t>53</a:t>
            </a:r>
            <a:r>
              <a:rPr lang="zh-CN" altLang="en-US" sz="3200" dirty="0">
                <a:solidFill>
                  <a:schemeClr val="accent5">
                    <a:lumMod val="50000"/>
                  </a:schemeClr>
                </a:solidFill>
                <a:latin typeface="+mn-ea"/>
              </a:rPr>
              <a:t>岁，已婚。</a:t>
            </a:r>
            <a:r>
              <a:rPr lang="en-US" altLang="zh-CN" sz="3200" dirty="0">
                <a:solidFill>
                  <a:schemeClr val="accent5">
                    <a:lumMod val="50000"/>
                  </a:schemeClr>
                </a:solidFill>
                <a:latin typeface="+mn-ea"/>
              </a:rPr>
              <a:t>2013</a:t>
            </a:r>
            <a:r>
              <a:rPr lang="zh-CN" altLang="en-US" sz="3200" dirty="0">
                <a:solidFill>
                  <a:schemeClr val="accent5">
                    <a:lumMod val="50000"/>
                  </a:schemeClr>
                </a:solidFill>
                <a:latin typeface="+mn-ea"/>
              </a:rPr>
              <a:t>年</a:t>
            </a:r>
            <a:r>
              <a:rPr lang="en-US" altLang="zh-CN" sz="3200" dirty="0">
                <a:solidFill>
                  <a:schemeClr val="accent5">
                    <a:lumMod val="50000"/>
                  </a:schemeClr>
                </a:solidFill>
                <a:latin typeface="+mn-ea"/>
              </a:rPr>
              <a:t>9</a:t>
            </a:r>
            <a:r>
              <a:rPr lang="zh-CN" altLang="en-US" sz="3200" dirty="0">
                <a:solidFill>
                  <a:schemeClr val="accent5">
                    <a:lumMod val="50000"/>
                  </a:schemeClr>
                </a:solidFill>
                <a:latin typeface="+mn-ea"/>
              </a:rPr>
              <a:t>月</a:t>
            </a:r>
            <a:r>
              <a:rPr lang="en-US" altLang="zh-CN" sz="3200" dirty="0">
                <a:solidFill>
                  <a:schemeClr val="accent5">
                    <a:lumMod val="50000"/>
                  </a:schemeClr>
                </a:solidFill>
                <a:latin typeface="+mn-ea"/>
              </a:rPr>
              <a:t>03</a:t>
            </a:r>
            <a:r>
              <a:rPr lang="zh-CN" altLang="en-US" sz="3200" dirty="0">
                <a:solidFill>
                  <a:schemeClr val="accent5">
                    <a:lumMod val="50000"/>
                  </a:schemeClr>
                </a:solidFill>
                <a:latin typeface="+mn-ea"/>
              </a:rPr>
              <a:t>日初诊。</a:t>
            </a:r>
            <a:endParaRPr lang="en-US" altLang="zh-CN" sz="3200" dirty="0">
              <a:solidFill>
                <a:schemeClr val="accent5">
                  <a:lumMod val="50000"/>
                </a:schemeClr>
              </a:solidFill>
              <a:latin typeface="+mn-ea"/>
            </a:endParaRPr>
          </a:p>
          <a:p>
            <a:r>
              <a:rPr lang="zh-CN" altLang="en-US" sz="3200" dirty="0">
                <a:solidFill>
                  <a:srgbClr val="FF0000"/>
                </a:solidFill>
                <a:latin typeface="+mn-ea"/>
              </a:rPr>
              <a:t>主诉：</a:t>
            </a:r>
            <a:r>
              <a:rPr lang="zh-CN" altLang="en-US" sz="3200" dirty="0">
                <a:solidFill>
                  <a:schemeClr val="accent5">
                    <a:lumMod val="50000"/>
                  </a:schemeClr>
                </a:solidFill>
                <a:latin typeface="+mn-ea"/>
              </a:rPr>
              <a:t>间断腰背痛</a:t>
            </a:r>
            <a:r>
              <a:rPr lang="en-US" altLang="zh-CN" sz="3200" dirty="0">
                <a:solidFill>
                  <a:schemeClr val="accent5">
                    <a:lumMod val="50000"/>
                  </a:schemeClr>
                </a:solidFill>
                <a:latin typeface="+mn-ea"/>
              </a:rPr>
              <a:t>3</a:t>
            </a:r>
            <a:r>
              <a:rPr lang="zh-CN" altLang="en-US" sz="3200" dirty="0">
                <a:solidFill>
                  <a:schemeClr val="accent5">
                    <a:lumMod val="50000"/>
                  </a:schemeClr>
                </a:solidFill>
                <a:latin typeface="+mn-ea"/>
              </a:rPr>
              <a:t>年。</a:t>
            </a:r>
          </a:p>
          <a:p>
            <a:r>
              <a:rPr lang="zh-CN" altLang="en-US" sz="3200" dirty="0">
                <a:solidFill>
                  <a:srgbClr val="FF0000"/>
                </a:solidFill>
                <a:latin typeface="+mn-ea"/>
              </a:rPr>
              <a:t>现症：</a:t>
            </a:r>
            <a:r>
              <a:rPr lang="zh-CN" altLang="en-US" sz="3200" dirty="0">
                <a:solidFill>
                  <a:schemeClr val="accent5">
                    <a:lumMod val="50000"/>
                  </a:schemeClr>
                </a:solidFill>
                <a:latin typeface="+mn-ea"/>
              </a:rPr>
              <a:t>神智清楚，对答清晰，全身肌肉关节畏寒疼痛，面色滞暗，腰背疼痛向肋缘放射，口唇青紫，舌有瘀斑，脉沉迟涩。</a:t>
            </a:r>
            <a:endParaRPr lang="en-US" altLang="zh-CN" sz="3200" dirty="0">
              <a:solidFill>
                <a:schemeClr val="accent5">
                  <a:lumMod val="50000"/>
                </a:schemeClr>
              </a:solidFill>
              <a:latin typeface="+mn-ea"/>
            </a:endParaRPr>
          </a:p>
        </p:txBody>
      </p:sp>
      <p:sp>
        <p:nvSpPr>
          <p:cNvPr id="2" name="文本框 1"/>
          <p:cNvSpPr txBox="1"/>
          <p:nvPr/>
        </p:nvSpPr>
        <p:spPr>
          <a:xfrm>
            <a:off x="497840" y="4332209"/>
            <a:ext cx="11209477" cy="1938992"/>
          </a:xfrm>
          <a:prstGeom prst="rect">
            <a:avLst/>
          </a:prstGeom>
          <a:noFill/>
        </p:spPr>
        <p:txBody>
          <a:bodyPr wrap="square" rtlCol="0">
            <a:spAutoFit/>
          </a:bodyPr>
          <a:lstStyle/>
          <a:p>
            <a:r>
              <a:rPr lang="zh-CN" altLang="en-US" sz="2400" dirty="0"/>
              <a:t>Zhu, female, 53, married. First visit on September 3, 2013.            </a:t>
            </a:r>
            <a:endParaRPr lang="en-US" altLang="zh-CN" sz="2400" dirty="0"/>
          </a:p>
          <a:p>
            <a:r>
              <a:rPr lang="en-US" altLang="zh-CN" sz="2400" b="1" dirty="0">
                <a:solidFill>
                  <a:srgbClr val="FF0000"/>
                </a:solidFill>
              </a:rPr>
              <a:t>Chief</a:t>
            </a:r>
            <a:r>
              <a:rPr lang="zh-CN" altLang="en-US" sz="2400" b="1" dirty="0">
                <a:solidFill>
                  <a:srgbClr val="FF0000"/>
                </a:solidFill>
              </a:rPr>
              <a:t> complaint:</a:t>
            </a:r>
            <a:r>
              <a:rPr lang="zh-CN" altLang="en-US" sz="2400" dirty="0"/>
              <a:t> intermittent back pain for 3 years.            </a:t>
            </a:r>
          </a:p>
          <a:p>
            <a:r>
              <a:rPr lang="en-US" altLang="zh-CN" sz="2400" b="1" dirty="0">
                <a:solidFill>
                  <a:srgbClr val="FF0000"/>
                </a:solidFill>
                <a:ea typeface="黑体" pitchFamily="49" charset="-122"/>
              </a:rPr>
              <a:t>History of present illness </a:t>
            </a:r>
            <a:r>
              <a:rPr lang="zh-CN" altLang="en-US" sz="2400" b="1" dirty="0">
                <a:solidFill>
                  <a:srgbClr val="FF0000"/>
                </a:solidFill>
              </a:rPr>
              <a:t>:</a:t>
            </a:r>
            <a:r>
              <a:rPr lang="zh-CN" altLang="en-US" sz="2400" dirty="0"/>
              <a:t> clear mind, clear answers, chilly and painful muscles and joints, dark complexion, back pain radiating to costal margin, purple lips, ecchymosis on tongue, deep and astringent pulse.</a:t>
            </a:r>
          </a:p>
        </p:txBody>
      </p:sp>
      <p:grpSp>
        <p:nvGrpSpPr>
          <p:cNvPr id="5" name="组合 4"/>
          <p:cNvGrpSpPr/>
          <p:nvPr/>
        </p:nvGrpSpPr>
        <p:grpSpPr>
          <a:xfrm>
            <a:off x="26987" y="1989"/>
            <a:ext cx="9610700" cy="1377579"/>
            <a:chOff x="26987" y="-192881"/>
            <a:chExt cx="9610700" cy="1377579"/>
          </a:xfrm>
        </p:grpSpPr>
        <p:sp>
          <p:nvSpPr>
            <p:cNvPr id="6" name="矩形 3"/>
            <p:cNvSpPr/>
            <p:nvPr/>
          </p:nvSpPr>
          <p:spPr>
            <a:xfrm rot="5400000">
              <a:off x="1318420" y="-660731"/>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7" name="矩形 4"/>
            <p:cNvSpPr/>
            <p:nvPr/>
          </p:nvSpPr>
          <p:spPr>
            <a:xfrm>
              <a:off x="26987" y="-192881"/>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8" name="矩形 5"/>
            <p:cNvSpPr/>
            <p:nvPr/>
          </p:nvSpPr>
          <p:spPr>
            <a:xfrm>
              <a:off x="448310" y="-192881"/>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9" name="文本框 6"/>
            <p:cNvSpPr/>
            <p:nvPr/>
          </p:nvSpPr>
          <p:spPr>
            <a:xfrm>
              <a:off x="519234" y="-15631"/>
              <a:ext cx="9118453" cy="1200329"/>
            </a:xfrm>
            <a:prstGeom prst="rect">
              <a:avLst/>
            </a:prstGeom>
            <a:noFill/>
            <a:ln w="9525">
              <a:noFill/>
            </a:ln>
          </p:spPr>
          <p:txBody>
            <a:bodyPr wrap="square">
              <a:spAutoFit/>
            </a:bodyPr>
            <a:lstStyle/>
            <a:p>
              <a:r>
                <a:rPr lang="zh-CN" altLang="en-US" sz="3600" dirty="0">
                  <a:solidFill>
                    <a:srgbClr val="006EA3"/>
                  </a:solidFill>
                  <a:latin typeface="微软雅黑" panose="020B0503020204020204" charset="-122"/>
                  <a:sym typeface="微软雅黑" panose="020B0503020204020204" charset="-122"/>
                </a:rPr>
                <a:t>病案分析 </a:t>
              </a:r>
              <a:r>
                <a:rPr lang="en-US" altLang="zh-CN" sz="3600" dirty="0">
                  <a:solidFill>
                    <a:srgbClr val="006EA3"/>
                  </a:solidFill>
                  <a:latin typeface="微软雅黑" panose="020B0503020204020204" charset="-122"/>
                  <a:sym typeface="微软雅黑" panose="020B0503020204020204" charset="-122"/>
                </a:rPr>
                <a:t>Case analysis</a:t>
              </a:r>
              <a:endParaRPr lang="zh-CN" altLang="en-US" sz="3600" dirty="0">
                <a:solidFill>
                  <a:srgbClr val="006EA3"/>
                </a:solidFill>
                <a:latin typeface="微软雅黑" panose="020B0503020204020204" charset="-122"/>
                <a:sym typeface="微软雅黑" panose="020B0503020204020204" charset="-122"/>
              </a:endParaRPr>
            </a:p>
            <a:p>
              <a:endParaRPr lang="zh-CN" altLang="en-US" sz="3600" dirty="0">
                <a:solidFill>
                  <a:srgbClr val="006EA3"/>
                </a:solidFill>
                <a:latin typeface="微软雅黑" panose="020B0503020204020204" charset="-122"/>
                <a:sym typeface="微软雅黑" panose="020B0503020204020204" charset="-122"/>
              </a:endParaRPr>
            </a:p>
          </p:txBody>
        </p:sp>
      </p:grpSp>
    </p:spTree>
    <p:extLst>
      <p:ext uri="{BB962C8B-B14F-4D97-AF65-F5344CB8AC3E}">
        <p14:creationId xmlns:p14="http://schemas.microsoft.com/office/powerpoint/2010/main" val="389000156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45521" y="1145271"/>
            <a:ext cx="11346807" cy="2246769"/>
          </a:xfrm>
          <a:prstGeom prst="rect">
            <a:avLst/>
          </a:prstGeom>
        </p:spPr>
        <p:txBody>
          <a:bodyPr wrap="square">
            <a:spAutoFit/>
          </a:bodyPr>
          <a:lstStyle/>
          <a:p>
            <a:r>
              <a:rPr lang="zh-CN" altLang="en-US" sz="2800" dirty="0">
                <a:solidFill>
                  <a:srgbClr val="FF0000"/>
                </a:solidFill>
                <a:latin typeface="+mn-ea"/>
              </a:rPr>
              <a:t>病史：</a:t>
            </a:r>
            <a:r>
              <a:rPr lang="en-US" altLang="zh-CN" sz="2800" dirty="0">
                <a:solidFill>
                  <a:schemeClr val="accent5">
                    <a:lumMod val="50000"/>
                  </a:schemeClr>
                </a:solidFill>
                <a:latin typeface="+mn-ea"/>
              </a:rPr>
              <a:t>2008</a:t>
            </a:r>
            <a:r>
              <a:rPr lang="zh-CN" altLang="en-US" sz="2800" dirty="0">
                <a:solidFill>
                  <a:schemeClr val="accent5">
                    <a:lumMod val="50000"/>
                  </a:schemeClr>
                </a:solidFill>
                <a:latin typeface="+mn-ea"/>
              </a:rPr>
              <a:t>年</a:t>
            </a:r>
            <a:r>
              <a:rPr lang="en-US" altLang="zh-CN" sz="2800" dirty="0">
                <a:solidFill>
                  <a:schemeClr val="accent5">
                    <a:lumMod val="50000"/>
                  </a:schemeClr>
                </a:solidFill>
                <a:latin typeface="+mn-ea"/>
              </a:rPr>
              <a:t>10</a:t>
            </a:r>
            <a:r>
              <a:rPr lang="zh-CN" altLang="en-US" sz="2800" dirty="0">
                <a:solidFill>
                  <a:schemeClr val="accent5">
                    <a:lumMod val="50000"/>
                  </a:schemeClr>
                </a:solidFill>
                <a:latin typeface="+mn-ea"/>
              </a:rPr>
              <a:t>月</a:t>
            </a:r>
            <a:r>
              <a:rPr lang="en-US" altLang="zh-CN" sz="2800" dirty="0">
                <a:solidFill>
                  <a:schemeClr val="accent5">
                    <a:lumMod val="50000"/>
                  </a:schemeClr>
                </a:solidFill>
                <a:latin typeface="+mn-ea"/>
              </a:rPr>
              <a:t>27</a:t>
            </a:r>
            <a:r>
              <a:rPr lang="zh-CN" altLang="en-US" sz="2800" dirty="0">
                <a:solidFill>
                  <a:schemeClr val="accent5">
                    <a:lumMod val="50000"/>
                  </a:schemeClr>
                </a:solidFill>
                <a:latin typeface="+mn-ea"/>
              </a:rPr>
              <a:t>日因摔倒而致右尺骨骨折，骨科处理。</a:t>
            </a:r>
            <a:r>
              <a:rPr lang="en-US" altLang="zh-CN" sz="2800" dirty="0">
                <a:solidFill>
                  <a:schemeClr val="accent5">
                    <a:lumMod val="50000"/>
                  </a:schemeClr>
                </a:solidFill>
                <a:latin typeface="+mn-ea"/>
              </a:rPr>
              <a:t>2011</a:t>
            </a:r>
            <a:r>
              <a:rPr lang="zh-CN" altLang="en-US" sz="2800" dirty="0">
                <a:solidFill>
                  <a:schemeClr val="accent5">
                    <a:lumMod val="50000"/>
                  </a:schemeClr>
                </a:solidFill>
                <a:latin typeface="+mn-ea"/>
              </a:rPr>
              <a:t>年</a:t>
            </a:r>
            <a:r>
              <a:rPr lang="en-US" altLang="zh-CN" sz="2800" dirty="0">
                <a:solidFill>
                  <a:schemeClr val="accent5">
                    <a:lumMod val="50000"/>
                  </a:schemeClr>
                </a:solidFill>
                <a:latin typeface="+mn-ea"/>
              </a:rPr>
              <a:t>1</a:t>
            </a:r>
            <a:r>
              <a:rPr lang="zh-CN" altLang="en-US" sz="2800" dirty="0">
                <a:solidFill>
                  <a:schemeClr val="accent5">
                    <a:lumMod val="50000"/>
                  </a:schemeClr>
                </a:solidFill>
                <a:latin typeface="+mn-ea"/>
              </a:rPr>
              <a:t>月</a:t>
            </a:r>
            <a:r>
              <a:rPr lang="en-US" altLang="zh-CN" sz="2800" dirty="0">
                <a:solidFill>
                  <a:schemeClr val="accent5">
                    <a:lumMod val="50000"/>
                  </a:schemeClr>
                </a:solidFill>
                <a:latin typeface="+mn-ea"/>
              </a:rPr>
              <a:t>19</a:t>
            </a:r>
            <a:r>
              <a:rPr lang="zh-CN" altLang="en-US" sz="2800" dirty="0">
                <a:solidFill>
                  <a:schemeClr val="accent5">
                    <a:lumMod val="50000"/>
                  </a:schemeClr>
                </a:solidFill>
                <a:latin typeface="+mn-ea"/>
              </a:rPr>
              <a:t>日再次骨折，骨科处理。</a:t>
            </a:r>
            <a:r>
              <a:rPr lang="en-US" altLang="zh-CN" sz="2800" dirty="0">
                <a:solidFill>
                  <a:schemeClr val="accent5">
                    <a:lumMod val="50000"/>
                  </a:schemeClr>
                </a:solidFill>
                <a:latin typeface="+mn-ea"/>
              </a:rPr>
              <a:t>2012</a:t>
            </a:r>
            <a:r>
              <a:rPr lang="zh-CN" altLang="en-US" sz="2800" dirty="0">
                <a:solidFill>
                  <a:schemeClr val="accent5">
                    <a:lumMod val="50000"/>
                  </a:schemeClr>
                </a:solidFill>
                <a:latin typeface="+mn-ea"/>
              </a:rPr>
              <a:t>年</a:t>
            </a:r>
            <a:r>
              <a:rPr lang="en-US" altLang="zh-CN" sz="2800" dirty="0">
                <a:solidFill>
                  <a:schemeClr val="accent5">
                    <a:lumMod val="50000"/>
                  </a:schemeClr>
                </a:solidFill>
                <a:latin typeface="+mn-ea"/>
              </a:rPr>
              <a:t>5</a:t>
            </a:r>
            <a:r>
              <a:rPr lang="zh-CN" altLang="en-US" sz="2800" dirty="0">
                <a:solidFill>
                  <a:schemeClr val="accent5">
                    <a:lumMod val="50000"/>
                  </a:schemeClr>
                </a:solidFill>
                <a:latin typeface="+mn-ea"/>
              </a:rPr>
              <a:t>月开始出现间断性腰背疼痛，</a:t>
            </a:r>
            <a:r>
              <a:rPr lang="en-US" altLang="zh-CN" sz="2800" dirty="0">
                <a:solidFill>
                  <a:schemeClr val="accent5">
                    <a:lumMod val="50000"/>
                  </a:schemeClr>
                </a:solidFill>
                <a:latin typeface="+mn-ea"/>
              </a:rPr>
              <a:t>2013</a:t>
            </a:r>
            <a:r>
              <a:rPr lang="zh-CN" altLang="en-US" sz="2800" dirty="0">
                <a:solidFill>
                  <a:schemeClr val="accent5">
                    <a:lumMod val="50000"/>
                  </a:schemeClr>
                </a:solidFill>
                <a:latin typeface="+mn-ea"/>
              </a:rPr>
              <a:t>年</a:t>
            </a:r>
            <a:r>
              <a:rPr lang="en-US" altLang="zh-CN" sz="2800" dirty="0">
                <a:solidFill>
                  <a:schemeClr val="accent5">
                    <a:lumMod val="50000"/>
                  </a:schemeClr>
                </a:solidFill>
                <a:latin typeface="+mn-ea"/>
              </a:rPr>
              <a:t>9</a:t>
            </a:r>
            <a:r>
              <a:rPr lang="zh-CN" altLang="en-US" sz="2800" dirty="0">
                <a:solidFill>
                  <a:schemeClr val="accent5">
                    <a:lumMod val="50000"/>
                  </a:schemeClr>
                </a:solidFill>
                <a:latin typeface="+mn-ea"/>
              </a:rPr>
              <a:t>月因腰背痛加重自行口服止痛药，效果不佳，遂来就诊。</a:t>
            </a:r>
            <a:endParaRPr lang="en-US" altLang="zh-CN" sz="2800" dirty="0">
              <a:latin typeface="+mn-ea"/>
            </a:endParaRPr>
          </a:p>
          <a:p>
            <a:r>
              <a:rPr lang="zh-CN" altLang="en-US" sz="2800" dirty="0">
                <a:solidFill>
                  <a:srgbClr val="FF0000"/>
                </a:solidFill>
                <a:latin typeface="+mn-ea"/>
              </a:rPr>
              <a:t>检查：</a:t>
            </a:r>
            <a:r>
              <a:rPr lang="zh-CN" altLang="en-US" sz="2800" dirty="0">
                <a:solidFill>
                  <a:schemeClr val="accent5">
                    <a:lumMod val="50000"/>
                  </a:schemeClr>
                </a:solidFill>
                <a:latin typeface="+mn-ea"/>
              </a:rPr>
              <a:t>骨密度</a:t>
            </a:r>
            <a:r>
              <a:rPr lang="en-US" altLang="zh-CN" sz="2800" dirty="0">
                <a:solidFill>
                  <a:schemeClr val="accent5">
                    <a:lumMod val="50000"/>
                  </a:schemeClr>
                </a:solidFill>
                <a:latin typeface="+mn-ea"/>
              </a:rPr>
              <a:t>L1-4</a:t>
            </a:r>
            <a:r>
              <a:rPr lang="zh-CN" altLang="en-US" sz="2800" dirty="0">
                <a:solidFill>
                  <a:schemeClr val="accent5">
                    <a:lumMod val="50000"/>
                  </a:schemeClr>
                </a:solidFill>
                <a:latin typeface="+mn-ea"/>
              </a:rPr>
              <a:t>椎体</a:t>
            </a:r>
            <a:r>
              <a:rPr lang="en-US" altLang="zh-CN" sz="2800" dirty="0">
                <a:solidFill>
                  <a:schemeClr val="accent5">
                    <a:lumMod val="50000"/>
                  </a:schemeClr>
                </a:solidFill>
                <a:latin typeface="+mn-ea"/>
              </a:rPr>
              <a:t>T</a:t>
            </a:r>
            <a:r>
              <a:rPr lang="zh-CN" altLang="en-US" sz="2800" dirty="0">
                <a:solidFill>
                  <a:schemeClr val="accent5">
                    <a:lumMod val="50000"/>
                  </a:schemeClr>
                </a:solidFill>
                <a:latin typeface="+mn-ea"/>
              </a:rPr>
              <a:t>值</a:t>
            </a:r>
            <a:r>
              <a:rPr lang="en-US" altLang="zh-CN" sz="2800" dirty="0">
                <a:solidFill>
                  <a:schemeClr val="accent5">
                    <a:lumMod val="50000"/>
                  </a:schemeClr>
                </a:solidFill>
                <a:latin typeface="+mn-ea"/>
              </a:rPr>
              <a:t>-2.75SD</a:t>
            </a:r>
            <a:r>
              <a:rPr lang="zh-CN" altLang="en-US" sz="2800" dirty="0">
                <a:solidFill>
                  <a:schemeClr val="accent5">
                    <a:lumMod val="50000"/>
                  </a:schemeClr>
                </a:solidFill>
                <a:latin typeface="+mn-ea"/>
              </a:rPr>
              <a:t>，</a:t>
            </a:r>
            <a:r>
              <a:rPr lang="en-US" altLang="zh-CN" sz="2800" dirty="0">
                <a:solidFill>
                  <a:schemeClr val="accent5">
                    <a:lumMod val="50000"/>
                  </a:schemeClr>
                </a:solidFill>
                <a:latin typeface="+mn-ea"/>
              </a:rPr>
              <a:t>BMD749mg/</a:t>
            </a:r>
            <a:r>
              <a:rPr lang="zh-CN" altLang="en-US" sz="2800" dirty="0">
                <a:solidFill>
                  <a:schemeClr val="accent5">
                    <a:lumMod val="50000"/>
                  </a:schemeClr>
                </a:solidFill>
                <a:latin typeface="+mn-ea"/>
              </a:rPr>
              <a:t>厘米</a:t>
            </a:r>
            <a:r>
              <a:rPr lang="en-US" altLang="zh-CN" sz="2800" dirty="0">
                <a:solidFill>
                  <a:schemeClr val="accent5">
                    <a:lumMod val="50000"/>
                  </a:schemeClr>
                </a:solidFill>
                <a:latin typeface="+mn-ea"/>
              </a:rPr>
              <a:t>2</a:t>
            </a:r>
            <a:r>
              <a:rPr lang="zh-CN" altLang="en-US" sz="2800" dirty="0">
                <a:solidFill>
                  <a:schemeClr val="accent5">
                    <a:lumMod val="50000"/>
                  </a:schemeClr>
                </a:solidFill>
                <a:latin typeface="+mn-ea"/>
              </a:rPr>
              <a:t>，股骨颈</a:t>
            </a:r>
            <a:r>
              <a:rPr lang="en-US" altLang="zh-CN" sz="2800" dirty="0">
                <a:solidFill>
                  <a:schemeClr val="accent5">
                    <a:lumMod val="50000"/>
                  </a:schemeClr>
                </a:solidFill>
                <a:latin typeface="+mn-ea"/>
              </a:rPr>
              <a:t>T</a:t>
            </a:r>
            <a:r>
              <a:rPr lang="zh-CN" altLang="en-US" sz="2800" dirty="0">
                <a:solidFill>
                  <a:schemeClr val="accent5">
                    <a:lumMod val="50000"/>
                  </a:schemeClr>
                </a:solidFill>
                <a:latin typeface="+mn-ea"/>
              </a:rPr>
              <a:t>值</a:t>
            </a:r>
            <a:r>
              <a:rPr lang="en-US" altLang="zh-CN" sz="2800" dirty="0">
                <a:solidFill>
                  <a:schemeClr val="accent5">
                    <a:lumMod val="50000"/>
                  </a:schemeClr>
                </a:solidFill>
                <a:latin typeface="+mn-ea"/>
              </a:rPr>
              <a:t>-2.2SD</a:t>
            </a:r>
            <a:r>
              <a:rPr lang="zh-CN" altLang="en-US" sz="2800" dirty="0">
                <a:solidFill>
                  <a:schemeClr val="accent5">
                    <a:lumMod val="50000"/>
                  </a:schemeClr>
                </a:solidFill>
                <a:latin typeface="+mn-ea"/>
              </a:rPr>
              <a:t>，</a:t>
            </a:r>
            <a:r>
              <a:rPr lang="en-US" altLang="zh-CN" sz="2800" dirty="0">
                <a:solidFill>
                  <a:schemeClr val="accent5">
                    <a:lumMod val="50000"/>
                  </a:schemeClr>
                </a:solidFill>
                <a:latin typeface="+mn-ea"/>
              </a:rPr>
              <a:t>BMD602mg/</a:t>
            </a:r>
            <a:r>
              <a:rPr lang="zh-CN" altLang="en-US" sz="2800" dirty="0">
                <a:solidFill>
                  <a:schemeClr val="accent5">
                    <a:lumMod val="50000"/>
                  </a:schemeClr>
                </a:solidFill>
                <a:latin typeface="+mn-ea"/>
              </a:rPr>
              <a:t>厘米</a:t>
            </a:r>
            <a:r>
              <a:rPr lang="en-US" altLang="zh-CN" sz="2800" dirty="0">
                <a:solidFill>
                  <a:schemeClr val="accent5">
                    <a:lumMod val="50000"/>
                  </a:schemeClr>
                </a:solidFill>
                <a:latin typeface="+mn-ea"/>
              </a:rPr>
              <a:t>2</a:t>
            </a:r>
            <a:r>
              <a:rPr lang="zh-CN" altLang="en-US" sz="2800" dirty="0">
                <a:solidFill>
                  <a:schemeClr val="accent5">
                    <a:lumMod val="50000"/>
                  </a:schemeClr>
                </a:solidFill>
                <a:latin typeface="+mn-ea"/>
              </a:rPr>
              <a:t>。</a:t>
            </a:r>
          </a:p>
        </p:txBody>
      </p:sp>
      <p:sp>
        <p:nvSpPr>
          <p:cNvPr id="2" name="文本框 1"/>
          <p:cNvSpPr txBox="1"/>
          <p:nvPr/>
        </p:nvSpPr>
        <p:spPr>
          <a:xfrm>
            <a:off x="256946" y="3669580"/>
            <a:ext cx="11435382" cy="2677656"/>
          </a:xfrm>
          <a:prstGeom prst="rect">
            <a:avLst/>
          </a:prstGeom>
          <a:noFill/>
        </p:spPr>
        <p:txBody>
          <a:bodyPr wrap="square" rtlCol="0">
            <a:spAutoFit/>
          </a:bodyPr>
          <a:lstStyle/>
          <a:p>
            <a:r>
              <a:rPr lang="zh-CN" altLang="en-US" sz="2400" b="1" dirty="0">
                <a:solidFill>
                  <a:srgbClr val="FF0000"/>
                </a:solidFill>
              </a:rPr>
              <a:t>Medical history:</a:t>
            </a:r>
            <a:r>
              <a:rPr lang="zh-CN" altLang="en-US" sz="2400" dirty="0"/>
              <a:t> right ulna fracture due to fall on October 27, 2008, orthopaedic treatment. On January 19, 2011, the fracture was again treated by orthopedics department. In May 2012, intermittent back pain began to appear. In September 2013, due to the aggravation of back pain, self-administered painkillers had poor effect, so they came to see a doctor.            </a:t>
            </a:r>
          </a:p>
          <a:p>
            <a:r>
              <a:rPr lang="zh-CN" altLang="en-US" sz="2400" b="1" dirty="0">
                <a:solidFill>
                  <a:srgbClr val="FF0000"/>
                </a:solidFill>
              </a:rPr>
              <a:t>Examination:</a:t>
            </a:r>
            <a:r>
              <a:rPr lang="zh-CN" altLang="en-US" sz="2400" dirty="0"/>
              <a:t> Bone mineral density l1-4 vertebral body t-value-2.75sd, bmd749mg / cm2, t value of femoral neck was -2.2sd, bmd602mg / cm2.</a:t>
            </a:r>
          </a:p>
        </p:txBody>
      </p:sp>
      <p:grpSp>
        <p:nvGrpSpPr>
          <p:cNvPr id="5" name="组合 4"/>
          <p:cNvGrpSpPr/>
          <p:nvPr/>
        </p:nvGrpSpPr>
        <p:grpSpPr>
          <a:xfrm>
            <a:off x="26987" y="-13001"/>
            <a:ext cx="9610700" cy="1377579"/>
            <a:chOff x="26987" y="-192881"/>
            <a:chExt cx="9610700" cy="1377579"/>
          </a:xfrm>
        </p:grpSpPr>
        <p:sp>
          <p:nvSpPr>
            <p:cNvPr id="6" name="矩形 3"/>
            <p:cNvSpPr/>
            <p:nvPr/>
          </p:nvSpPr>
          <p:spPr>
            <a:xfrm rot="5400000">
              <a:off x="1318420" y="-660731"/>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7" name="矩形 4"/>
            <p:cNvSpPr/>
            <p:nvPr/>
          </p:nvSpPr>
          <p:spPr>
            <a:xfrm>
              <a:off x="26987" y="-192881"/>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8" name="矩形 5"/>
            <p:cNvSpPr/>
            <p:nvPr/>
          </p:nvSpPr>
          <p:spPr>
            <a:xfrm>
              <a:off x="448310" y="-192881"/>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9" name="文本框 6"/>
            <p:cNvSpPr/>
            <p:nvPr/>
          </p:nvSpPr>
          <p:spPr>
            <a:xfrm>
              <a:off x="519234" y="-15631"/>
              <a:ext cx="9118453" cy="1200329"/>
            </a:xfrm>
            <a:prstGeom prst="rect">
              <a:avLst/>
            </a:prstGeom>
            <a:noFill/>
            <a:ln w="9525">
              <a:noFill/>
            </a:ln>
          </p:spPr>
          <p:txBody>
            <a:bodyPr wrap="square">
              <a:spAutoFit/>
            </a:bodyPr>
            <a:lstStyle/>
            <a:p>
              <a:r>
                <a:rPr lang="zh-CN" altLang="en-US" sz="3600" dirty="0">
                  <a:solidFill>
                    <a:srgbClr val="006EA3"/>
                  </a:solidFill>
                  <a:latin typeface="微软雅黑" panose="020B0503020204020204" charset="-122"/>
                  <a:sym typeface="微软雅黑" panose="020B0503020204020204" charset="-122"/>
                </a:rPr>
                <a:t>病案分析 </a:t>
              </a:r>
              <a:r>
                <a:rPr lang="en-US" altLang="zh-CN" sz="3600" dirty="0">
                  <a:solidFill>
                    <a:srgbClr val="006EA3"/>
                  </a:solidFill>
                  <a:latin typeface="微软雅黑" panose="020B0503020204020204" charset="-122"/>
                  <a:sym typeface="微软雅黑" panose="020B0503020204020204" charset="-122"/>
                </a:rPr>
                <a:t>Case analysis</a:t>
              </a:r>
              <a:endParaRPr lang="zh-CN" altLang="en-US" sz="3600" dirty="0">
                <a:solidFill>
                  <a:srgbClr val="006EA3"/>
                </a:solidFill>
                <a:latin typeface="微软雅黑" panose="020B0503020204020204" charset="-122"/>
                <a:sym typeface="微软雅黑" panose="020B0503020204020204" charset="-122"/>
              </a:endParaRPr>
            </a:p>
            <a:p>
              <a:endParaRPr lang="zh-CN" altLang="en-US" sz="3600" dirty="0">
                <a:solidFill>
                  <a:srgbClr val="006EA3"/>
                </a:solidFill>
                <a:latin typeface="微软雅黑" panose="020B0503020204020204" charset="-122"/>
                <a:sym typeface="微软雅黑" panose="020B0503020204020204" charset="-122"/>
              </a:endParaRPr>
            </a:p>
          </p:txBody>
        </p:sp>
      </p:grpSp>
    </p:spTree>
    <p:extLst>
      <p:ext uri="{BB962C8B-B14F-4D97-AF65-F5344CB8AC3E}">
        <p14:creationId xmlns:p14="http://schemas.microsoft.com/office/powerpoint/2010/main" val="118404572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623393" y="1316393"/>
            <a:ext cx="8972959" cy="2523768"/>
          </a:xfrm>
          <a:prstGeom prst="rect">
            <a:avLst/>
          </a:prstGeom>
        </p:spPr>
        <p:txBody>
          <a:bodyPr wrap="square">
            <a:spAutoFit/>
          </a:bodyPr>
          <a:lstStyle/>
          <a:p>
            <a:pPr>
              <a:lnSpc>
                <a:spcPct val="150000"/>
              </a:lnSpc>
            </a:pPr>
            <a:r>
              <a:rPr lang="zh-CN" altLang="en-US" sz="2800" dirty="0">
                <a:solidFill>
                  <a:srgbClr val="FF0000"/>
                </a:solidFill>
                <a:latin typeface="+mn-ea"/>
              </a:rPr>
              <a:t>诊断：</a:t>
            </a:r>
          </a:p>
          <a:p>
            <a:pPr>
              <a:lnSpc>
                <a:spcPct val="150000"/>
              </a:lnSpc>
            </a:pPr>
            <a:r>
              <a:rPr lang="zh-CN" altLang="en-US" sz="2800" dirty="0">
                <a:solidFill>
                  <a:schemeClr val="accent5">
                    <a:lumMod val="50000"/>
                  </a:schemeClr>
                </a:solidFill>
                <a:latin typeface="+mn-ea"/>
              </a:rPr>
              <a:t>西医诊断：骨质疏松症。</a:t>
            </a:r>
            <a:endParaRPr lang="en-US" altLang="zh-CN" sz="2800" dirty="0">
              <a:solidFill>
                <a:schemeClr val="accent5">
                  <a:lumMod val="50000"/>
                </a:schemeClr>
              </a:solidFill>
              <a:latin typeface="+mn-ea"/>
            </a:endParaRPr>
          </a:p>
          <a:p>
            <a:pPr>
              <a:lnSpc>
                <a:spcPct val="150000"/>
              </a:lnSpc>
            </a:pPr>
            <a:r>
              <a:rPr lang="zh-CN" altLang="en-US" sz="2800" dirty="0">
                <a:solidFill>
                  <a:schemeClr val="accent5">
                    <a:lumMod val="50000"/>
                  </a:schemeClr>
                </a:solidFill>
                <a:latin typeface="+mn-ea"/>
              </a:rPr>
              <a:t>中医诊断：骨痿（肾寒血瘀）。</a:t>
            </a:r>
          </a:p>
          <a:p>
            <a:endParaRPr lang="zh-CN" altLang="en-US" sz="3200" dirty="0"/>
          </a:p>
        </p:txBody>
      </p:sp>
      <p:sp>
        <p:nvSpPr>
          <p:cNvPr id="2" name="文本框 1"/>
          <p:cNvSpPr txBox="1"/>
          <p:nvPr/>
        </p:nvSpPr>
        <p:spPr>
          <a:xfrm>
            <a:off x="767081" y="3923073"/>
            <a:ext cx="8880687" cy="1569660"/>
          </a:xfrm>
          <a:prstGeom prst="rect">
            <a:avLst/>
          </a:prstGeom>
          <a:noFill/>
        </p:spPr>
        <p:txBody>
          <a:bodyPr wrap="square" rtlCol="0">
            <a:spAutoFit/>
          </a:bodyPr>
          <a:lstStyle/>
          <a:p>
            <a:r>
              <a:rPr lang="zh-CN" altLang="en-US" sz="2400" b="1">
                <a:solidFill>
                  <a:srgbClr val="FF0000"/>
                </a:solidFill>
              </a:rPr>
              <a:t>Diagnosis:  </a:t>
            </a:r>
            <a:r>
              <a:rPr lang="zh-CN" altLang="en-US" sz="2400"/>
              <a:t>          </a:t>
            </a:r>
          </a:p>
          <a:p>
            <a:r>
              <a:rPr lang="zh-CN" altLang="en-US" sz="2400"/>
              <a:t>Western medicine diagnosis: osteoporosis.            </a:t>
            </a:r>
          </a:p>
          <a:p>
            <a:r>
              <a:rPr lang="zh-CN" altLang="en-US" sz="2400"/>
              <a:t>Traditional Chinese medicine diagnosis: osteoasthenia (kidney cold and blood stasis).</a:t>
            </a:r>
          </a:p>
        </p:txBody>
      </p:sp>
      <p:grpSp>
        <p:nvGrpSpPr>
          <p:cNvPr id="5" name="组合 4"/>
          <p:cNvGrpSpPr/>
          <p:nvPr/>
        </p:nvGrpSpPr>
        <p:grpSpPr>
          <a:xfrm>
            <a:off x="26987" y="-13001"/>
            <a:ext cx="9610700" cy="1377579"/>
            <a:chOff x="26987" y="-192881"/>
            <a:chExt cx="9610700" cy="1377579"/>
          </a:xfrm>
        </p:grpSpPr>
        <p:sp>
          <p:nvSpPr>
            <p:cNvPr id="6" name="矩形 3"/>
            <p:cNvSpPr/>
            <p:nvPr/>
          </p:nvSpPr>
          <p:spPr>
            <a:xfrm rot="5400000">
              <a:off x="1318420" y="-660731"/>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7" name="矩形 4"/>
            <p:cNvSpPr/>
            <p:nvPr/>
          </p:nvSpPr>
          <p:spPr>
            <a:xfrm>
              <a:off x="26987" y="-192881"/>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8" name="矩形 5"/>
            <p:cNvSpPr/>
            <p:nvPr/>
          </p:nvSpPr>
          <p:spPr>
            <a:xfrm>
              <a:off x="448310" y="-192881"/>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9" name="文本框 6"/>
            <p:cNvSpPr/>
            <p:nvPr/>
          </p:nvSpPr>
          <p:spPr>
            <a:xfrm>
              <a:off x="519234" y="-15631"/>
              <a:ext cx="9118453" cy="1200329"/>
            </a:xfrm>
            <a:prstGeom prst="rect">
              <a:avLst/>
            </a:prstGeom>
            <a:noFill/>
            <a:ln w="9525">
              <a:noFill/>
            </a:ln>
          </p:spPr>
          <p:txBody>
            <a:bodyPr wrap="square">
              <a:spAutoFit/>
            </a:bodyPr>
            <a:lstStyle/>
            <a:p>
              <a:r>
                <a:rPr lang="zh-CN" altLang="en-US" sz="3600" dirty="0">
                  <a:solidFill>
                    <a:srgbClr val="006EA3"/>
                  </a:solidFill>
                  <a:latin typeface="微软雅黑" panose="020B0503020204020204" charset="-122"/>
                  <a:sym typeface="微软雅黑" panose="020B0503020204020204" charset="-122"/>
                </a:rPr>
                <a:t>病案分析 </a:t>
              </a:r>
              <a:r>
                <a:rPr lang="en-US" altLang="zh-CN" sz="3600" dirty="0">
                  <a:solidFill>
                    <a:srgbClr val="006EA3"/>
                  </a:solidFill>
                  <a:latin typeface="微软雅黑" panose="020B0503020204020204" charset="-122"/>
                  <a:sym typeface="微软雅黑" panose="020B0503020204020204" charset="-122"/>
                </a:rPr>
                <a:t>Case analysis</a:t>
              </a:r>
              <a:endParaRPr lang="zh-CN" altLang="en-US" sz="3600" dirty="0">
                <a:solidFill>
                  <a:srgbClr val="006EA3"/>
                </a:solidFill>
                <a:latin typeface="微软雅黑" panose="020B0503020204020204" charset="-122"/>
                <a:sym typeface="微软雅黑" panose="020B0503020204020204" charset="-122"/>
              </a:endParaRPr>
            </a:p>
            <a:p>
              <a:endParaRPr lang="zh-CN" altLang="en-US" sz="3600" dirty="0">
                <a:solidFill>
                  <a:srgbClr val="006EA3"/>
                </a:solidFill>
                <a:latin typeface="微软雅黑" panose="020B0503020204020204" charset="-122"/>
                <a:sym typeface="微软雅黑" panose="020B0503020204020204" charset="-122"/>
              </a:endParaRPr>
            </a:p>
          </p:txBody>
        </p:sp>
      </p:grpSp>
    </p:spTree>
    <p:extLst>
      <p:ext uri="{BB962C8B-B14F-4D97-AF65-F5344CB8AC3E}">
        <p14:creationId xmlns:p14="http://schemas.microsoft.com/office/powerpoint/2010/main" val="425922110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679610" y="1075757"/>
            <a:ext cx="10907787" cy="2677656"/>
          </a:xfrm>
          <a:prstGeom prst="rect">
            <a:avLst/>
          </a:prstGeom>
        </p:spPr>
        <p:txBody>
          <a:bodyPr wrap="square">
            <a:spAutoFit/>
          </a:bodyPr>
          <a:lstStyle/>
          <a:p>
            <a:r>
              <a:rPr lang="zh-CN" altLang="en-US" sz="2800" dirty="0">
                <a:solidFill>
                  <a:srgbClr val="FF0000"/>
                </a:solidFill>
                <a:latin typeface="+mn-ea"/>
              </a:rPr>
              <a:t>治疗：</a:t>
            </a:r>
          </a:p>
          <a:p>
            <a:r>
              <a:rPr lang="zh-CN" altLang="en-US" sz="2800" dirty="0">
                <a:solidFill>
                  <a:schemeClr val="accent5">
                    <a:lumMod val="50000"/>
                  </a:schemeClr>
                </a:solidFill>
                <a:latin typeface="+mn-ea"/>
              </a:rPr>
              <a:t>治法：补虚化瘀、温肾暖脾。</a:t>
            </a:r>
          </a:p>
          <a:p>
            <a:r>
              <a:rPr lang="zh-CN" altLang="en-US" sz="2800" dirty="0">
                <a:solidFill>
                  <a:schemeClr val="accent5">
                    <a:lumMod val="50000"/>
                  </a:schemeClr>
                </a:solidFill>
                <a:latin typeface="+mn-ea"/>
              </a:rPr>
              <a:t>取穴：大椎、大杼（双）、脾俞（双）、肾俞（双）、命门、足三里（双）、绝骨（双）</a:t>
            </a:r>
          </a:p>
          <a:p>
            <a:r>
              <a:rPr lang="zh-CN" altLang="en-US" sz="2800" dirty="0">
                <a:solidFill>
                  <a:schemeClr val="accent5">
                    <a:lumMod val="50000"/>
                  </a:schemeClr>
                </a:solidFill>
                <a:latin typeface="+mn-ea"/>
              </a:rPr>
              <a:t>操作：大椎、大杼、脾俞、肾俞斜刺</a:t>
            </a:r>
            <a:r>
              <a:rPr lang="en-US" altLang="zh-CN" sz="2800" dirty="0">
                <a:solidFill>
                  <a:schemeClr val="accent5">
                    <a:lumMod val="50000"/>
                  </a:schemeClr>
                </a:solidFill>
                <a:latin typeface="+mn-ea"/>
              </a:rPr>
              <a:t>0.5</a:t>
            </a:r>
            <a:r>
              <a:rPr lang="zh-CN" altLang="en-US" sz="2800" dirty="0">
                <a:solidFill>
                  <a:schemeClr val="accent5">
                    <a:lumMod val="50000"/>
                  </a:schemeClr>
                </a:solidFill>
                <a:latin typeface="+mn-ea"/>
              </a:rPr>
              <a:t>寸；命门直刺</a:t>
            </a:r>
            <a:r>
              <a:rPr lang="en-US" altLang="zh-CN" sz="2800" dirty="0">
                <a:solidFill>
                  <a:schemeClr val="accent5">
                    <a:lumMod val="50000"/>
                  </a:schemeClr>
                </a:solidFill>
                <a:latin typeface="+mn-ea"/>
              </a:rPr>
              <a:t>1</a:t>
            </a:r>
            <a:r>
              <a:rPr lang="zh-CN" altLang="en-US" sz="2800" dirty="0">
                <a:solidFill>
                  <a:schemeClr val="accent5">
                    <a:lumMod val="50000"/>
                  </a:schemeClr>
                </a:solidFill>
                <a:latin typeface="+mn-ea"/>
              </a:rPr>
              <a:t>寸；足三里直刺</a:t>
            </a:r>
            <a:r>
              <a:rPr lang="en-US" altLang="zh-CN" sz="2800" dirty="0">
                <a:solidFill>
                  <a:schemeClr val="accent5">
                    <a:lumMod val="50000"/>
                  </a:schemeClr>
                </a:solidFill>
                <a:latin typeface="+mn-ea"/>
              </a:rPr>
              <a:t>1.5</a:t>
            </a:r>
            <a:r>
              <a:rPr lang="zh-CN" altLang="en-US" sz="2800" dirty="0">
                <a:solidFill>
                  <a:schemeClr val="accent5">
                    <a:lumMod val="50000"/>
                  </a:schemeClr>
                </a:solidFill>
                <a:latin typeface="+mn-ea"/>
              </a:rPr>
              <a:t>寸；绝骨直刺</a:t>
            </a:r>
            <a:r>
              <a:rPr lang="en-US" altLang="zh-CN" sz="2800" dirty="0">
                <a:solidFill>
                  <a:schemeClr val="accent5">
                    <a:lumMod val="50000"/>
                  </a:schemeClr>
                </a:solidFill>
                <a:latin typeface="+mn-ea"/>
              </a:rPr>
              <a:t>1.5</a:t>
            </a:r>
            <a:r>
              <a:rPr lang="zh-CN" altLang="en-US" sz="2800" dirty="0">
                <a:solidFill>
                  <a:schemeClr val="accent5">
                    <a:lumMod val="50000"/>
                  </a:schemeClr>
                </a:solidFill>
                <a:latin typeface="+mn-ea"/>
              </a:rPr>
              <a:t>寸。针用补法，每次留针</a:t>
            </a:r>
            <a:r>
              <a:rPr lang="en-US" altLang="zh-CN" sz="2800" dirty="0">
                <a:solidFill>
                  <a:schemeClr val="accent5">
                    <a:lumMod val="50000"/>
                  </a:schemeClr>
                </a:solidFill>
                <a:latin typeface="+mn-ea"/>
              </a:rPr>
              <a:t>30</a:t>
            </a:r>
            <a:r>
              <a:rPr lang="zh-CN" altLang="en-US" sz="2800" dirty="0">
                <a:solidFill>
                  <a:schemeClr val="accent5">
                    <a:lumMod val="50000"/>
                  </a:schemeClr>
                </a:solidFill>
                <a:latin typeface="+mn-ea"/>
              </a:rPr>
              <a:t>分钟，每日针</a:t>
            </a:r>
            <a:r>
              <a:rPr lang="en-US" altLang="zh-CN" sz="2800" dirty="0">
                <a:solidFill>
                  <a:schemeClr val="accent5">
                    <a:lumMod val="50000"/>
                  </a:schemeClr>
                </a:solidFill>
                <a:latin typeface="+mn-ea"/>
              </a:rPr>
              <a:t>1</a:t>
            </a:r>
            <a:r>
              <a:rPr lang="zh-CN" altLang="en-US" sz="2800" dirty="0">
                <a:solidFill>
                  <a:schemeClr val="accent5">
                    <a:lumMod val="50000"/>
                  </a:schemeClr>
                </a:solidFill>
                <a:latin typeface="+mn-ea"/>
              </a:rPr>
              <a:t>次</a:t>
            </a:r>
            <a:endParaRPr lang="en-US" altLang="zh-CN" sz="2800" dirty="0">
              <a:solidFill>
                <a:schemeClr val="accent5">
                  <a:lumMod val="50000"/>
                </a:schemeClr>
              </a:solidFill>
              <a:latin typeface="+mn-ea"/>
            </a:endParaRPr>
          </a:p>
        </p:txBody>
      </p:sp>
      <p:sp>
        <p:nvSpPr>
          <p:cNvPr id="2" name="文本框 1"/>
          <p:cNvSpPr txBox="1"/>
          <p:nvPr/>
        </p:nvSpPr>
        <p:spPr>
          <a:xfrm>
            <a:off x="679873" y="3675380"/>
            <a:ext cx="11263598" cy="3046988"/>
          </a:xfrm>
          <a:prstGeom prst="rect">
            <a:avLst/>
          </a:prstGeom>
          <a:noFill/>
        </p:spPr>
        <p:txBody>
          <a:bodyPr wrap="square" rtlCol="0">
            <a:spAutoFit/>
          </a:bodyPr>
          <a:lstStyle/>
          <a:p>
            <a:r>
              <a:rPr lang="zh-CN" altLang="en-US" sz="2400" b="1" dirty="0">
                <a:solidFill>
                  <a:srgbClr val="FF0000"/>
                </a:solidFill>
              </a:rPr>
              <a:t>Treatment</a:t>
            </a:r>
            <a:r>
              <a:rPr lang="zh-CN" altLang="en-US" sz="2400" dirty="0">
                <a:solidFill>
                  <a:srgbClr val="FF0000"/>
                </a:solidFill>
              </a:rPr>
              <a:t>:</a:t>
            </a:r>
            <a:r>
              <a:rPr lang="zh-CN" altLang="en-US" sz="2400" dirty="0"/>
              <a:t>             </a:t>
            </a:r>
          </a:p>
          <a:p>
            <a:r>
              <a:rPr lang="en-US" altLang="zh-CN" sz="2400" dirty="0"/>
              <a:t>T</a:t>
            </a:r>
            <a:r>
              <a:rPr lang="zh-CN" altLang="en-US" sz="2400" dirty="0"/>
              <a:t>reatment </a:t>
            </a:r>
            <a:r>
              <a:rPr lang="en-US" altLang="zh-CN" sz="2400" dirty="0"/>
              <a:t>plan</a:t>
            </a:r>
            <a:r>
              <a:rPr lang="zh-CN" altLang="en-US" sz="2400" dirty="0"/>
              <a:t>: tonifying deficiency and removing stasis, warming kidney and warming spleen.           </a:t>
            </a:r>
          </a:p>
          <a:p>
            <a:r>
              <a:rPr lang="zh-CN" altLang="en-US" sz="2400" dirty="0"/>
              <a:t> Acupoint</a:t>
            </a:r>
            <a:r>
              <a:rPr lang="en-US" altLang="zh-CN" sz="2400" dirty="0"/>
              <a:t>s</a:t>
            </a:r>
            <a:r>
              <a:rPr lang="zh-CN" altLang="en-US" sz="2400" dirty="0"/>
              <a:t> selection: Dazhui, Dazhu (Shuang), Pishu (Shuang), Shenshu (Shuang), Mingmen, Zusanli (Shuang), juegu (Shuang)           </a:t>
            </a:r>
          </a:p>
          <a:p>
            <a:r>
              <a:rPr lang="zh-CN" altLang="en-US" sz="2400" dirty="0"/>
              <a:t> Operation: Dazhui, Dazhu, Pishu, Shenshu oblique needling 0.5 inch; Mingmen straight needling 1 inch; Zusanli straight needling 1.5 inch; jueju straight needling 1.5 inch. Acupuncture with tonic method, 30 minutes each time, once a day</a:t>
            </a:r>
            <a:r>
              <a:rPr lang="en-US" altLang="zh-CN" sz="2400" dirty="0"/>
              <a:t>.</a:t>
            </a:r>
          </a:p>
        </p:txBody>
      </p:sp>
      <p:grpSp>
        <p:nvGrpSpPr>
          <p:cNvPr id="5" name="组合 4"/>
          <p:cNvGrpSpPr/>
          <p:nvPr/>
        </p:nvGrpSpPr>
        <p:grpSpPr>
          <a:xfrm>
            <a:off x="26987" y="-13001"/>
            <a:ext cx="9610700" cy="1377579"/>
            <a:chOff x="26987" y="-192881"/>
            <a:chExt cx="9610700" cy="1377579"/>
          </a:xfrm>
        </p:grpSpPr>
        <p:sp>
          <p:nvSpPr>
            <p:cNvPr id="6" name="矩形 3"/>
            <p:cNvSpPr/>
            <p:nvPr/>
          </p:nvSpPr>
          <p:spPr>
            <a:xfrm rot="5400000">
              <a:off x="1318420" y="-660731"/>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7" name="矩形 4"/>
            <p:cNvSpPr/>
            <p:nvPr/>
          </p:nvSpPr>
          <p:spPr>
            <a:xfrm>
              <a:off x="26987" y="-192881"/>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8" name="矩形 5"/>
            <p:cNvSpPr/>
            <p:nvPr/>
          </p:nvSpPr>
          <p:spPr>
            <a:xfrm>
              <a:off x="448310" y="-192881"/>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9" name="文本框 6"/>
            <p:cNvSpPr/>
            <p:nvPr/>
          </p:nvSpPr>
          <p:spPr>
            <a:xfrm>
              <a:off x="519234" y="-15631"/>
              <a:ext cx="9118453" cy="1200329"/>
            </a:xfrm>
            <a:prstGeom prst="rect">
              <a:avLst/>
            </a:prstGeom>
            <a:noFill/>
            <a:ln w="9525">
              <a:noFill/>
            </a:ln>
          </p:spPr>
          <p:txBody>
            <a:bodyPr wrap="square">
              <a:spAutoFit/>
            </a:bodyPr>
            <a:lstStyle/>
            <a:p>
              <a:r>
                <a:rPr lang="zh-CN" altLang="en-US" sz="3600" dirty="0">
                  <a:solidFill>
                    <a:srgbClr val="006EA3"/>
                  </a:solidFill>
                  <a:latin typeface="微软雅黑" panose="020B0503020204020204" charset="-122"/>
                  <a:sym typeface="微软雅黑" panose="020B0503020204020204" charset="-122"/>
                </a:rPr>
                <a:t>病案分析 </a:t>
              </a:r>
              <a:r>
                <a:rPr lang="en-US" altLang="zh-CN" sz="3600" dirty="0">
                  <a:solidFill>
                    <a:srgbClr val="006EA3"/>
                  </a:solidFill>
                  <a:latin typeface="微软雅黑" panose="020B0503020204020204" charset="-122"/>
                  <a:sym typeface="微软雅黑" panose="020B0503020204020204" charset="-122"/>
                </a:rPr>
                <a:t>Case analysis</a:t>
              </a:r>
              <a:endParaRPr lang="zh-CN" altLang="en-US" sz="3600" dirty="0">
                <a:solidFill>
                  <a:srgbClr val="006EA3"/>
                </a:solidFill>
                <a:latin typeface="微软雅黑" panose="020B0503020204020204" charset="-122"/>
                <a:sym typeface="微软雅黑" panose="020B0503020204020204" charset="-122"/>
              </a:endParaRPr>
            </a:p>
            <a:p>
              <a:endParaRPr lang="zh-CN" altLang="en-US" sz="3600" dirty="0">
                <a:solidFill>
                  <a:srgbClr val="006EA3"/>
                </a:solidFill>
                <a:latin typeface="微软雅黑" panose="020B0503020204020204" charset="-122"/>
                <a:sym typeface="微软雅黑" panose="020B0503020204020204" charset="-122"/>
              </a:endParaRPr>
            </a:p>
          </p:txBody>
        </p:sp>
      </p:grpSp>
    </p:spTree>
    <p:extLst>
      <p:ext uri="{BB962C8B-B14F-4D97-AF65-F5344CB8AC3E}">
        <p14:creationId xmlns:p14="http://schemas.microsoft.com/office/powerpoint/2010/main" val="42498724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3"/>
          <p:cNvGrpSpPr/>
          <p:nvPr/>
        </p:nvGrpSpPr>
        <p:grpSpPr>
          <a:xfrm>
            <a:off x="176530" y="1326515"/>
            <a:ext cx="5878195" cy="5170805"/>
            <a:chOff x="36" y="0"/>
            <a:chExt cx="4536" cy="2889"/>
          </a:xfrm>
        </p:grpSpPr>
        <p:sp>
          <p:nvSpPr>
            <p:cNvPr id="5" name="AutoShape 4"/>
            <p:cNvSpPr>
              <a:spLocks noChangeArrowheads="1"/>
            </p:cNvSpPr>
            <p:nvPr/>
          </p:nvSpPr>
          <p:spPr bwMode="auto">
            <a:xfrm>
              <a:off x="168" y="272"/>
              <a:ext cx="4404" cy="2617"/>
            </a:xfrm>
            <a:prstGeom prst="roundRect">
              <a:avLst>
                <a:gd name="adj" fmla="val 11921"/>
              </a:avLst>
            </a:prstGeom>
            <a:gradFill rotWithShape="1">
              <a:gsLst>
                <a:gs pos="0">
                  <a:schemeClr val="accent1"/>
                </a:gs>
                <a:gs pos="100000">
                  <a:srgbClr val="426D98"/>
                </a:gs>
              </a:gsLst>
              <a:lin ang="5400000" scaled="1"/>
            </a:gradFill>
            <a:ln w="25400" cmpd="sng">
              <a:solidFill>
                <a:srgbClr val="FEFFFF"/>
              </a:solidFill>
              <a:round/>
            </a:ln>
            <a:effectLst>
              <a:outerShdw dist="53882" dir="2700000" algn="ctr" rotWithShape="0">
                <a:srgbClr val="000000">
                  <a:alpha val="50000"/>
                </a:srgbClr>
              </a:outerShdw>
            </a:effectLst>
          </p:spPr>
          <p:txBody>
            <a:bodyPr wrap="none" anchor="ctr"/>
            <a:lstStyle/>
            <a:p>
              <a:pPr fontAlgn="base">
                <a:spcBef>
                  <a:spcPct val="0"/>
                </a:spcBef>
                <a:spcAft>
                  <a:spcPct val="0"/>
                </a:spcAft>
                <a:buFont typeface="Arial" panose="020B0604020202020204" pitchFamily="34" charset="0"/>
                <a:buNone/>
                <a:defRPr/>
              </a:pPr>
              <a:endParaRPr lang="zh-CN" altLang="en-US">
                <a:solidFill>
                  <a:srgbClr val="000000"/>
                </a:solidFill>
                <a:ea typeface="宋体" panose="02010600030101010101" pitchFamily="2" charset="-122"/>
              </a:endParaRPr>
            </a:p>
          </p:txBody>
        </p:sp>
        <p:sp>
          <p:nvSpPr>
            <p:cNvPr id="24584" name="AutoShape 5"/>
            <p:cNvSpPr/>
            <p:nvPr/>
          </p:nvSpPr>
          <p:spPr>
            <a:xfrm flipV="1">
              <a:off x="45" y="0"/>
              <a:ext cx="4096" cy="419"/>
            </a:xfrm>
            <a:custGeom>
              <a:avLst/>
              <a:gdLst>
                <a:gd name="txL" fmla="*/ 0 w 21600"/>
                <a:gd name="txT" fmla="*/ 0 h 21600"/>
                <a:gd name="txR" fmla="*/ 21600 w 21600"/>
                <a:gd name="txB" fmla="*/ 21600 h 21600"/>
              </a:gdLst>
              <a:ahLst/>
              <a:cxnLst>
                <a:cxn ang="0">
                  <a:pos x="0" y="0"/>
                </a:cxn>
                <a:cxn ang="0">
                  <a:pos x="3813" y="21600"/>
                </a:cxn>
                <a:cxn ang="0">
                  <a:pos x="17787" y="21600"/>
                </a:cxn>
                <a:cxn ang="0">
                  <a:pos x="21600" y="0"/>
                </a:cxn>
              </a:cxnLst>
              <a:rect l="txL" t="txT" r="txR" b="txB"/>
              <a:pathLst>
                <a:path w="21600" h="21600">
                  <a:moveTo>
                    <a:pt x="0" y="0"/>
                  </a:moveTo>
                  <a:lnTo>
                    <a:pt x="3813" y="21600"/>
                  </a:lnTo>
                  <a:lnTo>
                    <a:pt x="17787" y="21600"/>
                  </a:lnTo>
                  <a:lnTo>
                    <a:pt x="21600" y="0"/>
                  </a:lnTo>
                  <a:close/>
                </a:path>
              </a:pathLst>
            </a:custGeom>
            <a:gradFill rotWithShape="1">
              <a:gsLst>
                <a:gs pos="0">
                  <a:schemeClr val="accent1">
                    <a:alpha val="39998"/>
                  </a:schemeClr>
                </a:gs>
                <a:gs pos="100000">
                  <a:srgbClr val="FFFFFF">
                    <a:alpha val="0"/>
                  </a:srgbClr>
                </a:gs>
              </a:gsLst>
              <a:lin ang="5400000" scaled="1"/>
              <a:tileRect/>
            </a:gradFill>
            <a:ln w="9525">
              <a:noFill/>
            </a:ln>
          </p:spPr>
          <p:txBody>
            <a:bodyPr/>
            <a:lstStyle/>
            <a:p>
              <a:endParaRPr lang="zh-CN" altLang="en-US" dirty="0">
                <a:solidFill>
                  <a:srgbClr val="000000"/>
                </a:solidFill>
              </a:endParaRPr>
            </a:p>
          </p:txBody>
        </p:sp>
        <p:pic>
          <p:nvPicPr>
            <p:cNvPr id="24585" name="Picture 6" descr="Picture4"/>
            <p:cNvPicPr>
              <a:picLocks noChangeAspect="1"/>
            </p:cNvPicPr>
            <p:nvPr/>
          </p:nvPicPr>
          <p:blipFill>
            <a:blip r:embed="rId2" cstate="print"/>
            <a:stretch>
              <a:fillRect/>
            </a:stretch>
          </p:blipFill>
          <p:spPr>
            <a:xfrm>
              <a:off x="36" y="390"/>
              <a:ext cx="425" cy="362"/>
            </a:xfrm>
            <a:prstGeom prst="rect">
              <a:avLst/>
            </a:prstGeom>
            <a:noFill/>
            <a:ln w="9525">
              <a:noFill/>
            </a:ln>
          </p:spPr>
        </p:pic>
        <p:sp>
          <p:nvSpPr>
            <p:cNvPr id="24586" name="AutoShape 7"/>
            <p:cNvSpPr/>
            <p:nvPr/>
          </p:nvSpPr>
          <p:spPr>
            <a:xfrm>
              <a:off x="1425" y="134"/>
              <a:ext cx="1833" cy="337"/>
            </a:xfrm>
            <a:prstGeom prst="roundRect">
              <a:avLst>
                <a:gd name="adj" fmla="val 16667"/>
              </a:avLst>
            </a:prstGeom>
            <a:solidFill>
              <a:srgbClr val="FEFFFF"/>
            </a:solidFill>
            <a:ln w="28575" cap="flat" cmpd="sng">
              <a:solidFill>
                <a:schemeClr val="accent1"/>
              </a:solidFill>
              <a:prstDash val="solid"/>
              <a:headEnd type="none" w="med" len="med"/>
              <a:tailEnd type="none" w="med" len="med"/>
            </a:ln>
          </p:spPr>
          <p:txBody>
            <a:bodyPr wrap="none" anchor="ctr"/>
            <a:lstStyle/>
            <a:p>
              <a:endParaRPr lang="zh-CN" altLang="en-US" dirty="0">
                <a:solidFill>
                  <a:srgbClr val="000000"/>
                </a:solidFill>
              </a:endParaRPr>
            </a:p>
          </p:txBody>
        </p:sp>
        <p:sp>
          <p:nvSpPr>
            <p:cNvPr id="24587" name="Text Box 8"/>
            <p:cNvSpPr txBox="1"/>
            <p:nvPr/>
          </p:nvSpPr>
          <p:spPr>
            <a:xfrm>
              <a:off x="293" y="797"/>
              <a:ext cx="4096" cy="1495"/>
            </a:xfrm>
            <a:prstGeom prst="rect">
              <a:avLst/>
            </a:prstGeom>
            <a:noFill/>
            <a:ln w="9525">
              <a:noFill/>
            </a:ln>
          </p:spPr>
          <p:txBody>
            <a:bodyPr wrap="square">
              <a:spAutoFit/>
            </a:bodyPr>
            <a:lstStyle/>
            <a:p>
              <a:pPr algn="just" eaLnBrk="0" hangingPunct="0"/>
              <a:r>
                <a:rPr lang="zh-CN" altLang="en-US" sz="2400" dirty="0">
                  <a:solidFill>
                    <a:srgbClr val="FFFFFF"/>
                  </a:solidFill>
                </a:rPr>
                <a:t>气虚则运血无力，血流不畅，而致脑脉瘀滞不通；阴血亏虚则阴不制阳，内风动越，携痰浊、瘀血上扰清窍，突发本病。</a:t>
              </a:r>
            </a:p>
            <a:p>
              <a:pPr algn="just" eaLnBrk="0" hangingPunct="0"/>
              <a:endParaRPr lang="en-US" altLang="zh-CN" sz="2400" dirty="0">
                <a:solidFill>
                  <a:srgbClr val="FFFFFF"/>
                </a:solidFill>
              </a:endParaRPr>
            </a:p>
            <a:p>
              <a:pPr algn="just" eaLnBrk="0" hangingPunct="0"/>
              <a:r>
                <a:rPr lang="zh-CN" altLang="en-US" sz="2400" dirty="0">
                  <a:solidFill>
                    <a:srgbClr val="FFFFFF"/>
                  </a:solidFill>
                </a:rPr>
                <a:t>正如</a:t>
              </a:r>
              <a:r>
                <a:rPr lang="en-US" altLang="zh-CN" sz="2400" dirty="0">
                  <a:solidFill>
                    <a:srgbClr val="FFFFFF"/>
                  </a:solidFill>
                </a:rPr>
                <a:t>《</a:t>
              </a:r>
              <a:r>
                <a:rPr lang="zh-CN" altLang="en-US" sz="2400" dirty="0">
                  <a:solidFill>
                    <a:srgbClr val="FFFFFF"/>
                  </a:solidFill>
                </a:rPr>
                <a:t>景岳全书</a:t>
              </a:r>
              <a:r>
                <a:rPr lang="en-US" altLang="zh-CN" sz="2400" dirty="0">
                  <a:solidFill>
                    <a:srgbClr val="FFFFFF"/>
                  </a:solidFill>
                </a:rPr>
                <a:t>·</a:t>
              </a:r>
              <a:r>
                <a:rPr lang="zh-CN" altLang="en-US" sz="2400" dirty="0">
                  <a:solidFill>
                    <a:srgbClr val="FFFFFF"/>
                  </a:solidFill>
                </a:rPr>
                <a:t>非风</a:t>
              </a:r>
              <a:r>
                <a:rPr lang="en-US" altLang="zh-CN" sz="2400" dirty="0">
                  <a:solidFill>
                    <a:srgbClr val="FFFFFF"/>
                  </a:solidFill>
                </a:rPr>
                <a:t>》</a:t>
              </a:r>
              <a:r>
                <a:rPr lang="zh-CN" altLang="en-US" sz="2400" dirty="0">
                  <a:solidFill>
                    <a:srgbClr val="FFFFFF"/>
                  </a:solidFill>
                </a:rPr>
                <a:t>说：“卒倒多由昏愦，本皆内伤积损颓败而然。”</a:t>
              </a:r>
              <a:endParaRPr lang="zh-CN" altLang="en-US" sz="2400"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p:txBody>
        </p:sp>
        <p:sp>
          <p:nvSpPr>
            <p:cNvPr id="24588" name="Rectangle 9"/>
            <p:cNvSpPr/>
            <p:nvPr/>
          </p:nvSpPr>
          <p:spPr>
            <a:xfrm>
              <a:off x="781" y="125"/>
              <a:ext cx="3119" cy="340"/>
            </a:xfrm>
            <a:prstGeom prst="rect">
              <a:avLst/>
            </a:prstGeom>
            <a:noFill/>
            <a:ln w="9525">
              <a:noFill/>
            </a:ln>
          </p:spPr>
          <p:txBody>
            <a:bodyPr wrap="square">
              <a:spAutoFit/>
            </a:bodyPr>
            <a:lstStyle/>
            <a:p>
              <a:pPr algn="ctr">
                <a:lnSpc>
                  <a:spcPct val="120000"/>
                </a:lnSpc>
              </a:pPr>
              <a:r>
                <a:rPr lang="zh-CN" altLang="en-US" sz="2800" b="1" dirty="0">
                  <a:solidFill>
                    <a:srgbClr val="477DEA"/>
                  </a:solidFill>
                </a:rPr>
                <a:t>久病气血亏虚</a:t>
              </a:r>
            </a:p>
          </p:txBody>
        </p:sp>
      </p:grpSp>
      <p:sp>
        <p:nvSpPr>
          <p:cNvPr id="24579" name="矩形 3"/>
          <p:cNvSpPr/>
          <p:nvPr/>
        </p:nvSpPr>
        <p:spPr>
          <a:xfrm rot="5400000">
            <a:off x="1290638" y="-254000"/>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4580" name="矩形 4"/>
          <p:cNvSpPr/>
          <p:nvPr/>
        </p:nvSpPr>
        <p:spPr>
          <a:xfrm>
            <a:off x="0" y="136525"/>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4581" name="矩形 5"/>
          <p:cNvSpPr/>
          <p:nvPr/>
        </p:nvSpPr>
        <p:spPr>
          <a:xfrm>
            <a:off x="498475" y="225425"/>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4582" name="文本框 6"/>
          <p:cNvSpPr/>
          <p:nvPr/>
        </p:nvSpPr>
        <p:spPr>
          <a:xfrm>
            <a:off x="644525" y="417513"/>
            <a:ext cx="2317750" cy="583565"/>
          </a:xfrm>
          <a:prstGeom prst="rect">
            <a:avLst/>
          </a:prstGeom>
          <a:noFill/>
          <a:ln w="9525">
            <a:noFill/>
          </a:ln>
        </p:spPr>
        <p:txBody>
          <a:bodyPr>
            <a:spAutoFit/>
          </a:bodyPr>
          <a:lstStyle/>
          <a:p>
            <a:r>
              <a:rPr lang="zh-CN" altLang="en-US" sz="3200" dirty="0">
                <a:solidFill>
                  <a:srgbClr val="006EA3"/>
                </a:solidFill>
                <a:latin typeface="微软雅黑" panose="020B0503020204020204" charset="-122"/>
                <a:sym typeface="微软雅黑" panose="020B0503020204020204" charset="-122"/>
              </a:rPr>
              <a:t>理论来源</a:t>
            </a:r>
          </a:p>
        </p:txBody>
      </p:sp>
      <p:sp>
        <p:nvSpPr>
          <p:cNvPr id="2" name="文本框 1"/>
          <p:cNvSpPr txBox="1"/>
          <p:nvPr/>
        </p:nvSpPr>
        <p:spPr>
          <a:xfrm>
            <a:off x="696595" y="1095375"/>
            <a:ext cx="2762885" cy="368300"/>
          </a:xfrm>
          <a:prstGeom prst="rect">
            <a:avLst/>
          </a:prstGeom>
          <a:noFill/>
        </p:spPr>
        <p:txBody>
          <a:bodyPr wrap="square" rtlCol="0">
            <a:spAutoFit/>
          </a:bodyPr>
          <a:lstStyle/>
          <a:p>
            <a:r>
              <a:rPr lang="en-US" altLang="zh-CN" dirty="0">
                <a:solidFill>
                  <a:srgbClr val="477DEA">
                    <a:lumMod val="50000"/>
                  </a:srgbClr>
                </a:solidFill>
                <a:latin typeface="微软雅黑"/>
                <a:sym typeface="+mn-ea"/>
              </a:rPr>
              <a:t>Theoretical sources</a:t>
            </a:r>
            <a:endParaRPr lang="en-US" altLang="zh-CN">
              <a:solidFill>
                <a:srgbClr val="000000"/>
              </a:solidFill>
            </a:endParaRPr>
          </a:p>
        </p:txBody>
      </p:sp>
      <p:grpSp>
        <p:nvGrpSpPr>
          <p:cNvPr id="14" name="Group 3"/>
          <p:cNvGrpSpPr/>
          <p:nvPr/>
        </p:nvGrpSpPr>
        <p:grpSpPr>
          <a:xfrm>
            <a:off x="6207125" y="1734185"/>
            <a:ext cx="5584040" cy="4807972"/>
            <a:chOff x="36" y="0"/>
            <a:chExt cx="4436" cy="2882"/>
          </a:xfrm>
        </p:grpSpPr>
        <p:sp>
          <p:nvSpPr>
            <p:cNvPr id="15" name="AutoShape 4"/>
            <p:cNvSpPr>
              <a:spLocks noChangeArrowheads="1"/>
            </p:cNvSpPr>
            <p:nvPr/>
          </p:nvSpPr>
          <p:spPr bwMode="auto">
            <a:xfrm>
              <a:off x="179" y="32"/>
              <a:ext cx="4293" cy="2850"/>
            </a:xfrm>
            <a:prstGeom prst="roundRect">
              <a:avLst>
                <a:gd name="adj" fmla="val 11921"/>
              </a:avLst>
            </a:prstGeom>
            <a:gradFill rotWithShape="1">
              <a:gsLst>
                <a:gs pos="0">
                  <a:schemeClr val="accent1"/>
                </a:gs>
                <a:gs pos="100000">
                  <a:srgbClr val="426D98"/>
                </a:gs>
              </a:gsLst>
              <a:lin ang="5400000" scaled="1"/>
            </a:gradFill>
            <a:ln w="25400" cmpd="sng">
              <a:solidFill>
                <a:srgbClr val="FEFFFF"/>
              </a:solidFill>
              <a:round/>
            </a:ln>
            <a:effectLst>
              <a:outerShdw dist="53882" dir="2700000" algn="ctr" rotWithShape="0">
                <a:srgbClr val="000000">
                  <a:alpha val="50000"/>
                </a:srgbClr>
              </a:outerShdw>
            </a:effectLst>
          </p:spPr>
          <p:txBody>
            <a:bodyPr wrap="none" anchor="ctr"/>
            <a:lstStyle/>
            <a:p>
              <a:pPr fontAlgn="base">
                <a:spcBef>
                  <a:spcPct val="0"/>
                </a:spcBef>
                <a:spcAft>
                  <a:spcPct val="0"/>
                </a:spcAft>
                <a:buFont typeface="Arial" panose="020B0604020202020204" pitchFamily="34" charset="0"/>
                <a:buNone/>
                <a:defRPr/>
              </a:pPr>
              <a:endParaRPr lang="zh-CN" altLang="en-US">
                <a:solidFill>
                  <a:srgbClr val="000000"/>
                </a:solidFill>
                <a:ea typeface="宋体" panose="02010600030101010101" pitchFamily="2" charset="-122"/>
              </a:endParaRPr>
            </a:p>
          </p:txBody>
        </p:sp>
        <p:sp>
          <p:nvSpPr>
            <p:cNvPr id="16" name="AutoShape 5"/>
            <p:cNvSpPr/>
            <p:nvPr/>
          </p:nvSpPr>
          <p:spPr>
            <a:xfrm flipV="1">
              <a:off x="45" y="0"/>
              <a:ext cx="4096" cy="419"/>
            </a:xfrm>
            <a:custGeom>
              <a:avLst/>
              <a:gdLst>
                <a:gd name="txL" fmla="*/ 0 w 21600"/>
                <a:gd name="txT" fmla="*/ 0 h 21600"/>
                <a:gd name="txR" fmla="*/ 21600 w 21600"/>
                <a:gd name="txB" fmla="*/ 21600 h 21600"/>
              </a:gdLst>
              <a:ahLst/>
              <a:cxnLst>
                <a:cxn ang="0">
                  <a:pos x="0" y="0"/>
                </a:cxn>
                <a:cxn ang="0">
                  <a:pos x="3813" y="21600"/>
                </a:cxn>
                <a:cxn ang="0">
                  <a:pos x="17787" y="21600"/>
                </a:cxn>
                <a:cxn ang="0">
                  <a:pos x="21600" y="0"/>
                </a:cxn>
              </a:cxnLst>
              <a:rect l="txL" t="txT" r="txR" b="txB"/>
              <a:pathLst>
                <a:path w="21600" h="21600">
                  <a:moveTo>
                    <a:pt x="0" y="0"/>
                  </a:moveTo>
                  <a:lnTo>
                    <a:pt x="3813" y="21600"/>
                  </a:lnTo>
                  <a:lnTo>
                    <a:pt x="17787" y="21600"/>
                  </a:lnTo>
                  <a:lnTo>
                    <a:pt x="21600" y="0"/>
                  </a:lnTo>
                  <a:close/>
                </a:path>
              </a:pathLst>
            </a:custGeom>
            <a:gradFill rotWithShape="1">
              <a:gsLst>
                <a:gs pos="0">
                  <a:schemeClr val="accent1">
                    <a:alpha val="39998"/>
                  </a:schemeClr>
                </a:gs>
                <a:gs pos="100000">
                  <a:srgbClr val="FFFFFF">
                    <a:alpha val="0"/>
                  </a:srgbClr>
                </a:gs>
              </a:gsLst>
              <a:lin ang="5400000" scaled="1"/>
              <a:tileRect/>
            </a:gradFill>
            <a:ln w="9525">
              <a:noFill/>
            </a:ln>
          </p:spPr>
          <p:txBody>
            <a:bodyPr/>
            <a:lstStyle/>
            <a:p>
              <a:endParaRPr lang="zh-CN" altLang="en-US" dirty="0">
                <a:solidFill>
                  <a:srgbClr val="000000"/>
                </a:solidFill>
              </a:endParaRPr>
            </a:p>
          </p:txBody>
        </p:sp>
        <p:pic>
          <p:nvPicPr>
            <p:cNvPr id="17" name="Picture 6" descr="Picture4"/>
            <p:cNvPicPr>
              <a:picLocks noChangeAspect="1"/>
            </p:cNvPicPr>
            <p:nvPr/>
          </p:nvPicPr>
          <p:blipFill>
            <a:blip r:embed="rId2" cstate="print"/>
            <a:stretch>
              <a:fillRect/>
            </a:stretch>
          </p:blipFill>
          <p:spPr>
            <a:xfrm>
              <a:off x="36" y="390"/>
              <a:ext cx="425" cy="362"/>
            </a:xfrm>
            <a:prstGeom prst="rect">
              <a:avLst/>
            </a:prstGeom>
            <a:noFill/>
            <a:ln w="9525">
              <a:noFill/>
            </a:ln>
          </p:spPr>
        </p:pic>
      </p:grpSp>
      <p:sp>
        <p:nvSpPr>
          <p:cNvPr id="21" name="文本框 20"/>
          <p:cNvSpPr txBox="1"/>
          <p:nvPr/>
        </p:nvSpPr>
        <p:spPr>
          <a:xfrm>
            <a:off x="6610350" y="2285365"/>
            <a:ext cx="5020310" cy="4338320"/>
          </a:xfrm>
          <a:prstGeom prst="rect">
            <a:avLst/>
          </a:prstGeom>
          <a:noFill/>
        </p:spPr>
        <p:txBody>
          <a:bodyPr wrap="square" rtlCol="0">
            <a:spAutoFit/>
          </a:bodyPr>
          <a:lstStyle/>
          <a:p>
            <a:pPr algn="just"/>
            <a:endParaRPr lang="zh-CN" altLang="en-US">
              <a:solidFill>
                <a:srgbClr val="FFFFFF"/>
              </a:solidFill>
            </a:endParaRPr>
          </a:p>
          <a:p>
            <a:pPr algn="just"/>
            <a:r>
              <a:rPr lang="zh-CN" altLang="en-US" sz="2000">
                <a:solidFill>
                  <a:srgbClr val="FFFFFF"/>
                </a:solidFill>
              </a:rPr>
              <a:t>Deficiency of Qi results in weakness of blood circulation and poor blood flow, which leads to stagnation of cerebral blood vessels; deficiency of yin and blood results in </a:t>
            </a:r>
            <a:r>
              <a:rPr lang="en-US" altLang="zh-CN" sz="2000">
                <a:solidFill>
                  <a:srgbClr val="FFFFFF"/>
                </a:solidFill>
              </a:rPr>
              <a:t>imbalance</a:t>
            </a:r>
            <a:r>
              <a:rPr lang="zh-CN" altLang="en-US" sz="2000">
                <a:solidFill>
                  <a:srgbClr val="FFFFFF"/>
                </a:solidFill>
              </a:rPr>
              <a:t> of yin and Yang. The internal wind moves more and more, carrying phlegm and blood stasis to disturb the </a:t>
            </a:r>
            <a:r>
              <a:rPr lang="en-US" altLang="zh-CN" sz="2000">
                <a:solidFill>
                  <a:srgbClr val="FFFFFF"/>
                </a:solidFill>
              </a:rPr>
              <a:t>brain</a:t>
            </a:r>
            <a:r>
              <a:rPr lang="zh-CN" altLang="en-US" sz="2000">
                <a:solidFill>
                  <a:srgbClr val="FFFFFF"/>
                </a:solidFill>
              </a:rPr>
              <a:t>, causing </a:t>
            </a:r>
            <a:r>
              <a:rPr lang="en-US" altLang="zh-CN" sz="2000">
                <a:solidFill>
                  <a:srgbClr val="FFFFFF"/>
                </a:solidFill>
              </a:rPr>
              <a:t>this</a:t>
            </a:r>
            <a:r>
              <a:rPr lang="zh-CN" altLang="en-US" sz="2000">
                <a:solidFill>
                  <a:srgbClr val="FFFFFF"/>
                </a:solidFill>
              </a:rPr>
              <a:t> disease.</a:t>
            </a:r>
          </a:p>
          <a:p>
            <a:pPr algn="just"/>
            <a:endParaRPr lang="zh-CN" altLang="en-US" sz="2000">
              <a:solidFill>
                <a:srgbClr val="FFFFFF"/>
              </a:solidFill>
            </a:endParaRPr>
          </a:p>
          <a:p>
            <a:pPr algn="just"/>
            <a:r>
              <a:rPr lang="zh-CN" altLang="en-US" sz="2000">
                <a:solidFill>
                  <a:srgbClr val="FFFFFF"/>
                </a:solidFill>
              </a:rPr>
              <a:t>As </a:t>
            </a:r>
            <a:r>
              <a:rPr lang="zh-CN" altLang="en-US" sz="2000" i="1">
                <a:solidFill>
                  <a:srgbClr val="FFFFFF"/>
                </a:solidFill>
              </a:rPr>
              <a:t>"jingyuequanshu · feifeng"</a:t>
            </a:r>
            <a:r>
              <a:rPr lang="zh-CN" altLang="en-US" sz="2000">
                <a:solidFill>
                  <a:srgbClr val="FFFFFF"/>
                </a:solidFill>
              </a:rPr>
              <a:t> said: "</a:t>
            </a:r>
            <a:r>
              <a:rPr lang="en-US" altLang="zh-CN" sz="2000">
                <a:solidFill>
                  <a:srgbClr val="FFFFFF"/>
                </a:solidFill>
              </a:rPr>
              <a:t>Fall down in a faint  is</a:t>
            </a:r>
            <a:r>
              <a:rPr lang="zh-CN" altLang="en-US" sz="2000">
                <a:solidFill>
                  <a:srgbClr val="FFFFFF"/>
                </a:solidFill>
              </a:rPr>
              <a:t> all internal injuries </a:t>
            </a:r>
            <a:r>
              <a:rPr lang="en-US" altLang="zh-CN" sz="2000">
                <a:solidFill>
                  <a:srgbClr val="FFFFFF"/>
                </a:solidFill>
              </a:rPr>
              <a:t>and  frequently strain</a:t>
            </a:r>
            <a:r>
              <a:rPr lang="zh-CN" altLang="en-US" sz="2000">
                <a:solidFill>
                  <a:srgbClr val="FFFFFF"/>
                </a:solidFill>
              </a:rPr>
              <a:t>."</a:t>
            </a:r>
          </a:p>
          <a:p>
            <a:r>
              <a:rPr lang="zh-CN" altLang="en-US">
                <a:solidFill>
                  <a:srgbClr val="000000"/>
                </a:solidFill>
              </a:rPr>
              <a:t> </a:t>
            </a:r>
          </a:p>
        </p:txBody>
      </p:sp>
      <p:sp>
        <p:nvSpPr>
          <p:cNvPr id="22" name="文本框 21"/>
          <p:cNvSpPr txBox="1"/>
          <p:nvPr/>
        </p:nvSpPr>
        <p:spPr>
          <a:xfrm>
            <a:off x="7179945" y="1903095"/>
            <a:ext cx="3881120" cy="1014730"/>
          </a:xfrm>
          <a:prstGeom prst="rect">
            <a:avLst/>
          </a:prstGeom>
          <a:noFill/>
        </p:spPr>
        <p:txBody>
          <a:bodyPr wrap="square" rtlCol="0">
            <a:spAutoFit/>
          </a:bodyPr>
          <a:lstStyle/>
          <a:p>
            <a:pPr algn="ctr"/>
            <a:r>
              <a:rPr lang="en-US" altLang="zh-CN" sz="2000">
                <a:solidFill>
                  <a:srgbClr val="FFFFFF"/>
                </a:solidFill>
                <a:effectLst>
                  <a:outerShdw blurRad="38100" dist="25400" dir="5400000" algn="ctr" rotWithShape="0">
                    <a:srgbClr val="6E747A">
                      <a:alpha val="43000"/>
                    </a:srgbClr>
                  </a:outerShdw>
                </a:effectLst>
                <a:sym typeface="+mn-ea"/>
              </a:rPr>
              <a:t>we</a:t>
            </a:r>
            <a:r>
              <a:rPr lang="zh-CN" altLang="en-US" sz="2000">
                <a:solidFill>
                  <a:srgbClr val="FFFFFF"/>
                </a:solidFill>
                <a:effectLst>
                  <a:outerShdw blurRad="38100" dist="25400" dir="5400000" algn="ctr" rotWithShape="0">
                    <a:srgbClr val="6E747A">
                      <a:alpha val="43000"/>
                    </a:srgbClr>
                  </a:outerShdw>
                </a:effectLst>
                <a:sym typeface="+mn-ea"/>
              </a:rPr>
              <a:t>akness of Qi and blood due to long illness</a:t>
            </a:r>
            <a:endParaRPr lang="zh-CN" altLang="en-US" sz="2000">
              <a:solidFill>
                <a:srgbClr val="477DEA"/>
              </a:solidFill>
              <a:effectLst>
                <a:outerShdw blurRad="38100" dist="25400" dir="5400000" algn="ctr" rotWithShape="0">
                  <a:srgbClr val="6E747A">
                    <a:alpha val="43000"/>
                  </a:srgbClr>
                </a:outerShdw>
              </a:effectLst>
            </a:endParaRPr>
          </a:p>
          <a:p>
            <a:pPr algn="ctr"/>
            <a:endParaRPr lang="zh-CN" altLang="en-US" sz="2000">
              <a:solidFill>
                <a:srgbClr val="000000"/>
              </a:solidFill>
            </a:endParaRPr>
          </a:p>
        </p:txBody>
      </p:sp>
    </p:spTree>
    <p:extLst>
      <p:ext uri="{BB962C8B-B14F-4D97-AF65-F5344CB8AC3E}">
        <p14:creationId xmlns:p14="http://schemas.microsoft.com/office/powerpoint/2010/main" val="1494469124"/>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623393" y="1589438"/>
            <a:ext cx="8972959" cy="1384995"/>
          </a:xfrm>
          <a:prstGeom prst="rect">
            <a:avLst/>
          </a:prstGeom>
        </p:spPr>
        <p:txBody>
          <a:bodyPr wrap="square">
            <a:spAutoFit/>
          </a:bodyPr>
          <a:lstStyle/>
          <a:p>
            <a:r>
              <a:rPr lang="zh-CN" altLang="en-US" sz="2800" dirty="0">
                <a:solidFill>
                  <a:srgbClr val="FF0000"/>
                </a:solidFill>
                <a:latin typeface="+mn-ea"/>
              </a:rPr>
              <a:t>疗程：</a:t>
            </a:r>
          </a:p>
          <a:p>
            <a:r>
              <a:rPr lang="zh-CN" altLang="en-US" sz="2800" dirty="0">
                <a:solidFill>
                  <a:schemeClr val="accent5">
                    <a:lumMod val="50000"/>
                  </a:schemeClr>
                </a:solidFill>
                <a:latin typeface="+mn-ea"/>
              </a:rPr>
              <a:t>针刺</a:t>
            </a:r>
            <a:r>
              <a:rPr lang="en-US" altLang="zh-CN" sz="2800" dirty="0">
                <a:solidFill>
                  <a:schemeClr val="accent5">
                    <a:lumMod val="50000"/>
                  </a:schemeClr>
                </a:solidFill>
                <a:latin typeface="+mn-ea"/>
              </a:rPr>
              <a:t>10</a:t>
            </a:r>
            <a:r>
              <a:rPr lang="zh-CN" altLang="en-US" sz="2800" dirty="0">
                <a:solidFill>
                  <a:schemeClr val="accent5">
                    <a:lumMod val="50000"/>
                  </a:schemeClr>
                </a:solidFill>
                <a:latin typeface="+mn-ea"/>
              </a:rPr>
              <a:t>次为</a:t>
            </a:r>
            <a:r>
              <a:rPr lang="en-US" altLang="zh-CN" sz="2800" dirty="0">
                <a:solidFill>
                  <a:schemeClr val="accent5">
                    <a:lumMod val="50000"/>
                  </a:schemeClr>
                </a:solidFill>
                <a:latin typeface="+mn-ea"/>
              </a:rPr>
              <a:t>1</a:t>
            </a:r>
            <a:r>
              <a:rPr lang="zh-CN" altLang="en-US" sz="2800" dirty="0">
                <a:solidFill>
                  <a:schemeClr val="accent5">
                    <a:lumMod val="50000"/>
                  </a:schemeClr>
                </a:solidFill>
                <a:latin typeface="+mn-ea"/>
              </a:rPr>
              <a:t>个疗程，治疗</a:t>
            </a:r>
            <a:r>
              <a:rPr lang="en-US" altLang="zh-CN" sz="2800" dirty="0">
                <a:solidFill>
                  <a:schemeClr val="accent5">
                    <a:lumMod val="50000"/>
                  </a:schemeClr>
                </a:solidFill>
                <a:latin typeface="+mn-ea"/>
              </a:rPr>
              <a:t>6</a:t>
            </a:r>
            <a:r>
              <a:rPr lang="zh-CN" altLang="en-US" sz="2800" dirty="0">
                <a:solidFill>
                  <a:schemeClr val="accent5">
                    <a:lumMod val="50000"/>
                  </a:schemeClr>
                </a:solidFill>
                <a:latin typeface="+mn-ea"/>
              </a:rPr>
              <a:t>次后腰背痛的情况明显改善，</a:t>
            </a:r>
            <a:r>
              <a:rPr lang="en-US" altLang="zh-CN" sz="2800" dirty="0">
                <a:solidFill>
                  <a:schemeClr val="accent5">
                    <a:lumMod val="50000"/>
                  </a:schemeClr>
                </a:solidFill>
                <a:latin typeface="+mn-ea"/>
              </a:rPr>
              <a:t>3</a:t>
            </a:r>
            <a:r>
              <a:rPr lang="zh-CN" altLang="en-US" sz="2800" dirty="0">
                <a:solidFill>
                  <a:schemeClr val="accent5">
                    <a:lumMod val="50000"/>
                  </a:schemeClr>
                </a:solidFill>
                <a:latin typeface="+mn-ea"/>
              </a:rPr>
              <a:t>个疗程后痊愈，半年后随访未见复发。</a:t>
            </a:r>
          </a:p>
        </p:txBody>
      </p:sp>
      <p:sp>
        <p:nvSpPr>
          <p:cNvPr id="2" name="文本框 1"/>
          <p:cNvSpPr txBox="1"/>
          <p:nvPr/>
        </p:nvSpPr>
        <p:spPr>
          <a:xfrm>
            <a:off x="757767" y="3368760"/>
            <a:ext cx="8890000" cy="1938992"/>
          </a:xfrm>
          <a:prstGeom prst="rect">
            <a:avLst/>
          </a:prstGeom>
          <a:noFill/>
        </p:spPr>
        <p:txBody>
          <a:bodyPr wrap="square" rtlCol="0">
            <a:spAutoFit/>
          </a:bodyPr>
          <a:lstStyle/>
          <a:p>
            <a:r>
              <a:rPr lang="zh-CN" altLang="en-US" sz="2400" b="1" dirty="0">
                <a:solidFill>
                  <a:srgbClr val="FF0000"/>
                </a:solidFill>
              </a:rPr>
              <a:t>Course of treatment:</a:t>
            </a:r>
            <a:r>
              <a:rPr lang="zh-CN" altLang="en-US" sz="2400" dirty="0">
                <a:solidFill>
                  <a:srgbClr val="FF0000"/>
                </a:solidFill>
              </a:rPr>
              <a:t> </a:t>
            </a:r>
            <a:r>
              <a:rPr lang="zh-CN" altLang="en-US" sz="2400" dirty="0"/>
              <a:t>           </a:t>
            </a:r>
          </a:p>
          <a:p>
            <a:r>
              <a:rPr lang="zh-CN" altLang="en-US" sz="2400" dirty="0"/>
              <a:t>Acupuncture 10 times for a course of treatment</a:t>
            </a:r>
            <a:r>
              <a:rPr lang="en-US" altLang="zh-CN" sz="2400" dirty="0"/>
              <a:t>,a</a:t>
            </a:r>
            <a:r>
              <a:rPr lang="zh-CN" altLang="en-US" sz="2400" dirty="0"/>
              <a:t>fter 6 times of acupuncture, the condition of lumbago and back pain was improved obviously. After 3 courses of acupuncture, it was cured, and no recurrence was found in half a year follow-up.</a:t>
            </a:r>
          </a:p>
        </p:txBody>
      </p:sp>
      <p:grpSp>
        <p:nvGrpSpPr>
          <p:cNvPr id="5" name="组合 4"/>
          <p:cNvGrpSpPr/>
          <p:nvPr/>
        </p:nvGrpSpPr>
        <p:grpSpPr>
          <a:xfrm>
            <a:off x="26987" y="-13001"/>
            <a:ext cx="9610700" cy="1377579"/>
            <a:chOff x="26987" y="-192881"/>
            <a:chExt cx="9610700" cy="1377579"/>
          </a:xfrm>
        </p:grpSpPr>
        <p:sp>
          <p:nvSpPr>
            <p:cNvPr id="6" name="矩形 3"/>
            <p:cNvSpPr/>
            <p:nvPr/>
          </p:nvSpPr>
          <p:spPr>
            <a:xfrm rot="5400000">
              <a:off x="1318420" y="-660731"/>
              <a:ext cx="57150" cy="2640013"/>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7" name="矩形 4"/>
            <p:cNvSpPr/>
            <p:nvPr/>
          </p:nvSpPr>
          <p:spPr>
            <a:xfrm>
              <a:off x="26987" y="-192881"/>
              <a:ext cx="398463" cy="12874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8" name="矩形 5"/>
            <p:cNvSpPr/>
            <p:nvPr/>
          </p:nvSpPr>
          <p:spPr>
            <a:xfrm>
              <a:off x="448310" y="-192881"/>
              <a:ext cx="146050" cy="1198563"/>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9" name="文本框 6"/>
            <p:cNvSpPr/>
            <p:nvPr/>
          </p:nvSpPr>
          <p:spPr>
            <a:xfrm>
              <a:off x="519234" y="-15631"/>
              <a:ext cx="9118453" cy="1200329"/>
            </a:xfrm>
            <a:prstGeom prst="rect">
              <a:avLst/>
            </a:prstGeom>
            <a:noFill/>
            <a:ln w="9525">
              <a:noFill/>
            </a:ln>
          </p:spPr>
          <p:txBody>
            <a:bodyPr wrap="square">
              <a:spAutoFit/>
            </a:bodyPr>
            <a:lstStyle/>
            <a:p>
              <a:r>
                <a:rPr lang="zh-CN" altLang="en-US" sz="3600" dirty="0">
                  <a:solidFill>
                    <a:srgbClr val="006EA3"/>
                  </a:solidFill>
                  <a:latin typeface="微软雅黑" panose="020B0503020204020204" charset="-122"/>
                  <a:sym typeface="微软雅黑" panose="020B0503020204020204" charset="-122"/>
                </a:rPr>
                <a:t>病案分析 </a:t>
              </a:r>
              <a:r>
                <a:rPr lang="en-US" altLang="zh-CN" sz="3600" dirty="0">
                  <a:solidFill>
                    <a:srgbClr val="006EA3"/>
                  </a:solidFill>
                  <a:latin typeface="微软雅黑" panose="020B0503020204020204" charset="-122"/>
                  <a:sym typeface="微软雅黑" panose="020B0503020204020204" charset="-122"/>
                </a:rPr>
                <a:t>Case analysis</a:t>
              </a:r>
              <a:endParaRPr lang="zh-CN" altLang="en-US" sz="3600" dirty="0">
                <a:solidFill>
                  <a:srgbClr val="006EA3"/>
                </a:solidFill>
                <a:latin typeface="微软雅黑" panose="020B0503020204020204" charset="-122"/>
                <a:sym typeface="微软雅黑" panose="020B0503020204020204" charset="-122"/>
              </a:endParaRPr>
            </a:p>
            <a:p>
              <a:endParaRPr lang="zh-CN" altLang="en-US" sz="3600" dirty="0">
                <a:solidFill>
                  <a:srgbClr val="006EA3"/>
                </a:solidFill>
                <a:latin typeface="微软雅黑" panose="020B0503020204020204" charset="-122"/>
                <a:sym typeface="微软雅黑" panose="020B0503020204020204" charset="-122"/>
              </a:endParaRPr>
            </a:p>
          </p:txBody>
        </p:sp>
      </p:grpSp>
    </p:spTree>
    <p:extLst>
      <p:ext uri="{BB962C8B-B14F-4D97-AF65-F5344CB8AC3E}">
        <p14:creationId xmlns:p14="http://schemas.microsoft.com/office/powerpoint/2010/main" val="181641773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39348" y="1316766"/>
            <a:ext cx="4751851" cy="4206280"/>
          </a:xfrm>
          <a:prstGeom prst="rect">
            <a:avLst/>
          </a:prstGeom>
          <a:noFill/>
          <a:ln w="53975" cmpd="tri">
            <a:solidFill>
              <a:schemeClr val="bg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5">
                  <a:lumMod val="50000"/>
                </a:schemeClr>
              </a:solidFill>
            </a:endParaRPr>
          </a:p>
        </p:txBody>
      </p:sp>
      <p:sp>
        <p:nvSpPr>
          <p:cNvPr id="3" name="矩形 2"/>
          <p:cNvSpPr/>
          <p:nvPr/>
        </p:nvSpPr>
        <p:spPr>
          <a:xfrm rot="16200000">
            <a:off x="512278" y="1187464"/>
            <a:ext cx="4062651" cy="4608512"/>
          </a:xfrm>
          <a:prstGeom prst="rect">
            <a:avLst/>
          </a:prstGeom>
          <a:noFill/>
        </p:spPr>
        <p:txBody>
          <a:bodyPr vert="eaVert" wrap="square" rtlCol="0">
            <a:spAutoFit/>
          </a:bodyPr>
          <a:lstStyle/>
          <a:p>
            <a:pPr algn="just"/>
            <a:r>
              <a:rPr lang="zh-CN" altLang="en-US" sz="2800" dirty="0">
                <a:solidFill>
                  <a:schemeClr val="accent5">
                    <a:lumMod val="50000"/>
                  </a:schemeClr>
                </a:solidFill>
                <a:latin typeface="+mn-ea"/>
              </a:rPr>
              <a:t>“补虚化瘀”针法遵循了补化兼施、标本兼顾的原则，包括了阴阳配穴、上下配穴、先后天配穴的多种配穴方法。达到了补肾壮骨，健脾益气，活血通络的功效，有效的缓解了骨质疏松状态。此治则充分体现了中医理论中治病求本，标本兼治的原则。</a:t>
            </a:r>
          </a:p>
        </p:txBody>
      </p:sp>
      <p:sp>
        <p:nvSpPr>
          <p:cNvPr id="5" name="矩形 4"/>
          <p:cNvSpPr/>
          <p:nvPr/>
        </p:nvSpPr>
        <p:spPr>
          <a:xfrm>
            <a:off x="1040554" y="441114"/>
            <a:ext cx="2079116" cy="5715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7" dirty="0">
                <a:solidFill>
                  <a:srgbClr val="C00000"/>
                </a:solidFill>
                <a:latin typeface="方正北魏楷书简体" pitchFamily="65" charset="-122"/>
                <a:ea typeface="方正北魏楷书简体" pitchFamily="65" charset="-122"/>
              </a:rPr>
              <a:t>医案解读</a:t>
            </a:r>
          </a:p>
        </p:txBody>
      </p:sp>
      <p:sp>
        <p:nvSpPr>
          <p:cNvPr id="6" name="文本框 5"/>
          <p:cNvSpPr txBox="1"/>
          <p:nvPr/>
        </p:nvSpPr>
        <p:spPr>
          <a:xfrm>
            <a:off x="3407702" y="452670"/>
            <a:ext cx="5096933" cy="502766"/>
          </a:xfrm>
          <a:prstGeom prst="rect">
            <a:avLst/>
          </a:prstGeom>
          <a:noFill/>
        </p:spPr>
        <p:txBody>
          <a:bodyPr wrap="square" rtlCol="0">
            <a:spAutoFit/>
          </a:bodyPr>
          <a:lstStyle/>
          <a:p>
            <a:r>
              <a:rPr lang="zh-CN" altLang="en-US" sz="2667" dirty="0">
                <a:solidFill>
                  <a:srgbClr val="C00000"/>
                </a:solidFill>
              </a:rPr>
              <a:t>Interpretation of medical records</a:t>
            </a:r>
          </a:p>
        </p:txBody>
      </p:sp>
      <p:grpSp>
        <p:nvGrpSpPr>
          <p:cNvPr id="4" name="组合 3"/>
          <p:cNvGrpSpPr/>
          <p:nvPr/>
        </p:nvGrpSpPr>
        <p:grpSpPr>
          <a:xfrm>
            <a:off x="5120597" y="1313690"/>
            <a:ext cx="6768075" cy="4843834"/>
            <a:chOff x="5135893" y="1028733"/>
            <a:chExt cx="6768075" cy="4843834"/>
          </a:xfrm>
        </p:grpSpPr>
        <p:sp>
          <p:nvSpPr>
            <p:cNvPr id="7" name="文本框 6"/>
            <p:cNvSpPr txBox="1"/>
            <p:nvPr/>
          </p:nvSpPr>
          <p:spPr>
            <a:xfrm>
              <a:off x="5391509" y="1028733"/>
              <a:ext cx="6280032" cy="4770537"/>
            </a:xfrm>
            <a:prstGeom prst="rect">
              <a:avLst/>
            </a:prstGeom>
            <a:noFill/>
          </p:spPr>
          <p:txBody>
            <a:bodyPr wrap="square" rtlCol="0">
              <a:spAutoFit/>
            </a:bodyPr>
            <a:lstStyle/>
            <a:p>
              <a:pPr algn="just"/>
              <a:r>
                <a:rPr lang="en-US" altLang="zh-CN" sz="2400" dirty="0"/>
                <a:t>     </a:t>
              </a:r>
              <a:r>
                <a:rPr lang="zh-CN" altLang="en-US" sz="2000" dirty="0"/>
                <a:t>The acupuncture method of "</a:t>
              </a:r>
              <a:r>
                <a:rPr lang="en-US" altLang="zh-CN" sz="2000" dirty="0">
                  <a:sym typeface="+mn-ea"/>
                </a:rPr>
                <a:t>acupuncture method of nourishing deficiency and removing blood stasis</a:t>
              </a:r>
              <a:r>
                <a:rPr lang="zh-CN" altLang="en-US" sz="2000" dirty="0"/>
                <a:t>" follows the principle of both invigorating and transforming, and taking into account both the specimen and the specimen. It includes various acupoint matching methods of yin and Yang, upper and lower acupoints, and Tianpei acupoints successively. It has achieved the effect of Tonifying the kidney and strengthening the bones, strengthening the spleen and Qi, promoting blood circulation and unblocking collaterals, and effectively alleviated the state of osteoporosis. This principle fully embodies the principle of seeking the root and treating both the symptoms and the symptoms in the theory of traditional Chinese medicine.</a:t>
              </a:r>
            </a:p>
          </p:txBody>
        </p:sp>
        <p:sp>
          <p:nvSpPr>
            <p:cNvPr id="8" name="矩形 7"/>
            <p:cNvSpPr/>
            <p:nvPr/>
          </p:nvSpPr>
          <p:spPr>
            <a:xfrm>
              <a:off x="5135893" y="1028734"/>
              <a:ext cx="6768075" cy="4843833"/>
            </a:xfrm>
            <a:prstGeom prst="rect">
              <a:avLst/>
            </a:prstGeom>
            <a:noFill/>
            <a:ln w="53975" cmpd="tri">
              <a:solidFill>
                <a:schemeClr val="bg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5">
                    <a:lumMod val="50000"/>
                  </a:schemeClr>
                </a:solidFill>
              </a:endParaRPr>
            </a:p>
          </p:txBody>
        </p:sp>
      </p:grpSp>
    </p:spTree>
    <p:extLst>
      <p:ext uri="{BB962C8B-B14F-4D97-AF65-F5344CB8AC3E}">
        <p14:creationId xmlns:p14="http://schemas.microsoft.com/office/powerpoint/2010/main" val="3984118288"/>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矩形 15"/>
          <p:cNvSpPr/>
          <p:nvPr/>
        </p:nvSpPr>
        <p:spPr>
          <a:xfrm rot="5400000">
            <a:off x="5086350" y="755650"/>
            <a:ext cx="911225" cy="8166100"/>
          </a:xfrm>
          <a:custGeom>
            <a:avLst/>
            <a:gdLst>
              <a:gd name="txL" fmla="*/ 0 w 911614"/>
              <a:gd name="txT" fmla="*/ 0 h 8165642"/>
              <a:gd name="txR" fmla="*/ 911614 w 911614"/>
              <a:gd name="txB" fmla="*/ 8165642 h 8165642"/>
            </a:gdLst>
            <a:ahLst/>
            <a:cxnLst>
              <a:cxn ang="0">
                <a:pos x="0" y="0"/>
              </a:cxn>
              <a:cxn ang="0">
                <a:pos x="894197" y="0"/>
              </a:cxn>
              <a:cxn ang="0">
                <a:pos x="911614" y="6998693"/>
              </a:cxn>
              <a:cxn ang="0">
                <a:pos x="0" y="8165642"/>
              </a:cxn>
              <a:cxn ang="0">
                <a:pos x="0" y="0"/>
              </a:cxn>
            </a:cxnLst>
            <a:rect l="txL" t="txT" r="txR" b="txB"/>
            <a:pathLst>
              <a:path w="911614" h="8165642">
                <a:moveTo>
                  <a:pt x="0" y="0"/>
                </a:moveTo>
                <a:lnTo>
                  <a:pt x="894197" y="0"/>
                </a:lnTo>
                <a:cubicBezTo>
                  <a:pt x="900003" y="2332898"/>
                  <a:pt x="905808" y="4665795"/>
                  <a:pt x="911614" y="6998693"/>
                </a:cubicBezTo>
                <a:lnTo>
                  <a:pt x="0" y="8165642"/>
                </a:lnTo>
                <a:lnTo>
                  <a:pt x="0" y="0"/>
                </a:lnTo>
                <a:close/>
              </a:path>
            </a:pathLst>
          </a:custGeom>
          <a:solidFill>
            <a:srgbClr val="21A2DB"/>
          </a:solidFill>
          <a:ln w="12700">
            <a:noFill/>
          </a:ln>
        </p:spPr>
        <p:txBody>
          <a:bodyPr/>
          <a:lstStyle/>
          <a:p>
            <a:endParaRPr lang="zh-CN" altLang="en-US" dirty="0">
              <a:latin typeface="Arial" panose="020B0604020202020204" pitchFamily="34" charset="0"/>
            </a:endParaRPr>
          </a:p>
        </p:txBody>
      </p:sp>
      <p:sp>
        <p:nvSpPr>
          <p:cNvPr id="118787" name="矩形 12"/>
          <p:cNvSpPr/>
          <p:nvPr/>
        </p:nvSpPr>
        <p:spPr>
          <a:xfrm rot="5400000">
            <a:off x="11071225" y="781050"/>
            <a:ext cx="152400" cy="2216150"/>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18788" name="矩形 5"/>
          <p:cNvSpPr/>
          <p:nvPr/>
        </p:nvSpPr>
        <p:spPr>
          <a:xfrm>
            <a:off x="0" y="1812925"/>
            <a:ext cx="1074738" cy="2578100"/>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18789" name="矩形 7"/>
          <p:cNvSpPr/>
          <p:nvPr/>
        </p:nvSpPr>
        <p:spPr>
          <a:xfrm>
            <a:off x="1231900" y="1965325"/>
            <a:ext cx="227013" cy="2425700"/>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18790" name="矩形 11"/>
          <p:cNvSpPr/>
          <p:nvPr/>
        </p:nvSpPr>
        <p:spPr>
          <a:xfrm rot="845931">
            <a:off x="9707563" y="1812925"/>
            <a:ext cx="314325" cy="2587625"/>
          </a:xfrm>
          <a:prstGeom prst="rect">
            <a:avLst/>
          </a:prstGeom>
          <a:solidFill>
            <a:srgbClr val="21A2DB"/>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18791" name="文本框 17"/>
          <p:cNvSpPr/>
          <p:nvPr/>
        </p:nvSpPr>
        <p:spPr>
          <a:xfrm>
            <a:off x="2746375" y="2562225"/>
            <a:ext cx="7175500" cy="1108075"/>
          </a:xfrm>
          <a:prstGeom prst="rect">
            <a:avLst/>
          </a:prstGeom>
          <a:noFill/>
          <a:ln w="9525">
            <a:noFill/>
          </a:ln>
        </p:spPr>
        <p:txBody>
          <a:bodyPr>
            <a:spAutoFit/>
          </a:bodyPr>
          <a:lstStyle/>
          <a:p>
            <a:r>
              <a:rPr lang="zh-CN" altLang="en-US" sz="6600" dirty="0">
                <a:solidFill>
                  <a:srgbClr val="006EA3"/>
                </a:solidFill>
                <a:latin typeface="微软雅黑" panose="020B0503020204020204" charset="-122"/>
                <a:ea typeface="微软雅黑" panose="020B0503020204020204" charset="-122"/>
                <a:sym typeface="微软雅黑" panose="020B0503020204020204" charset="-122"/>
              </a:rPr>
              <a:t>感谢！</a:t>
            </a:r>
          </a:p>
        </p:txBody>
      </p:sp>
      <p:sp>
        <p:nvSpPr>
          <p:cNvPr id="118792" name="矩形 9"/>
          <p:cNvSpPr/>
          <p:nvPr/>
        </p:nvSpPr>
        <p:spPr>
          <a:xfrm rot="5400000">
            <a:off x="6042025" y="-1758950"/>
            <a:ext cx="107950" cy="12192000"/>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18793" name="矩形 10"/>
          <p:cNvSpPr/>
          <p:nvPr/>
        </p:nvSpPr>
        <p:spPr>
          <a:xfrm rot="5400000">
            <a:off x="10350500" y="3436938"/>
            <a:ext cx="887413" cy="2795587"/>
          </a:xfrm>
          <a:prstGeom prst="rect">
            <a:avLst/>
          </a:prstGeom>
          <a:solidFill>
            <a:srgbClr val="0088C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18794" name="文本框 18"/>
          <p:cNvSpPr/>
          <p:nvPr/>
        </p:nvSpPr>
        <p:spPr>
          <a:xfrm>
            <a:off x="5341938" y="4597400"/>
            <a:ext cx="3929062" cy="647700"/>
          </a:xfrm>
          <a:prstGeom prst="rect">
            <a:avLst/>
          </a:prstGeom>
          <a:noFill/>
          <a:ln w="9525">
            <a:noFill/>
          </a:ln>
        </p:spPr>
        <p:txBody>
          <a:bodyPr>
            <a:spAutoFit/>
          </a:bodyPr>
          <a:lstStyle/>
          <a:p>
            <a:r>
              <a:rPr lang="en-US" altLang="zh-CN" sz="3600" dirty="0">
                <a:solidFill>
                  <a:schemeClr val="bg1"/>
                </a:solidFill>
                <a:latin typeface="微软雅黑" panose="020B0503020204020204" charset="-122"/>
                <a:ea typeface="微软雅黑" panose="020B0503020204020204" charset="-122"/>
                <a:sym typeface="微软雅黑" panose="020B0503020204020204" charset="-122"/>
              </a:rPr>
              <a:t>Thank you.</a:t>
            </a:r>
            <a:endParaRPr lang="zh-CN" altLang="en-US" sz="36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18795" name="矩形 15"/>
          <p:cNvSpPr/>
          <p:nvPr/>
        </p:nvSpPr>
        <p:spPr>
          <a:xfrm rot="5400000">
            <a:off x="6634163" y="-3589337"/>
            <a:ext cx="152400" cy="10960100"/>
          </a:xfrm>
          <a:prstGeom prst="rect">
            <a:avLst/>
          </a:prstGeom>
          <a:solidFill>
            <a:srgbClr val="007ABA"/>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18796" name="矩形 16"/>
          <p:cNvSpPr/>
          <p:nvPr/>
        </p:nvSpPr>
        <p:spPr>
          <a:xfrm rot="5400000">
            <a:off x="1327150" y="-61912"/>
            <a:ext cx="549275" cy="3203575"/>
          </a:xfrm>
          <a:custGeom>
            <a:avLst/>
            <a:gdLst>
              <a:gd name="txL" fmla="*/ 0 w 551390"/>
              <a:gd name="txT" fmla="*/ 0 h 3204479"/>
              <a:gd name="txR" fmla="*/ 551390 w 551390"/>
              <a:gd name="txB" fmla="*/ 3204479 h 3204479"/>
            </a:gdLst>
            <a:ahLst/>
            <a:cxnLst>
              <a:cxn ang="0">
                <a:pos x="0" y="409303"/>
              </a:cxn>
              <a:cxn ang="0">
                <a:pos x="551390" y="0"/>
              </a:cxn>
              <a:cxn ang="0">
                <a:pos x="551390" y="3204479"/>
              </a:cxn>
              <a:cxn ang="0">
                <a:pos x="0" y="3204479"/>
              </a:cxn>
              <a:cxn ang="0">
                <a:pos x="0" y="409303"/>
              </a:cxn>
            </a:cxnLst>
            <a:rect l="txL" t="txT" r="txR" b="txB"/>
            <a:pathLst>
              <a:path w="551390" h="3204479">
                <a:moveTo>
                  <a:pt x="0" y="409303"/>
                </a:moveTo>
                <a:lnTo>
                  <a:pt x="551390" y="0"/>
                </a:lnTo>
                <a:lnTo>
                  <a:pt x="551390" y="3204479"/>
                </a:lnTo>
                <a:lnTo>
                  <a:pt x="0" y="3204479"/>
                </a:lnTo>
                <a:lnTo>
                  <a:pt x="0" y="409303"/>
                </a:lnTo>
                <a:close/>
              </a:path>
            </a:pathLst>
          </a:custGeom>
          <a:solidFill>
            <a:srgbClr val="0088CC"/>
          </a:solidFill>
          <a:ln w="12700">
            <a:noFill/>
          </a:ln>
        </p:spPr>
        <p:txBody>
          <a:bodyPr/>
          <a:lstStyle/>
          <a:p>
            <a:endParaRPr lang="zh-CN" altLang="en-US" dirty="0">
              <a:latin typeface="Arial" panose="020B0604020202020204" pitchFamily="34" charset="0"/>
            </a:endParaRPr>
          </a:p>
        </p:txBody>
      </p:sp>
      <p:pic>
        <p:nvPicPr>
          <p:cNvPr id="118797" name="Picture 17" descr="C:\Users\oysdfx\Desktop\large51c0028f1ce3c_副本.jpg"/>
          <p:cNvPicPr>
            <a:picLocks noChangeAspect="1"/>
          </p:cNvPicPr>
          <p:nvPr/>
        </p:nvPicPr>
        <p:blipFill>
          <a:blip r:embed="rId2" cstate="print"/>
          <a:stretch>
            <a:fillRect/>
          </a:stretch>
        </p:blipFill>
        <p:spPr>
          <a:xfrm>
            <a:off x="10345738" y="2347913"/>
            <a:ext cx="1566862" cy="1565275"/>
          </a:xfrm>
          <a:prstGeom prst="rect">
            <a:avLst/>
          </a:prstGeom>
          <a:noFill/>
          <a:ln w="9525">
            <a:noFill/>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SLIDE_ID" val="150995202"/>
  <p:tag name="KSO_WM_SLIDE_INDEX" val="1"/>
  <p:tag name="KSO_WM_SLIDE_ITEM_CNT" val="2"/>
  <p:tag name="KSO_WM_SLIDE_LAYOUT" val="a_f_d"/>
  <p:tag name="KSO_WM_SLIDE_LAYOUT_CNT" val="1_1_1"/>
  <p:tag name="KSO_WM_SLIDE_TYPE" val="text"/>
  <p:tag name="KSO_WM_BEAUTIFY_FLAG" val="#wm#"/>
  <p:tag name="KSO_WM_SLIDE_POSITION" val="109*169"/>
  <p:tag name="KSO_WM_SLIDE_SIZE" val="823*285"/>
  <p:tag name="KSO_WM_TAG_VERSION" val="1.0"/>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3"/>
  <p:tag name="KSO_WM_UNIT_TYPE" val="f"/>
  <p:tag name="KSO_WM_UNIT_INDEX" val="1"/>
  <p:tag name="KSO_WM_UNIT_ID" val="258*f*1"/>
  <p:tag name="KSO_WM_UNIT_CLEAR" val="1"/>
  <p:tag name="KSO_WM_UNIT_LAYERLEVEL" val="1"/>
  <p:tag name="KSO_WM_UNIT_VALUE" val="126"/>
  <p:tag name="KSO_WM_UNIT_HIGHLIGHT" val="0"/>
  <p:tag name="KSO_WM_UNIT_COMPATIBLE" val="0"/>
  <p:tag name="KSO_WM_BEAUTIFY_FLAG" val="#wm#"/>
  <p:tag name="KSO_WM_UNIT_PRESET_TEXT_INDEX" val="3"/>
  <p:tag name="KSO_WM_UNIT_PRESET_TEXT_LEN" val="120"/>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3"/>
  <p:tag name="KSO_WM_UNIT_TYPE" val="a"/>
  <p:tag name="KSO_WM_UNIT_INDEX" val="1"/>
  <p:tag name="KSO_WM_UNIT_ID" val="258*a*1"/>
  <p:tag name="KSO_WM_UNIT_CLEAR" val="1"/>
  <p:tag name="KSO_WM_UNIT_LAYERLEVEL" val="1"/>
  <p:tag name="KSO_WM_UNIT_VALUE" val="64"/>
  <p:tag name="KSO_WM_UNIT_ISCONTENTSTITLE" val="0"/>
  <p:tag name="KSO_WM_UNIT_HIGHLIGHT" val="0"/>
  <p:tag name="KSO_WM_UNIT_COMPATIBLE" val="0"/>
  <p:tag name="KSO_WM_BEAUTIFY_FLAG" val="#wm#"/>
  <p:tag name="KSO_WM_UNIT_PRESET_TEXT_INDEX" val="3"/>
  <p:tag name="KSO_WM_UNIT_PRESET_TEXT_LEN" val="12"/>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SLIDE_ID" val="150995202"/>
  <p:tag name="KSO_WM_SLIDE_INDEX" val="1"/>
  <p:tag name="KSO_WM_SLIDE_ITEM_CNT" val="2"/>
  <p:tag name="KSO_WM_SLIDE_LAYOUT" val="a_f_d"/>
  <p:tag name="KSO_WM_SLIDE_LAYOUT_CNT" val="1_1_1"/>
  <p:tag name="KSO_WM_SLIDE_TYPE" val="text"/>
  <p:tag name="KSO_WM_BEAUTIFY_FLAG" val="#wm#"/>
  <p:tag name="KSO_WM_SLIDE_POSITION" val="109*169"/>
  <p:tag name="KSO_WM_SLIDE_SIZE" val="823*285"/>
  <p:tag name="KSO_WM_TAG_VERSION" val="1.0"/>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3"/>
  <p:tag name="KSO_WM_UNIT_TYPE" val="f"/>
  <p:tag name="KSO_WM_UNIT_INDEX" val="1"/>
  <p:tag name="KSO_WM_UNIT_ID" val="258*f*1"/>
  <p:tag name="KSO_WM_UNIT_CLEAR" val="1"/>
  <p:tag name="KSO_WM_UNIT_LAYERLEVEL" val="1"/>
  <p:tag name="KSO_WM_UNIT_VALUE" val="126"/>
  <p:tag name="KSO_WM_UNIT_HIGHLIGHT" val="0"/>
  <p:tag name="KSO_WM_UNIT_COMPATIBLE" val="0"/>
  <p:tag name="KSO_WM_BEAUTIFY_FLAG" val="#wm#"/>
  <p:tag name="KSO_WM_UNIT_PRESET_TEXT_INDEX" val="3"/>
  <p:tag name="KSO_WM_UNIT_PRESET_TEXT_LEN" val="120"/>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3"/>
  <p:tag name="KSO_WM_UNIT_TYPE" val="a"/>
  <p:tag name="KSO_WM_UNIT_INDEX" val="1"/>
  <p:tag name="KSO_WM_UNIT_ID" val="258*a*1"/>
  <p:tag name="KSO_WM_UNIT_CLEAR" val="1"/>
  <p:tag name="KSO_WM_UNIT_LAYERLEVEL" val="1"/>
  <p:tag name="KSO_WM_UNIT_VALUE" val="64"/>
  <p:tag name="KSO_WM_UNIT_ISCONTENTSTITLE" val="0"/>
  <p:tag name="KSO_WM_UNIT_HIGHLIGHT" val="0"/>
  <p:tag name="KSO_WM_UNIT_COMPATIBLE" val="0"/>
  <p:tag name="KSO_WM_BEAUTIFY_FLAG" val="#wm#"/>
  <p:tag name="KSO_WM_UNIT_PRESET_TEXT_INDEX" val="3"/>
  <p:tag name="KSO_WM_UNIT_PRESET_TEXT_LEN" val="12"/>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SLIDE_ID" val="150995202"/>
  <p:tag name="KSO_WM_SLIDE_INDEX" val="1"/>
  <p:tag name="KSO_WM_SLIDE_ITEM_CNT" val="2"/>
  <p:tag name="KSO_WM_SLIDE_LAYOUT" val="a_f_d"/>
  <p:tag name="KSO_WM_SLIDE_LAYOUT_CNT" val="1_1_1"/>
  <p:tag name="KSO_WM_SLIDE_TYPE" val="text"/>
  <p:tag name="KSO_WM_BEAUTIFY_FLAG" val="#wm#"/>
  <p:tag name="KSO_WM_SLIDE_POSITION" val="109*169"/>
  <p:tag name="KSO_WM_SLIDE_SIZE" val="823*285"/>
  <p:tag name="KSO_WM_TAG_VERSION" val="1.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3"/>
  <p:tag name="KSO_WM_UNIT_TYPE" val="f"/>
  <p:tag name="KSO_WM_UNIT_INDEX" val="1"/>
  <p:tag name="KSO_WM_UNIT_ID" val="258*f*1"/>
  <p:tag name="KSO_WM_UNIT_CLEAR" val="1"/>
  <p:tag name="KSO_WM_UNIT_LAYERLEVEL" val="1"/>
  <p:tag name="KSO_WM_UNIT_VALUE" val="126"/>
  <p:tag name="KSO_WM_UNIT_HIGHLIGHT" val="0"/>
  <p:tag name="KSO_WM_UNIT_COMPATIBLE" val="0"/>
  <p:tag name="KSO_WM_BEAUTIFY_FLAG" val="#wm#"/>
  <p:tag name="KSO_WM_UNIT_PRESET_TEXT_INDEX" val="3"/>
  <p:tag name="KSO_WM_UNIT_PRESET_TEXT_LEN" val="120"/>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SLIDE_ID" val="150995202"/>
  <p:tag name="KSO_WM_SLIDE_INDEX" val="1"/>
  <p:tag name="KSO_WM_SLIDE_ITEM_CNT" val="2"/>
  <p:tag name="KSO_WM_SLIDE_LAYOUT" val="a_f_d"/>
  <p:tag name="KSO_WM_SLIDE_LAYOUT_CNT" val="1_1_1"/>
  <p:tag name="KSO_WM_SLIDE_TYPE" val="text"/>
  <p:tag name="KSO_WM_BEAUTIFY_FLAG" val="#wm#"/>
  <p:tag name="KSO_WM_SLIDE_POSITION" val="109*169"/>
  <p:tag name="KSO_WM_SLIDE_SIZE" val="823*285"/>
  <p:tag name="KSO_WM_TAG_VERSION" val="1.0"/>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3"/>
  <p:tag name="KSO_WM_UNIT_TYPE" val="f"/>
  <p:tag name="KSO_WM_UNIT_INDEX" val="1"/>
  <p:tag name="KSO_WM_UNIT_ID" val="258*f*1"/>
  <p:tag name="KSO_WM_UNIT_CLEAR" val="1"/>
  <p:tag name="KSO_WM_UNIT_LAYERLEVEL" val="1"/>
  <p:tag name="KSO_WM_UNIT_VALUE" val="126"/>
  <p:tag name="KSO_WM_UNIT_HIGHLIGHT" val="0"/>
  <p:tag name="KSO_WM_UNIT_COMPATIBLE" val="0"/>
  <p:tag name="KSO_WM_BEAUTIFY_FLAG" val="#wm#"/>
  <p:tag name="KSO_WM_UNIT_PRESET_TEXT_INDEX" val="3"/>
  <p:tag name="KSO_WM_UNIT_PRESET_TEXT_LEN" val="120"/>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SLIDE_ID" val="150995202"/>
  <p:tag name="KSO_WM_SLIDE_INDEX" val="1"/>
  <p:tag name="KSO_WM_SLIDE_ITEM_CNT" val="2"/>
  <p:tag name="KSO_WM_SLIDE_LAYOUT" val="a_f_d"/>
  <p:tag name="KSO_WM_SLIDE_LAYOUT_CNT" val="1_1_1"/>
  <p:tag name="KSO_WM_SLIDE_TYPE" val="text"/>
  <p:tag name="KSO_WM_BEAUTIFY_FLAG" val="#wm#"/>
  <p:tag name="KSO_WM_SLIDE_POSITION" val="109*169"/>
  <p:tag name="KSO_WM_SLIDE_SIZE" val="823*285"/>
  <p:tag name="KSO_WM_TAG_VERSION" val="1.0"/>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3"/>
  <p:tag name="KSO_WM_UNIT_TYPE" val="f"/>
  <p:tag name="KSO_WM_UNIT_INDEX" val="1"/>
  <p:tag name="KSO_WM_UNIT_ID" val="258*f*1"/>
  <p:tag name="KSO_WM_UNIT_CLEAR" val="1"/>
  <p:tag name="KSO_WM_UNIT_LAYERLEVEL" val="1"/>
  <p:tag name="KSO_WM_UNIT_VALUE" val="126"/>
  <p:tag name="KSO_WM_UNIT_HIGHLIGHT" val="0"/>
  <p:tag name="KSO_WM_UNIT_COMPATIBLE" val="0"/>
  <p:tag name="KSO_WM_BEAUTIFY_FLAG" val="#wm#"/>
  <p:tag name="KSO_WM_UNIT_PRESET_TEXT_INDEX" val="3"/>
  <p:tag name="KSO_WM_UNIT_PRESET_TEXT_LEN" val="12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3"/>
  <p:tag name="KSO_WM_UNIT_TYPE" val="a"/>
  <p:tag name="KSO_WM_UNIT_INDEX" val="1"/>
  <p:tag name="KSO_WM_UNIT_ID" val="258*a*1"/>
  <p:tag name="KSO_WM_UNIT_CLEAR" val="1"/>
  <p:tag name="KSO_WM_UNIT_LAYERLEVEL" val="1"/>
  <p:tag name="KSO_WM_UNIT_VALUE" val="64"/>
  <p:tag name="KSO_WM_UNIT_ISCONTENTSTITLE" val="0"/>
  <p:tag name="KSO_WM_UNIT_HIGHLIGHT" val="0"/>
  <p:tag name="KSO_WM_UNIT_COMPATIBLE" val="0"/>
  <p:tag name="KSO_WM_BEAUTIFY_FLAG" val="#wm#"/>
  <p:tag name="KSO_WM_UNIT_PRESET_TEXT_INDEX" val="3"/>
  <p:tag name="KSO_WM_UNIT_PRESET_TEXT_LEN" val="12"/>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SLIDE_ID" val="150995202"/>
  <p:tag name="KSO_WM_SLIDE_INDEX" val="1"/>
  <p:tag name="KSO_WM_SLIDE_ITEM_CNT" val="2"/>
  <p:tag name="KSO_WM_SLIDE_LAYOUT" val="a_f_d"/>
  <p:tag name="KSO_WM_SLIDE_LAYOUT_CNT" val="1_1_1"/>
  <p:tag name="KSO_WM_SLIDE_TYPE" val="text"/>
  <p:tag name="KSO_WM_BEAUTIFY_FLAG" val="#wm#"/>
  <p:tag name="KSO_WM_SLIDE_POSITION" val="109*169"/>
  <p:tag name="KSO_WM_SLIDE_SIZE" val="823*285"/>
  <p:tag name="KSO_WM_TAG_VERSION" val="1.0"/>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3"/>
  <p:tag name="KSO_WM_UNIT_TYPE" val="f"/>
  <p:tag name="KSO_WM_UNIT_INDEX" val="1"/>
  <p:tag name="KSO_WM_UNIT_ID" val="258*f*1"/>
  <p:tag name="KSO_WM_UNIT_CLEAR" val="1"/>
  <p:tag name="KSO_WM_UNIT_LAYERLEVEL" val="1"/>
  <p:tag name="KSO_WM_UNIT_VALUE" val="126"/>
  <p:tag name="KSO_WM_UNIT_HIGHLIGHT" val="0"/>
  <p:tag name="KSO_WM_UNIT_COMPATIBLE" val="0"/>
  <p:tag name="KSO_WM_BEAUTIFY_FLAG" val="#wm#"/>
  <p:tag name="KSO_WM_UNIT_PRESET_TEXT_INDEX" val="3"/>
  <p:tag name="KSO_WM_UNIT_PRESET_TEXT_LEN" val="120"/>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SLIDE_ID" val="150995202"/>
  <p:tag name="KSO_WM_SLIDE_INDEX" val="1"/>
  <p:tag name="KSO_WM_SLIDE_ITEM_CNT" val="2"/>
  <p:tag name="KSO_WM_SLIDE_LAYOUT" val="a_f_d"/>
  <p:tag name="KSO_WM_SLIDE_LAYOUT_CNT" val="1_1_1"/>
  <p:tag name="KSO_WM_SLIDE_TYPE" val="text"/>
  <p:tag name="KSO_WM_BEAUTIFY_FLAG" val="#wm#"/>
  <p:tag name="KSO_WM_SLIDE_POSITION" val="109*169"/>
  <p:tag name="KSO_WM_SLIDE_SIZE" val="823*285"/>
  <p:tag name="KSO_WM_TAG_VERSION" val="1.0"/>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3"/>
  <p:tag name="KSO_WM_UNIT_TYPE" val="f"/>
  <p:tag name="KSO_WM_UNIT_INDEX" val="1"/>
  <p:tag name="KSO_WM_UNIT_ID" val="258*f*1"/>
  <p:tag name="KSO_WM_UNIT_CLEAR" val="1"/>
  <p:tag name="KSO_WM_UNIT_LAYERLEVEL" val="1"/>
  <p:tag name="KSO_WM_UNIT_VALUE" val="126"/>
  <p:tag name="KSO_WM_UNIT_HIGHLIGHT" val="0"/>
  <p:tag name="KSO_WM_UNIT_COMPATIBLE" val="0"/>
  <p:tag name="KSO_WM_BEAUTIFY_FLAG" val="#wm#"/>
  <p:tag name="KSO_WM_UNIT_PRESET_TEXT_INDEX" val="3"/>
  <p:tag name="KSO_WM_UNIT_PRESET_TEXT_LEN" val="120"/>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3"/>
  <p:tag name="KSO_WM_UNIT_TYPE" val="a"/>
  <p:tag name="KSO_WM_UNIT_INDEX" val="1"/>
  <p:tag name="KSO_WM_UNIT_ID" val="258*a*1"/>
  <p:tag name="KSO_WM_UNIT_CLEAR" val="1"/>
  <p:tag name="KSO_WM_UNIT_LAYERLEVEL" val="1"/>
  <p:tag name="KSO_WM_UNIT_VALUE" val="64"/>
  <p:tag name="KSO_WM_UNIT_ISCONTENTSTITLE" val="0"/>
  <p:tag name="KSO_WM_UNIT_HIGHLIGHT" val="0"/>
  <p:tag name="KSO_WM_UNIT_COMPATIBLE" val="0"/>
  <p:tag name="KSO_WM_BEAUTIFY_FLAG" val="#wm#"/>
  <p:tag name="KSO_WM_UNIT_PRESET_TEXT_INDEX" val="3"/>
  <p:tag name="KSO_WM_UNIT_PRESET_TEXT_LEN" val="12"/>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SLIDE_ID" val="150995202"/>
  <p:tag name="KSO_WM_SLIDE_INDEX" val="1"/>
  <p:tag name="KSO_WM_SLIDE_ITEM_CNT" val="2"/>
  <p:tag name="KSO_WM_SLIDE_LAYOUT" val="a_f_d"/>
  <p:tag name="KSO_WM_SLIDE_LAYOUT_CNT" val="1_1_1"/>
  <p:tag name="KSO_WM_SLIDE_TYPE" val="text"/>
  <p:tag name="KSO_WM_BEAUTIFY_FLAG" val="#wm#"/>
  <p:tag name="KSO_WM_SLIDE_POSITION" val="109*169"/>
  <p:tag name="KSO_WM_SLIDE_SIZE" val="823*285"/>
  <p:tag name="KSO_WM_TAG_VERSION" val="1.0"/>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3"/>
  <p:tag name="KSO_WM_UNIT_TYPE" val="f"/>
  <p:tag name="KSO_WM_UNIT_INDEX" val="1"/>
  <p:tag name="KSO_WM_UNIT_ID" val="258*f*1"/>
  <p:tag name="KSO_WM_UNIT_CLEAR" val="1"/>
  <p:tag name="KSO_WM_UNIT_LAYERLEVEL" val="1"/>
  <p:tag name="KSO_WM_UNIT_VALUE" val="126"/>
  <p:tag name="KSO_WM_UNIT_HIGHLIGHT" val="0"/>
  <p:tag name="KSO_WM_UNIT_COMPATIBLE" val="0"/>
  <p:tag name="KSO_WM_BEAUTIFY_FLAG" val="#wm#"/>
  <p:tag name="KSO_WM_UNIT_PRESET_TEXT_INDEX" val="3"/>
  <p:tag name="KSO_WM_UNIT_PRESET_TEXT_LEN" val="120"/>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SLIDE_ID" val="150995202"/>
  <p:tag name="KSO_WM_SLIDE_INDEX" val="1"/>
  <p:tag name="KSO_WM_SLIDE_ITEM_CNT" val="2"/>
  <p:tag name="KSO_WM_SLIDE_LAYOUT" val="a_f_d"/>
  <p:tag name="KSO_WM_SLIDE_LAYOUT_CNT" val="1_1_1"/>
  <p:tag name="KSO_WM_SLIDE_TYPE" val="text"/>
  <p:tag name="KSO_WM_BEAUTIFY_FLAG" val="#wm#"/>
  <p:tag name="KSO_WM_SLIDE_POSITION" val="109*169"/>
  <p:tag name="KSO_WM_SLIDE_SIZE" val="823*285"/>
  <p:tag name="KSO_WM_TAG_VERSION" val="1.0"/>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SLIDE_ID" val="150995202"/>
  <p:tag name="KSO_WM_SLIDE_INDEX" val="1"/>
  <p:tag name="KSO_WM_SLIDE_ITEM_CNT" val="2"/>
  <p:tag name="KSO_WM_SLIDE_LAYOUT" val="a_f_d"/>
  <p:tag name="KSO_WM_SLIDE_LAYOUT_CNT" val="1_1_1"/>
  <p:tag name="KSO_WM_SLIDE_TYPE" val="text"/>
  <p:tag name="KSO_WM_BEAUTIFY_FLAG" val="#wm#"/>
  <p:tag name="KSO_WM_SLIDE_POSITION" val="109*169"/>
  <p:tag name="KSO_WM_SLIDE_SIZE" val="823*285"/>
  <p:tag name="KSO_WM_TAG_VERSION" val="1.0"/>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SLIDE_ID" val="150995202"/>
  <p:tag name="KSO_WM_SLIDE_INDEX" val="1"/>
  <p:tag name="KSO_WM_SLIDE_ITEM_CNT" val="2"/>
  <p:tag name="KSO_WM_SLIDE_LAYOUT" val="a_f_d"/>
  <p:tag name="KSO_WM_SLIDE_LAYOUT_CNT" val="1_1_1"/>
  <p:tag name="KSO_WM_SLIDE_TYPE" val="text"/>
  <p:tag name="KSO_WM_BEAUTIFY_FLAG" val="#wm#"/>
  <p:tag name="KSO_WM_SLIDE_POSITION" val="109*169"/>
  <p:tag name="KSO_WM_SLIDE_SIZE" val="823*285"/>
  <p:tag name="KSO_WM_TAG_VERSION" val="1.0"/>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23190</Words>
  <Application>Microsoft Office PowerPoint</Application>
  <PresentationFormat>Widescreen</PresentationFormat>
  <Paragraphs>709</Paragraphs>
  <Slides>92</Slides>
  <Notes>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92</vt:i4>
      </vt:variant>
    </vt:vector>
  </HeadingPairs>
  <TitlesOfParts>
    <vt:vector size="107" baseType="lpstr">
      <vt:lpstr>楷体</vt:lpstr>
      <vt:lpstr>微软雅黑</vt:lpstr>
      <vt:lpstr>黑体</vt:lpstr>
      <vt:lpstr>宋体</vt:lpstr>
      <vt:lpstr>华文行楷</vt:lpstr>
      <vt:lpstr>华文新魏</vt:lpstr>
      <vt:lpstr>方正北魏楷书简体</vt:lpstr>
      <vt:lpstr>Arial</vt:lpstr>
      <vt:lpstr>Calibri</vt:lpstr>
      <vt:lpstr>Wingdings</vt:lpstr>
      <vt:lpstr>Office 主题​​</vt:lpstr>
      <vt:lpstr>1_Office 主题​​</vt:lpstr>
      <vt:lpstr>2_Office 主题​​</vt:lpstr>
      <vt:lpstr>3_Office 主题​​</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劳倦所伤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疗效标准</vt:lpstr>
      <vt:lpstr>疗效标准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hong su</cp:lastModifiedBy>
  <cp:revision>49</cp:revision>
  <dcterms:created xsi:type="dcterms:W3CDTF">2019-10-18T07:51:00Z</dcterms:created>
  <dcterms:modified xsi:type="dcterms:W3CDTF">2022-04-16T03:29:46Z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